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7"/>
  </p:notesMasterIdLst>
  <p:sldIdLst>
    <p:sldId id="317" r:id="rId5"/>
    <p:sldId id="318" r:id="rId6"/>
    <p:sldId id="344" r:id="rId7"/>
    <p:sldId id="271" r:id="rId8"/>
    <p:sldId id="328" r:id="rId9"/>
    <p:sldId id="319" r:id="rId10"/>
    <p:sldId id="330" r:id="rId11"/>
    <p:sldId id="331" r:id="rId12"/>
    <p:sldId id="329" r:id="rId13"/>
    <p:sldId id="324" r:id="rId14"/>
    <p:sldId id="345" r:id="rId15"/>
    <p:sldId id="347" r:id="rId16"/>
    <p:sldId id="348" r:id="rId17"/>
    <p:sldId id="321" r:id="rId18"/>
    <p:sldId id="341" r:id="rId19"/>
    <p:sldId id="325" r:id="rId20"/>
    <p:sldId id="339" r:id="rId21"/>
    <p:sldId id="335" r:id="rId22"/>
    <p:sldId id="349" r:id="rId23"/>
    <p:sldId id="350" r:id="rId24"/>
    <p:sldId id="343" r:id="rId25"/>
    <p:sldId id="307" r:id="rId26"/>
  </p:sldIdLst>
  <p:sldSz cx="18288000" cy="10287000"/>
  <p:notesSz cx="6797675" cy="9926638"/>
  <p:embeddedFontLst>
    <p:embeddedFont>
      <p:font typeface="Calibri" panose="020F0502020204030204" pitchFamily="34" charset="0"/>
      <p:regular r:id="rId28"/>
      <p:bold r:id="rId29"/>
      <p:italic r:id="rId30"/>
      <p:boldItalic r:id="rId31"/>
    </p:embeddedFont>
    <p:embeddedFont>
      <p:font typeface="Montserrat Semi-Bold" panose="02020500000000000000" charset="0"/>
      <p:regular r:id="rId32"/>
    </p:embeddedFont>
    <p:embeddedFont>
      <p:font typeface="Verdana" panose="020B0604030504040204" pitchFamily="34" charset="0"/>
      <p:regular r:id="rId33"/>
      <p:bold r:id="rId34"/>
      <p:italic r:id="rId35"/>
      <p:boldItalic r:id="rId36"/>
    </p:embeddedFont>
    <p:embeddedFont>
      <p:font typeface="微軟正黑體" panose="020B0604030504040204" pitchFamily="34" charset="-120"/>
      <p:regular r:id="rId37"/>
      <p:bold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FFCC"/>
    <a:srgbClr val="FDCF60"/>
    <a:srgbClr val="0C45A6"/>
    <a:srgbClr val="FFFFFF"/>
    <a:srgbClr val="FFFF99"/>
    <a:srgbClr val="FFCC00"/>
    <a:srgbClr val="0000FF"/>
    <a:srgbClr val="CC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59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A8BE458-046C-4003-A7EA-7A96F1399812}" type="datetimeFigureOut">
              <a:rPr lang="zh-TW" altLang="en-US" smtClean="0"/>
              <a:t>2022/11/5</a:t>
            </a:fld>
            <a:endParaRPr lang="zh-TW" altLang="en-US"/>
          </a:p>
        </p:txBody>
      </p:sp>
      <p:sp>
        <p:nvSpPr>
          <p:cNvPr id="4" name="投影片影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AF52F44-9D8C-434C-A047-9B0B0D2BAD1E}" type="slidenum">
              <a:rPr lang="zh-TW" altLang="en-US" smtClean="0"/>
              <a:t>‹#›</a:t>
            </a:fld>
            <a:endParaRPr lang="zh-TW" altLang="en-US"/>
          </a:p>
        </p:txBody>
      </p:sp>
    </p:spTree>
    <p:extLst>
      <p:ext uri="{BB962C8B-B14F-4D97-AF65-F5344CB8AC3E}">
        <p14:creationId xmlns:p14="http://schemas.microsoft.com/office/powerpoint/2010/main" val="1590440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AF52F44-9D8C-434C-A047-9B0B0D2BAD1E}" type="slidenum">
              <a:rPr lang="zh-TW" altLang="en-US" smtClean="0"/>
              <a:t>2</a:t>
            </a:fld>
            <a:endParaRPr lang="zh-TW" altLang="en-US"/>
          </a:p>
        </p:txBody>
      </p:sp>
    </p:spTree>
    <p:extLst>
      <p:ext uri="{BB962C8B-B14F-4D97-AF65-F5344CB8AC3E}">
        <p14:creationId xmlns:p14="http://schemas.microsoft.com/office/powerpoint/2010/main" val="2887652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AF52F44-9D8C-434C-A047-9B0B0D2BAD1E}" type="slidenum">
              <a:rPr lang="zh-TW" altLang="en-US" smtClean="0"/>
              <a:t>11</a:t>
            </a:fld>
            <a:endParaRPr lang="zh-TW" altLang="en-US"/>
          </a:p>
        </p:txBody>
      </p:sp>
    </p:spTree>
    <p:extLst>
      <p:ext uri="{BB962C8B-B14F-4D97-AF65-F5344CB8AC3E}">
        <p14:creationId xmlns:p14="http://schemas.microsoft.com/office/powerpoint/2010/main" val="2108887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AF52F44-9D8C-434C-A047-9B0B0D2BAD1E}" type="slidenum">
              <a:rPr lang="zh-TW" altLang="en-US" smtClean="0"/>
              <a:t>12</a:t>
            </a:fld>
            <a:endParaRPr lang="zh-TW" altLang="en-US"/>
          </a:p>
        </p:txBody>
      </p:sp>
    </p:spTree>
    <p:extLst>
      <p:ext uri="{BB962C8B-B14F-4D97-AF65-F5344CB8AC3E}">
        <p14:creationId xmlns:p14="http://schemas.microsoft.com/office/powerpoint/2010/main" val="791448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AF52F44-9D8C-434C-A047-9B0B0D2BAD1E}" type="slidenum">
              <a:rPr lang="zh-TW" altLang="en-US" smtClean="0"/>
              <a:t>13</a:t>
            </a:fld>
            <a:endParaRPr lang="zh-TW" altLang="en-US"/>
          </a:p>
        </p:txBody>
      </p:sp>
    </p:spTree>
    <p:extLst>
      <p:ext uri="{BB962C8B-B14F-4D97-AF65-F5344CB8AC3E}">
        <p14:creationId xmlns:p14="http://schemas.microsoft.com/office/powerpoint/2010/main" val="1248454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AF52F44-9D8C-434C-A047-9B0B0D2BAD1E}" type="slidenum">
              <a:rPr lang="zh-TW" altLang="en-US" smtClean="0"/>
              <a:t>14</a:t>
            </a:fld>
            <a:endParaRPr lang="zh-TW" altLang="en-US"/>
          </a:p>
        </p:txBody>
      </p:sp>
    </p:spTree>
    <p:extLst>
      <p:ext uri="{BB962C8B-B14F-4D97-AF65-F5344CB8AC3E}">
        <p14:creationId xmlns:p14="http://schemas.microsoft.com/office/powerpoint/2010/main" val="3715816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AF52F44-9D8C-434C-A047-9B0B0D2BAD1E}" type="slidenum">
              <a:rPr lang="zh-TW" altLang="en-US" smtClean="0"/>
              <a:t>15</a:t>
            </a:fld>
            <a:endParaRPr lang="zh-TW" altLang="en-US"/>
          </a:p>
        </p:txBody>
      </p:sp>
    </p:spTree>
    <p:extLst>
      <p:ext uri="{BB962C8B-B14F-4D97-AF65-F5344CB8AC3E}">
        <p14:creationId xmlns:p14="http://schemas.microsoft.com/office/powerpoint/2010/main" val="4143971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AF52F44-9D8C-434C-A047-9B0B0D2BAD1E}" type="slidenum">
              <a:rPr lang="zh-TW" altLang="en-US" smtClean="0"/>
              <a:t>16</a:t>
            </a:fld>
            <a:endParaRPr lang="zh-TW" altLang="en-US"/>
          </a:p>
        </p:txBody>
      </p:sp>
    </p:spTree>
    <p:extLst>
      <p:ext uri="{BB962C8B-B14F-4D97-AF65-F5344CB8AC3E}">
        <p14:creationId xmlns:p14="http://schemas.microsoft.com/office/powerpoint/2010/main" val="2424859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AF52F44-9D8C-434C-A047-9B0B0D2BAD1E}" type="slidenum">
              <a:rPr lang="zh-TW" altLang="en-US" smtClean="0"/>
              <a:t>17</a:t>
            </a:fld>
            <a:endParaRPr lang="zh-TW" altLang="en-US"/>
          </a:p>
        </p:txBody>
      </p:sp>
    </p:spTree>
    <p:extLst>
      <p:ext uri="{BB962C8B-B14F-4D97-AF65-F5344CB8AC3E}">
        <p14:creationId xmlns:p14="http://schemas.microsoft.com/office/powerpoint/2010/main" val="1699275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AF52F44-9D8C-434C-A047-9B0B0D2BAD1E}" type="slidenum">
              <a:rPr lang="zh-TW" altLang="en-US" smtClean="0"/>
              <a:t>18</a:t>
            </a:fld>
            <a:endParaRPr lang="zh-TW" altLang="en-US"/>
          </a:p>
        </p:txBody>
      </p:sp>
    </p:spTree>
    <p:extLst>
      <p:ext uri="{BB962C8B-B14F-4D97-AF65-F5344CB8AC3E}">
        <p14:creationId xmlns:p14="http://schemas.microsoft.com/office/powerpoint/2010/main" val="1728967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AF52F44-9D8C-434C-A047-9B0B0D2BAD1E}" type="slidenum">
              <a:rPr lang="zh-TW" altLang="en-US" smtClean="0"/>
              <a:t>19</a:t>
            </a:fld>
            <a:endParaRPr lang="zh-TW" altLang="en-US"/>
          </a:p>
        </p:txBody>
      </p:sp>
    </p:spTree>
    <p:extLst>
      <p:ext uri="{BB962C8B-B14F-4D97-AF65-F5344CB8AC3E}">
        <p14:creationId xmlns:p14="http://schemas.microsoft.com/office/powerpoint/2010/main" val="1453388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AF52F44-9D8C-434C-A047-9B0B0D2BAD1E}" type="slidenum">
              <a:rPr lang="zh-TW" altLang="en-US" smtClean="0"/>
              <a:t>20</a:t>
            </a:fld>
            <a:endParaRPr lang="zh-TW" altLang="en-US"/>
          </a:p>
        </p:txBody>
      </p:sp>
    </p:spTree>
    <p:extLst>
      <p:ext uri="{BB962C8B-B14F-4D97-AF65-F5344CB8AC3E}">
        <p14:creationId xmlns:p14="http://schemas.microsoft.com/office/powerpoint/2010/main" val="17206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AF52F44-9D8C-434C-A047-9B0B0D2BAD1E}" type="slidenum">
              <a:rPr lang="zh-TW" altLang="en-US" smtClean="0"/>
              <a:t>3</a:t>
            </a:fld>
            <a:endParaRPr lang="zh-TW" altLang="en-US"/>
          </a:p>
        </p:txBody>
      </p:sp>
    </p:spTree>
    <p:extLst>
      <p:ext uri="{BB962C8B-B14F-4D97-AF65-F5344CB8AC3E}">
        <p14:creationId xmlns:p14="http://schemas.microsoft.com/office/powerpoint/2010/main" val="2970534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AF52F44-9D8C-434C-A047-9B0B0D2BAD1E}" type="slidenum">
              <a:rPr lang="zh-TW" altLang="en-US" smtClean="0"/>
              <a:t>21</a:t>
            </a:fld>
            <a:endParaRPr lang="zh-TW" altLang="en-US"/>
          </a:p>
        </p:txBody>
      </p:sp>
    </p:spTree>
    <p:extLst>
      <p:ext uri="{BB962C8B-B14F-4D97-AF65-F5344CB8AC3E}">
        <p14:creationId xmlns:p14="http://schemas.microsoft.com/office/powerpoint/2010/main" val="4062774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AF52F44-9D8C-434C-A047-9B0B0D2BAD1E}" type="slidenum">
              <a:rPr lang="zh-TW" altLang="en-US" smtClean="0"/>
              <a:t>4</a:t>
            </a:fld>
            <a:endParaRPr lang="zh-TW" altLang="en-US"/>
          </a:p>
        </p:txBody>
      </p:sp>
    </p:spTree>
    <p:extLst>
      <p:ext uri="{BB962C8B-B14F-4D97-AF65-F5344CB8AC3E}">
        <p14:creationId xmlns:p14="http://schemas.microsoft.com/office/powerpoint/2010/main" val="354268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AF52F44-9D8C-434C-A047-9B0B0D2BAD1E}" type="slidenum">
              <a:rPr lang="zh-TW" altLang="en-US" smtClean="0"/>
              <a:t>5</a:t>
            </a:fld>
            <a:endParaRPr lang="zh-TW" altLang="en-US"/>
          </a:p>
        </p:txBody>
      </p:sp>
    </p:spTree>
    <p:extLst>
      <p:ext uri="{BB962C8B-B14F-4D97-AF65-F5344CB8AC3E}">
        <p14:creationId xmlns:p14="http://schemas.microsoft.com/office/powerpoint/2010/main" val="387972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AF52F44-9D8C-434C-A047-9B0B0D2BAD1E}" type="slidenum">
              <a:rPr lang="zh-TW" altLang="en-US" smtClean="0"/>
              <a:t>6</a:t>
            </a:fld>
            <a:endParaRPr lang="zh-TW" altLang="en-US"/>
          </a:p>
        </p:txBody>
      </p:sp>
    </p:spTree>
    <p:extLst>
      <p:ext uri="{BB962C8B-B14F-4D97-AF65-F5344CB8AC3E}">
        <p14:creationId xmlns:p14="http://schemas.microsoft.com/office/powerpoint/2010/main" val="2258397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AF52F44-9D8C-434C-A047-9B0B0D2BAD1E}" type="slidenum">
              <a:rPr lang="zh-TW" altLang="en-US" smtClean="0"/>
              <a:t>7</a:t>
            </a:fld>
            <a:endParaRPr lang="zh-TW" altLang="en-US"/>
          </a:p>
        </p:txBody>
      </p:sp>
    </p:spTree>
    <p:extLst>
      <p:ext uri="{BB962C8B-B14F-4D97-AF65-F5344CB8AC3E}">
        <p14:creationId xmlns:p14="http://schemas.microsoft.com/office/powerpoint/2010/main" val="748589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AF52F44-9D8C-434C-A047-9B0B0D2BAD1E}" type="slidenum">
              <a:rPr lang="zh-TW" altLang="en-US" smtClean="0"/>
              <a:t>8</a:t>
            </a:fld>
            <a:endParaRPr lang="zh-TW" altLang="en-US"/>
          </a:p>
        </p:txBody>
      </p:sp>
    </p:spTree>
    <p:extLst>
      <p:ext uri="{BB962C8B-B14F-4D97-AF65-F5344CB8AC3E}">
        <p14:creationId xmlns:p14="http://schemas.microsoft.com/office/powerpoint/2010/main" val="968728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AF52F44-9D8C-434C-A047-9B0B0D2BAD1E}" type="slidenum">
              <a:rPr lang="zh-TW" altLang="en-US" smtClean="0"/>
              <a:t>9</a:t>
            </a:fld>
            <a:endParaRPr lang="zh-TW" altLang="en-US"/>
          </a:p>
        </p:txBody>
      </p:sp>
    </p:spTree>
    <p:extLst>
      <p:ext uri="{BB962C8B-B14F-4D97-AF65-F5344CB8AC3E}">
        <p14:creationId xmlns:p14="http://schemas.microsoft.com/office/powerpoint/2010/main" val="2490057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AF52F44-9D8C-434C-A047-9B0B0D2BAD1E}" type="slidenum">
              <a:rPr lang="zh-TW" altLang="en-US" smtClean="0"/>
              <a:t>10</a:t>
            </a:fld>
            <a:endParaRPr lang="zh-TW" altLang="en-US"/>
          </a:p>
        </p:txBody>
      </p:sp>
    </p:spTree>
    <p:extLst>
      <p:ext uri="{BB962C8B-B14F-4D97-AF65-F5344CB8AC3E}">
        <p14:creationId xmlns:p14="http://schemas.microsoft.com/office/powerpoint/2010/main" val="4127282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mentimeter.com/app/presentation/aliv9tvpo6ujkyk15fivmihg2di682yw/ugpx265vi2g3" TargetMode="External"/><Relationship Id="rId5" Type="http://schemas.openxmlformats.org/officeDocument/2006/relationships/image" Target="../media/image3.pn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5.sv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386619" y="0"/>
            <a:ext cx="13901381" cy="10287000"/>
          </a:xfrm>
          <a:prstGeom prst="rect">
            <a:avLst/>
          </a:prstGeom>
          <a:solidFill>
            <a:srgbClr val="FDCF60"/>
          </a:solidFill>
        </p:spPr>
      </p:sp>
      <p:grpSp>
        <p:nvGrpSpPr>
          <p:cNvPr id="3" name="Group 3"/>
          <p:cNvGrpSpPr/>
          <p:nvPr/>
        </p:nvGrpSpPr>
        <p:grpSpPr>
          <a:xfrm>
            <a:off x="838199" y="7865376"/>
            <a:ext cx="3162300" cy="1658479"/>
            <a:chOff x="-7257" y="0"/>
            <a:chExt cx="4216401" cy="2211306"/>
          </a:xfrm>
        </p:grpSpPr>
        <p:sp>
          <p:nvSpPr>
            <p:cNvPr id="4" name="AutoShape 4"/>
            <p:cNvSpPr/>
            <p:nvPr/>
          </p:nvSpPr>
          <p:spPr>
            <a:xfrm>
              <a:off x="0" y="0"/>
              <a:ext cx="1044803" cy="144381"/>
            </a:xfrm>
            <a:prstGeom prst="rect">
              <a:avLst/>
            </a:prstGeom>
            <a:solidFill>
              <a:srgbClr val="0C45A6"/>
            </a:solidFill>
          </p:spPr>
        </p:sp>
        <p:sp>
          <p:nvSpPr>
            <p:cNvPr id="5" name="TextBox 5"/>
            <p:cNvSpPr txBox="1"/>
            <p:nvPr/>
          </p:nvSpPr>
          <p:spPr>
            <a:xfrm>
              <a:off x="-7257" y="385164"/>
              <a:ext cx="4216401" cy="1826142"/>
            </a:xfrm>
            <a:prstGeom prst="rect">
              <a:avLst/>
            </a:prstGeom>
          </p:spPr>
          <p:txBody>
            <a:bodyPr wrap="square" lIns="0" tIns="0" rIns="0" bIns="0" rtlCol="0" anchor="t">
              <a:spAutoFit/>
            </a:bodyPr>
            <a:lstStyle/>
            <a:p>
              <a:pPr>
                <a:spcBef>
                  <a:spcPts val="600"/>
                </a:spcBef>
              </a:pPr>
              <a:r>
                <a:rPr lang="en-US" altLang="zh-TW" sz="2800" spc="100" dirty="0">
                  <a:latin typeface="微軟正黑體" panose="020B0604030504040204" pitchFamily="34" charset="-120"/>
                  <a:ea typeface="微軟正黑體" panose="020B0604030504040204" pitchFamily="34" charset="-120"/>
                  <a:cs typeface="Verdana" panose="020B0604030504040204" pitchFamily="34" charset="0"/>
                </a:rPr>
                <a:t>2022/10/27</a:t>
              </a:r>
            </a:p>
            <a:p>
              <a:pPr>
                <a:spcBef>
                  <a:spcPts val="600"/>
                </a:spcBef>
              </a:pPr>
              <a:r>
                <a:rPr lang="zh-TW" altLang="en-US" sz="2800" spc="100" dirty="0">
                  <a:solidFill>
                    <a:schemeClr val="tx1"/>
                  </a:solidFill>
                  <a:latin typeface="微軟正黑體" panose="020B0604030504040204" pitchFamily="34" charset="-120"/>
                  <a:ea typeface="微軟正黑體" panose="020B0604030504040204" pitchFamily="34" charset="-120"/>
                  <a:cs typeface="Verdana" panose="020B0604030504040204" pitchFamily="34" charset="0"/>
                </a:rPr>
                <a:t>竹崎國小 陳威良</a:t>
              </a:r>
              <a:br>
                <a:rPr lang="en-US" altLang="zh-TW" sz="2800" spc="100" dirty="0">
                  <a:solidFill>
                    <a:schemeClr val="tx1"/>
                  </a:solidFill>
                  <a:latin typeface="微軟正黑體" panose="020B0604030504040204" pitchFamily="34" charset="-120"/>
                  <a:ea typeface="微軟正黑體" panose="020B0604030504040204" pitchFamily="34" charset="-120"/>
                  <a:cs typeface="Verdana" panose="020B0604030504040204" pitchFamily="34" charset="0"/>
                </a:rPr>
              </a:br>
              <a:r>
                <a:rPr lang="en-US" altLang="zh-TW" sz="2800" spc="100" dirty="0">
                  <a:latin typeface="微軟正黑體" panose="020B0604030504040204" pitchFamily="34" charset="-120"/>
                  <a:ea typeface="微軟正黑體" panose="020B0604030504040204" pitchFamily="34" charset="-120"/>
                  <a:cs typeface="Verdana" panose="020B0604030504040204" pitchFamily="34" charset="0"/>
                </a:rPr>
                <a:t>@</a:t>
              </a:r>
              <a:r>
                <a:rPr lang="zh-TW" altLang="en-US" sz="2800" spc="100" dirty="0">
                  <a:latin typeface="微軟正黑體" panose="020B0604030504040204" pitchFamily="34" charset="-120"/>
                  <a:ea typeface="微軟正黑體" panose="020B0604030504040204" pitchFamily="34" charset="-120"/>
                  <a:cs typeface="Verdana" panose="020B0604030504040204" pitchFamily="34" charset="0"/>
                </a:rPr>
                <a:t>太保國小</a:t>
              </a:r>
              <a:endParaRPr lang="zh-TW" altLang="en-US" sz="2800" spc="100" dirty="0">
                <a:solidFill>
                  <a:schemeClr val="tx1"/>
                </a:solidFill>
                <a:latin typeface="微軟正黑體" panose="020B0604030504040204" pitchFamily="34" charset="-120"/>
                <a:ea typeface="微軟正黑體" panose="020B0604030504040204" pitchFamily="34" charset="-120"/>
                <a:cs typeface="Verdana" panose="020B0604030504040204" pitchFamily="34" charset="0"/>
              </a:endParaRPr>
            </a:p>
          </p:txBody>
        </p:sp>
      </p:grpSp>
      <p:sp>
        <p:nvSpPr>
          <p:cNvPr id="6" name="TextBox 6"/>
          <p:cNvSpPr txBox="1"/>
          <p:nvPr/>
        </p:nvSpPr>
        <p:spPr>
          <a:xfrm>
            <a:off x="1295400" y="1447948"/>
            <a:ext cx="10591800" cy="4796506"/>
          </a:xfrm>
          <a:prstGeom prst="rect">
            <a:avLst/>
          </a:prstGeom>
          <a:effectLst>
            <a:outerShdw blurRad="50800" dist="50800" dir="5400000" algn="ctr" rotWithShape="0">
              <a:schemeClr val="bg1"/>
            </a:outerShdw>
          </a:effectLst>
        </p:spPr>
        <p:txBody>
          <a:bodyPr wrap="square" lIns="0" tIns="0" rIns="0" bIns="0" rtlCol="0" anchor="t">
            <a:spAutoFit/>
          </a:bodyPr>
          <a:lstStyle/>
          <a:p>
            <a:pPr>
              <a:lnSpc>
                <a:spcPts val="12960"/>
              </a:lnSpc>
            </a:pPr>
            <a:r>
              <a:rPr lang="zh-TW" altLang="en-US" sz="12000" b="1" dirty="0">
                <a:solidFill>
                  <a:srgbClr val="0C45A6"/>
                </a:solidFill>
                <a:effectLst>
                  <a:outerShdw blurRad="50800" dist="38100" dir="13500000" algn="br" rotWithShape="0">
                    <a:prstClr val="black">
                      <a:alpha val="40000"/>
                    </a:prstClr>
                  </a:outerShdw>
                </a:effectLst>
                <a:latin typeface="微軟正黑體" panose="020B0604030504040204" pitchFamily="34" charset="-120"/>
                <a:ea typeface="微軟正黑體" panose="020B0604030504040204" pitchFamily="34" charset="-120"/>
              </a:rPr>
              <a:t>課程計畫擬定與撰寫</a:t>
            </a:r>
          </a:p>
          <a:p>
            <a:pPr>
              <a:lnSpc>
                <a:spcPts val="12960"/>
              </a:lnSpc>
            </a:pPr>
            <a:r>
              <a:rPr lang="zh-TW" altLang="en-US" sz="7200" b="1" dirty="0">
                <a:solidFill>
                  <a:srgbClr val="0C45A6"/>
                </a:solidFill>
                <a:effectLst>
                  <a:outerShdw blurRad="50800" dist="38100" dir="13500000" algn="br" rotWithShape="0">
                    <a:prstClr val="black">
                      <a:alpha val="40000"/>
                    </a:prstClr>
                  </a:outerShdw>
                </a:effectLst>
                <a:latin typeface="微軟正黑體" panose="020B0604030504040204" pitchFamily="34" charset="-120"/>
                <a:ea typeface="微軟正黑體" panose="020B0604030504040204" pitchFamily="34" charset="-120"/>
              </a:rPr>
              <a:t>聚焦於部定課程計畫</a:t>
            </a:r>
            <a:endParaRPr lang="en-US" sz="12000" b="1" dirty="0">
              <a:solidFill>
                <a:srgbClr val="0C45A6"/>
              </a:solidFill>
              <a:effectLst>
                <a:outerShdw blurRad="50800" dist="38100" dir="13500000" algn="br" rotWithShape="0">
                  <a:prstClr val="black">
                    <a:alpha val="40000"/>
                  </a:prstClr>
                </a:outerShdw>
              </a:effectLst>
              <a:latin typeface="微軟正黑體" panose="020B0604030504040204" pitchFamily="34" charset="-120"/>
              <a:ea typeface="微軟正黑體" panose="020B0604030504040204" pitchFamily="34" charset="-120"/>
            </a:endParaRPr>
          </a:p>
        </p:txBody>
      </p:sp>
      <p:sp>
        <p:nvSpPr>
          <p:cNvPr id="9" name="文字方塊 8">
            <a:extLst>
              <a:ext uri="{FF2B5EF4-FFF2-40B4-BE49-F238E27FC236}">
                <a16:creationId xmlns:a16="http://schemas.microsoft.com/office/drawing/2014/main" id="{F9727C1B-3304-40AC-91D1-5056AFFEDC4D}"/>
              </a:ext>
            </a:extLst>
          </p:cNvPr>
          <p:cNvSpPr txBox="1"/>
          <p:nvPr/>
        </p:nvSpPr>
        <p:spPr>
          <a:xfrm>
            <a:off x="4664529" y="9041564"/>
            <a:ext cx="13258800" cy="1246495"/>
          </a:xfrm>
          <a:prstGeom prst="rect">
            <a:avLst/>
          </a:prstGeom>
          <a:noFill/>
          <a:effectLst>
            <a:outerShdw blurRad="368300" dist="50800" dir="5400000" algn="ctr" rotWithShape="0">
              <a:srgbClr val="000000">
                <a:alpha val="43137"/>
              </a:srgbClr>
            </a:outerShdw>
          </a:effectLst>
        </p:spPr>
        <p:txBody>
          <a:bodyPr wrap="square">
            <a:spAutoFit/>
          </a:bodyPr>
          <a:lstStyle/>
          <a:p>
            <a:pPr lvl="0" algn="ctr"/>
            <a:r>
              <a:rPr lang="zh-TW" altLang="en-US" sz="2500" b="1" dirty="0">
                <a:solidFill>
                  <a:srgbClr val="0C45A6"/>
                </a:solidFill>
                <a:effectLst>
                  <a:glow rad="38100">
                    <a:schemeClr val="bg1">
                      <a:alpha val="75000"/>
                    </a:schemeClr>
                  </a:glow>
                </a:effectLst>
                <a:latin typeface="微軟正黑體" panose="020B0604030504040204" pitchFamily="34" charset="-120"/>
                <a:ea typeface="微軟正黑體" panose="020B0604030504040204" pitchFamily="34" charset="-120"/>
                <a:cs typeface="Times New Roman" panose="02020603050405020304" pitchFamily="18" charset="0"/>
              </a:rPr>
              <a:t>嘉義縣</a:t>
            </a:r>
            <a:r>
              <a:rPr lang="en-US" altLang="zh-TW" sz="2500" b="1" dirty="0">
                <a:solidFill>
                  <a:srgbClr val="0C45A6"/>
                </a:solidFill>
                <a:effectLst>
                  <a:glow rad="38100">
                    <a:schemeClr val="bg1">
                      <a:alpha val="75000"/>
                    </a:schemeClr>
                  </a:glow>
                </a:effectLst>
                <a:latin typeface="微軟正黑體" panose="020B0604030504040204" pitchFamily="34" charset="-120"/>
                <a:ea typeface="微軟正黑體" panose="020B0604030504040204" pitchFamily="34" charset="-120"/>
                <a:cs typeface="Times New Roman" panose="02020603050405020304" pitchFamily="18" charset="0"/>
              </a:rPr>
              <a:t>111 </a:t>
            </a:r>
            <a:r>
              <a:rPr lang="zh-TW" altLang="en-US" sz="2500" b="1" dirty="0">
                <a:solidFill>
                  <a:srgbClr val="0C45A6"/>
                </a:solidFill>
                <a:effectLst>
                  <a:glow rad="38100">
                    <a:schemeClr val="bg1">
                      <a:alpha val="75000"/>
                    </a:schemeClr>
                  </a:glow>
                </a:effectLst>
                <a:latin typeface="微軟正黑體" panose="020B0604030504040204" pitchFamily="34" charset="-120"/>
                <a:ea typeface="微軟正黑體" panose="020B0604030504040204" pitchFamily="34" charset="-120"/>
                <a:cs typeface="Times New Roman" panose="02020603050405020304" pitchFamily="18" charset="0"/>
              </a:rPr>
              <a:t>學年度精進國民中小學教師教學專業與品質整體課程推動計畫</a:t>
            </a:r>
          </a:p>
          <a:p>
            <a:pPr lvl="0" algn="ctr"/>
            <a:r>
              <a:rPr lang="zh-TW" altLang="en-US" sz="2500" b="1" dirty="0">
                <a:solidFill>
                  <a:srgbClr val="0C45A6"/>
                </a:solidFill>
                <a:effectLst>
                  <a:glow rad="38100">
                    <a:schemeClr val="bg1">
                      <a:alpha val="75000"/>
                    </a:schemeClr>
                  </a:glow>
                </a:effectLst>
                <a:latin typeface="微軟正黑體" panose="020B0604030504040204" pitchFamily="34" charset="-120"/>
                <a:ea typeface="微軟正黑體" panose="020B0604030504040204" pitchFamily="34" charset="-120"/>
                <a:cs typeface="Times New Roman" panose="02020603050405020304" pitchFamily="18" charset="0"/>
              </a:rPr>
              <a:t>課程計畫擬定、教師及行政人員撰寫說明增能工作坊</a:t>
            </a:r>
          </a:p>
          <a:p>
            <a:pPr lvl="0" algn="ctr"/>
            <a:endParaRPr lang="zh-TW" altLang="en-US" sz="2500" b="1" dirty="0">
              <a:solidFill>
                <a:srgbClr val="0C45A6"/>
              </a:solidFill>
              <a:effectLst>
                <a:glow rad="38100">
                  <a:schemeClr val="bg1">
                    <a:alpha val="75000"/>
                  </a:schemeClr>
                </a:glow>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F2DE742F-E371-411B-A85A-975AE4DB46C9}"/>
              </a:ext>
            </a:extLst>
          </p:cNvPr>
          <p:cNvSpPr/>
          <p:nvPr/>
        </p:nvSpPr>
        <p:spPr>
          <a:xfrm>
            <a:off x="-25612" y="0"/>
            <a:ext cx="1600200" cy="10287000"/>
          </a:xfrm>
          <a:prstGeom prst="rect">
            <a:avLst/>
          </a:prstGeom>
          <a:solidFill>
            <a:srgbClr val="0C45A6"/>
          </a:solidFill>
        </p:spPr>
      </p:sp>
      <p:sp>
        <p:nvSpPr>
          <p:cNvPr id="6" name="TextBox 6"/>
          <p:cNvSpPr txBox="1"/>
          <p:nvPr/>
        </p:nvSpPr>
        <p:spPr>
          <a:xfrm>
            <a:off x="378722" y="1104900"/>
            <a:ext cx="530915" cy="8686800"/>
          </a:xfrm>
          <a:prstGeom prst="rect">
            <a:avLst/>
          </a:prstGeom>
        </p:spPr>
        <p:txBody>
          <a:bodyPr vert="eaVert" wrap="square" lIns="0" tIns="0" rIns="0" bIns="0" rtlCol="0" anchor="t">
            <a:spAutoFit/>
          </a:bodyPr>
          <a:lstStyle/>
          <a:p>
            <a:pPr>
              <a:lnSpc>
                <a:spcPts val="3600"/>
              </a:lnSpc>
            </a:pPr>
            <a:r>
              <a:rPr lang="zh-TW" altLang="en-US" sz="4800" b="1" dirty="0">
                <a:solidFill>
                  <a:schemeClr val="bg1"/>
                </a:solidFill>
                <a:latin typeface="微軟正黑體" panose="020B0604030504040204" pitchFamily="34" charset="-120"/>
                <a:ea typeface="微軟正黑體" panose="020B0604030504040204" pitchFamily="34" charset="-120"/>
              </a:rPr>
              <a:t>課程計畫格式說明及範例</a:t>
            </a:r>
            <a:endParaRPr lang="en-US" altLang="zh-TW" sz="4800" b="1" dirty="0">
              <a:solidFill>
                <a:schemeClr val="bg1"/>
              </a:solidFill>
              <a:latin typeface="微軟正黑體" panose="020B0604030504040204" pitchFamily="34" charset="-120"/>
              <a:ea typeface="微軟正黑體" panose="020B0604030504040204" pitchFamily="34" charset="-120"/>
            </a:endParaRPr>
          </a:p>
        </p:txBody>
      </p:sp>
      <p:grpSp>
        <p:nvGrpSpPr>
          <p:cNvPr id="9" name="Group 4">
            <a:extLst>
              <a:ext uri="{FF2B5EF4-FFF2-40B4-BE49-F238E27FC236}">
                <a16:creationId xmlns:a16="http://schemas.microsoft.com/office/drawing/2014/main" id="{A056927A-0E0E-47A2-9D85-6DA5CE263279}"/>
              </a:ext>
            </a:extLst>
          </p:cNvPr>
          <p:cNvGrpSpPr/>
          <p:nvPr/>
        </p:nvGrpSpPr>
        <p:grpSpPr>
          <a:xfrm>
            <a:off x="2667000" y="549665"/>
            <a:ext cx="8796621" cy="957551"/>
            <a:chOff x="-1" y="-1"/>
            <a:chExt cx="11728827" cy="1276736"/>
          </a:xfrm>
        </p:grpSpPr>
        <p:sp>
          <p:nvSpPr>
            <p:cNvPr id="10" name="AutoShape 5">
              <a:extLst>
                <a:ext uri="{FF2B5EF4-FFF2-40B4-BE49-F238E27FC236}">
                  <a16:creationId xmlns:a16="http://schemas.microsoft.com/office/drawing/2014/main" id="{D7B3B1AC-7172-4063-8DE2-71881C905A54}"/>
                </a:ext>
              </a:extLst>
            </p:cNvPr>
            <p:cNvSpPr/>
            <p:nvPr/>
          </p:nvSpPr>
          <p:spPr>
            <a:xfrm>
              <a:off x="-1" y="-1"/>
              <a:ext cx="1568829" cy="160030"/>
            </a:xfrm>
            <a:prstGeom prst="rect">
              <a:avLst/>
            </a:prstGeom>
            <a:solidFill>
              <a:srgbClr val="0C45A6"/>
            </a:solidFill>
          </p:spPr>
        </p:sp>
        <p:sp>
          <p:nvSpPr>
            <p:cNvPr id="11" name="TextBox 6">
              <a:extLst>
                <a:ext uri="{FF2B5EF4-FFF2-40B4-BE49-F238E27FC236}">
                  <a16:creationId xmlns:a16="http://schemas.microsoft.com/office/drawing/2014/main" id="{517355A1-423E-45FB-B234-A8B927AFE8E0}"/>
                </a:ext>
              </a:extLst>
            </p:cNvPr>
            <p:cNvSpPr txBox="1"/>
            <p:nvPr/>
          </p:nvSpPr>
          <p:spPr>
            <a:xfrm>
              <a:off x="-1" y="626726"/>
              <a:ext cx="11728827" cy="650009"/>
            </a:xfrm>
            <a:prstGeom prst="rect">
              <a:avLst/>
            </a:prstGeom>
          </p:spPr>
          <p:txBody>
            <a:bodyPr wrap="square" lIns="0" tIns="0" rIns="0" bIns="0" rtlCol="0" anchor="t">
              <a:spAutoFit/>
            </a:bodyPr>
            <a:lstStyle/>
            <a:p>
              <a:pPr>
                <a:lnSpc>
                  <a:spcPts val="3600"/>
                </a:lnSpc>
              </a:pPr>
              <a:r>
                <a:rPr lang="zh-TW" altLang="en-US" sz="4800" b="1" dirty="0">
                  <a:solidFill>
                    <a:srgbClr val="16214B"/>
                  </a:solidFill>
                  <a:latin typeface="微軟正黑體" panose="020B0604030504040204" pitchFamily="34" charset="-120"/>
                  <a:ea typeface="微軟正黑體" panose="020B0604030504040204" pitchFamily="34" charset="-120"/>
                </a:rPr>
                <a:t>調整後課程計畫表件目次</a:t>
              </a:r>
              <a:endParaRPr lang="en-US" altLang="zh-TW" sz="4800" b="1" dirty="0">
                <a:solidFill>
                  <a:srgbClr val="16214B"/>
                </a:solidFill>
                <a:latin typeface="微軟正黑體" panose="020B0604030504040204" pitchFamily="34" charset="-120"/>
                <a:ea typeface="微軟正黑體" panose="020B0604030504040204" pitchFamily="34" charset="-120"/>
              </a:endParaRPr>
            </a:p>
          </p:txBody>
        </p:sp>
      </p:grpSp>
      <p:sp>
        <p:nvSpPr>
          <p:cNvPr id="12" name="內容版面配置區 2">
            <a:extLst>
              <a:ext uri="{FF2B5EF4-FFF2-40B4-BE49-F238E27FC236}">
                <a16:creationId xmlns:a16="http://schemas.microsoft.com/office/drawing/2014/main" id="{21608EDC-B054-436B-8BA2-52A3AE698DE7}"/>
              </a:ext>
            </a:extLst>
          </p:cNvPr>
          <p:cNvSpPr txBox="1">
            <a:spLocks/>
          </p:cNvSpPr>
          <p:nvPr/>
        </p:nvSpPr>
        <p:spPr>
          <a:xfrm>
            <a:off x="2362200" y="2488673"/>
            <a:ext cx="11948896" cy="722682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ts val="6000"/>
              </a:lnSpc>
              <a:buFont typeface="Arial" panose="020B0604020202020204" pitchFamily="34" charset="0"/>
              <a:buChar char="•"/>
            </a:pPr>
            <a:endParaRPr lang="en-US" altLang="zh-TW" sz="4400" dirty="0">
              <a:latin typeface="微軟正黑體" panose="020B0604030504040204" pitchFamily="34" charset="-120"/>
              <a:ea typeface="微軟正黑體" panose="020B0604030504040204" pitchFamily="34" charset="-120"/>
            </a:endParaRPr>
          </a:p>
        </p:txBody>
      </p:sp>
      <p:sp>
        <p:nvSpPr>
          <p:cNvPr id="2" name="文字方塊 1">
            <a:extLst>
              <a:ext uri="{FF2B5EF4-FFF2-40B4-BE49-F238E27FC236}">
                <a16:creationId xmlns:a16="http://schemas.microsoft.com/office/drawing/2014/main" id="{B8A4ABCF-6B9A-4854-9B6D-343A7B5A6A22}"/>
              </a:ext>
            </a:extLst>
          </p:cNvPr>
          <p:cNvSpPr txBox="1"/>
          <p:nvPr/>
        </p:nvSpPr>
        <p:spPr>
          <a:xfrm>
            <a:off x="1697249" y="1761741"/>
            <a:ext cx="7446751" cy="8740854"/>
          </a:xfrm>
          <a:prstGeom prst="rect">
            <a:avLst/>
          </a:prstGeom>
          <a:noFill/>
        </p:spPr>
        <p:txBody>
          <a:bodyPr wrap="square" rtlCol="0">
            <a:spAutoFit/>
          </a:bodyPr>
          <a:lstStyle/>
          <a:p>
            <a:pPr algn="just">
              <a:lnSpc>
                <a:spcPct val="150000"/>
              </a:lnSpc>
            </a:pPr>
            <a:r>
              <a:rPr lang="zh-TW" alt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壹、學校課程總體架構</a:t>
            </a:r>
            <a:endParaRPr lang="zh-TW" altLang="zh-TW" sz="2400" kern="100" dirty="0">
              <a:effectLst/>
              <a:latin typeface="微軟正黑體" panose="020B0604030504040204" pitchFamily="34" charset="-120"/>
              <a:ea typeface="微軟正黑體" panose="020B0604030504040204" pitchFamily="34" charset="-120"/>
              <a:cs typeface="Roman PS"/>
            </a:endParaRPr>
          </a:p>
          <a:p>
            <a:pPr marL="914400" lvl="1" indent="-457200" algn="just">
              <a:lnSpc>
                <a:spcPts val="4000"/>
              </a:lnSpc>
              <a:buSzPct val="100000"/>
              <a:buFont typeface="+mj-ea"/>
              <a:buAutoNum type="ea1ChtPeriod"/>
            </a:pPr>
            <a:r>
              <a:rPr lang="zh-TW" altLang="en-US" sz="2400" kern="100" dirty="0">
                <a:latin typeface="微軟正黑體" panose="020B0604030504040204" pitchFamily="34" charset="-120"/>
                <a:ea typeface="微軟正黑體" panose="020B0604030504040204" pitchFamily="34" charset="-120"/>
                <a:cs typeface="Times New Roman" panose="02020603050405020304" pitchFamily="18" charset="0"/>
              </a:rPr>
              <a:t>學校現況與背景分析</a:t>
            </a: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（參見表</a:t>
            </a:r>
            <a:r>
              <a:rPr lang="en-US" altLang="zh-TW" sz="2400" kern="100" dirty="0">
                <a:effectLst/>
                <a:latin typeface="微軟正黑體" panose="020B0604030504040204" pitchFamily="34" charset="-120"/>
                <a:ea typeface="微軟正黑體" panose="020B0604030504040204" pitchFamily="34" charset="-120"/>
                <a:cs typeface="Roman PS"/>
              </a:rPr>
              <a:t>1</a:t>
            </a: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、表</a:t>
            </a:r>
            <a:r>
              <a:rPr lang="en-US" altLang="zh-TW" sz="2400" kern="100" dirty="0">
                <a:effectLst/>
                <a:latin typeface="微軟正黑體" panose="020B0604030504040204" pitchFamily="34" charset="-120"/>
                <a:ea typeface="微軟正黑體" panose="020B0604030504040204" pitchFamily="34" charset="-120"/>
                <a:cs typeface="Roman PS"/>
              </a:rPr>
              <a:t>2</a:t>
            </a: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2400" kern="100" dirty="0">
              <a:effectLst/>
              <a:latin typeface="微軟正黑體" panose="020B0604030504040204" pitchFamily="34" charset="-120"/>
              <a:ea typeface="微軟正黑體" panose="020B0604030504040204" pitchFamily="34" charset="-120"/>
              <a:cs typeface="Roman PS"/>
            </a:endParaRPr>
          </a:p>
          <a:p>
            <a:pPr marL="914400" lvl="1" indent="-457200" algn="just">
              <a:lnSpc>
                <a:spcPts val="4000"/>
              </a:lnSpc>
              <a:buSzPct val="100000"/>
              <a:buFont typeface="+mj-ea"/>
              <a:buAutoNum type="ea1ChtPeriod"/>
            </a:pP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學校課程願景（以圖表或文字表述）</a:t>
            </a:r>
            <a:endParaRPr lang="zh-TW" altLang="zh-TW" sz="2400" kern="100" dirty="0">
              <a:effectLst/>
              <a:latin typeface="微軟正黑體" panose="020B0604030504040204" pitchFamily="34" charset="-120"/>
              <a:ea typeface="微軟正黑體" panose="020B0604030504040204" pitchFamily="34" charset="-120"/>
              <a:cs typeface="Roman PS"/>
            </a:endParaRPr>
          </a:p>
          <a:p>
            <a:pPr marL="914400" lvl="1" indent="-457200">
              <a:lnSpc>
                <a:spcPts val="4000"/>
              </a:lnSpc>
              <a:buSzPct val="100000"/>
              <a:buFont typeface="+mj-ea"/>
              <a:buAutoNum type="ea1ChtPeriod"/>
            </a:pP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領域學習課程及彈性學習課程節數一覽表（表</a:t>
            </a:r>
            <a:r>
              <a:rPr lang="en-US" altLang="zh-TW" sz="2400" kern="100" dirty="0">
                <a:effectLst/>
                <a:latin typeface="微軟正黑體" panose="020B0604030504040204" pitchFamily="34" charset="-120"/>
                <a:ea typeface="微軟正黑體" panose="020B0604030504040204" pitchFamily="34" charset="-120"/>
                <a:cs typeface="Roman PS"/>
              </a:rPr>
              <a:t>3~7</a:t>
            </a: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2400" kern="100" dirty="0">
              <a:effectLst/>
              <a:latin typeface="微軟正黑體" panose="020B0604030504040204" pitchFamily="34" charset="-120"/>
              <a:ea typeface="微軟正黑體" panose="020B0604030504040204" pitchFamily="34" charset="-120"/>
              <a:cs typeface="Roman PS"/>
            </a:endParaRPr>
          </a:p>
          <a:p>
            <a:pPr marL="914400" lvl="1" indent="-457200" algn="just">
              <a:lnSpc>
                <a:spcPts val="4000"/>
              </a:lnSpc>
              <a:buSzPct val="100000"/>
              <a:buFont typeface="+mj-ea"/>
              <a:buAutoNum type="ea1ChtPeriod"/>
            </a:pPr>
            <a:r>
              <a:rPr lang="zh-TW" altLang="en-US" sz="2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法律規定教育議題融</a:t>
            </a:r>
            <a:r>
              <a:rPr lang="zh-TW" altLang="zh-TW" sz="2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入課程規劃實施情形</a:t>
            </a:r>
            <a:r>
              <a:rPr lang="en-US" altLang="zh-TW" sz="2400" b="1" kern="100" dirty="0">
                <a:effectLst/>
                <a:latin typeface="微軟正黑體" panose="020B0604030504040204" pitchFamily="34" charset="-120"/>
                <a:ea typeface="微軟正黑體" panose="020B0604030504040204" pitchFamily="34" charset="-120"/>
                <a:cs typeface="Roman PS"/>
              </a:rPr>
              <a:t>(</a:t>
            </a:r>
            <a:r>
              <a:rPr lang="zh-TW" altLang="zh-TW" sz="2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表</a:t>
            </a:r>
            <a:r>
              <a:rPr lang="en-US" altLang="zh-TW" sz="2400" b="1" kern="100" dirty="0">
                <a:effectLst/>
                <a:latin typeface="微軟正黑體" panose="020B0604030504040204" pitchFamily="34" charset="-120"/>
                <a:ea typeface="微軟正黑體" panose="020B0604030504040204" pitchFamily="34" charset="-120"/>
                <a:cs typeface="Roman PS"/>
              </a:rPr>
              <a:t>8)</a:t>
            </a:r>
            <a:endParaRPr lang="zh-TW" altLang="zh-TW" sz="2400" b="1" kern="100" dirty="0">
              <a:effectLst/>
              <a:latin typeface="微軟正黑體" panose="020B0604030504040204" pitchFamily="34" charset="-120"/>
              <a:ea typeface="微軟正黑體" panose="020B0604030504040204" pitchFamily="34" charset="-120"/>
              <a:cs typeface="Roman PS"/>
            </a:endParaRPr>
          </a:p>
          <a:p>
            <a:pPr marL="914400" lvl="1" indent="-457200" algn="just">
              <a:lnSpc>
                <a:spcPts val="4000"/>
              </a:lnSpc>
              <a:buSzPct val="100000"/>
              <a:buFont typeface="+mj-ea"/>
              <a:buAutoNum type="ea1ChtPeriod"/>
            </a:pP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畢業考後至畢業前課程活動規劃</a:t>
            </a:r>
            <a:r>
              <a:rPr lang="en-US" altLang="zh-TW" sz="2400" kern="100" dirty="0">
                <a:effectLst/>
                <a:latin typeface="微軟正黑體" panose="020B0604030504040204" pitchFamily="34" charset="-120"/>
                <a:ea typeface="微軟正黑體" panose="020B0604030504040204" pitchFamily="34" charset="-120"/>
                <a:cs typeface="Roman PS"/>
              </a:rPr>
              <a:t>(</a:t>
            </a: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參見表</a:t>
            </a:r>
            <a:r>
              <a:rPr lang="en-US" altLang="zh-TW" sz="2400" kern="100" dirty="0">
                <a:effectLst/>
                <a:latin typeface="微軟正黑體" panose="020B0604030504040204" pitchFamily="34" charset="-120"/>
                <a:ea typeface="微軟正黑體" panose="020B0604030504040204" pitchFamily="34" charset="-120"/>
                <a:cs typeface="Roman PS"/>
              </a:rPr>
              <a:t>9)</a:t>
            </a:r>
            <a:endParaRPr lang="zh-TW" altLang="zh-TW" sz="2400" kern="100" dirty="0">
              <a:effectLst/>
              <a:latin typeface="微軟正黑體" panose="020B0604030504040204" pitchFamily="34" charset="-120"/>
              <a:ea typeface="微軟正黑體" panose="020B0604030504040204" pitchFamily="34" charset="-120"/>
              <a:cs typeface="Roman PS"/>
            </a:endParaRPr>
          </a:p>
          <a:p>
            <a:pPr marL="914400" lvl="1" indent="-457200" algn="just">
              <a:lnSpc>
                <a:spcPts val="4000"/>
              </a:lnSpc>
              <a:buSzPct val="100000"/>
              <a:buFont typeface="+mj-ea"/>
              <a:buAutoNum type="ea1ChtPeriod"/>
            </a:pP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教科書選用一覽表（參見表</a:t>
            </a:r>
            <a:r>
              <a:rPr lang="en-US" altLang="zh-TW" sz="2400" kern="100" dirty="0">
                <a:effectLst/>
                <a:latin typeface="微軟正黑體" panose="020B0604030504040204" pitchFamily="34" charset="-120"/>
                <a:ea typeface="微軟正黑體" panose="020B0604030504040204" pitchFamily="34" charset="-120"/>
                <a:cs typeface="Roman PS"/>
              </a:rPr>
              <a:t>10</a:t>
            </a: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914400" lvl="1" indent="-457200" algn="just">
              <a:lnSpc>
                <a:spcPts val="4000"/>
              </a:lnSpc>
              <a:buSzPct val="100000"/>
              <a:buFont typeface="+mj-ea"/>
              <a:buAutoNum type="ea1ChtPeriod"/>
            </a:pPr>
            <a:r>
              <a:rPr lang="zh-TW" altLang="en-US" sz="2400" b="1" kern="100" dirty="0">
                <a:latin typeface="微軟正黑體" panose="020B0604030504040204" pitchFamily="34" charset="-120"/>
                <a:ea typeface="微軟正黑體" panose="020B0604030504040204" pitchFamily="34" charset="-120"/>
                <a:cs typeface="Times New Roman" panose="02020603050405020304" pitchFamily="18" charset="0"/>
              </a:rPr>
              <a:t>課程實施說明</a:t>
            </a:r>
            <a:r>
              <a:rPr lang="en-US" altLang="zh-TW" sz="2400"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kern="100" dirty="0">
                <a:latin typeface="微軟正黑體" panose="020B0604030504040204" pitchFamily="34" charset="-120"/>
                <a:ea typeface="微軟正黑體" panose="020B0604030504040204" pitchFamily="34" charset="-120"/>
                <a:cs typeface="Times New Roman" panose="02020603050405020304" pitchFamily="18" charset="0"/>
              </a:rPr>
              <a:t>課程發展相關組織規劃，表</a:t>
            </a:r>
            <a:r>
              <a:rPr lang="en-US" altLang="zh-TW" sz="2400" b="1" kern="100" dirty="0">
                <a:latin typeface="微軟正黑體" panose="020B0604030504040204" pitchFamily="34" charset="-120"/>
                <a:ea typeface="微軟正黑體" panose="020B0604030504040204" pitchFamily="34" charset="-120"/>
                <a:cs typeface="Times New Roman" panose="02020603050405020304" pitchFamily="18" charset="0"/>
              </a:rPr>
              <a:t>11)</a:t>
            </a:r>
            <a:endParaRPr lang="zh-TW" altLang="zh-TW" sz="2400" b="1" kern="100" dirty="0">
              <a:effectLst/>
              <a:latin typeface="微軟正黑體" panose="020B0604030504040204" pitchFamily="34" charset="-120"/>
              <a:ea typeface="微軟正黑體" panose="020B0604030504040204" pitchFamily="34" charset="-120"/>
              <a:cs typeface="Roman PS"/>
            </a:endParaRPr>
          </a:p>
          <a:p>
            <a:pPr marL="914400" lvl="1" indent="-457200" algn="just">
              <a:lnSpc>
                <a:spcPts val="4000"/>
              </a:lnSpc>
              <a:buSzPct val="100000"/>
              <a:buFont typeface="+mj-ea"/>
              <a:buAutoNum type="ea1ChtPeriod"/>
            </a:pPr>
            <a:r>
              <a:rPr lang="zh-TW" altLang="zh-TW" sz="2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課程評鑑規劃</a:t>
            </a:r>
            <a:r>
              <a:rPr lang="en-US" altLang="zh-TW" sz="2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前一年評鑑結果</a:t>
            </a:r>
            <a:r>
              <a:rPr lang="en-US" altLang="zh-TW" sz="2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2400" b="1" kern="100" dirty="0">
              <a:effectLst/>
              <a:latin typeface="微軟正黑體" panose="020B0604030504040204" pitchFamily="34" charset="-120"/>
              <a:ea typeface="微軟正黑體" panose="020B0604030504040204" pitchFamily="34" charset="-120"/>
              <a:cs typeface="Roman PS"/>
            </a:endParaRPr>
          </a:p>
          <a:p>
            <a:pPr lvl="0" algn="just">
              <a:lnSpc>
                <a:spcPct val="150000"/>
              </a:lnSpc>
              <a:spcBef>
                <a:spcPts val="1200"/>
              </a:spcBef>
              <a:spcAft>
                <a:spcPts val="0"/>
              </a:spcAft>
            </a:pPr>
            <a:r>
              <a:rPr lang="zh-TW" altLang="en-US" sz="2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貳、</a:t>
            </a:r>
            <a:r>
              <a:rPr lang="zh-TW" alt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各年級各領域</a:t>
            </a:r>
            <a:r>
              <a:rPr lang="en-US" altLang="zh-TW" sz="2800" b="1" kern="100" dirty="0">
                <a:effectLst/>
                <a:latin typeface="微軟正黑體" panose="020B0604030504040204" pitchFamily="34" charset="-120"/>
                <a:ea typeface="微軟正黑體" panose="020B0604030504040204" pitchFamily="34" charset="-120"/>
                <a:cs typeface="Roman PS"/>
              </a:rPr>
              <a:t>/</a:t>
            </a:r>
            <a:r>
              <a:rPr lang="zh-TW" alt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科目課程計畫</a:t>
            </a:r>
            <a:r>
              <a:rPr lang="en-US" altLang="zh-TW" sz="2800" b="1" kern="100" dirty="0">
                <a:effectLst/>
                <a:latin typeface="微軟正黑體" panose="020B0604030504040204" pitchFamily="34" charset="-120"/>
                <a:ea typeface="微軟正黑體" panose="020B0604030504040204" pitchFamily="34" charset="-120"/>
                <a:cs typeface="Roman PS"/>
              </a:rPr>
              <a:t>(</a:t>
            </a:r>
            <a:r>
              <a:rPr lang="zh-TW" alt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部定課程</a:t>
            </a:r>
            <a:r>
              <a:rPr lang="en-US" altLang="zh-TW" sz="2800" b="1" kern="100" dirty="0">
                <a:effectLst/>
                <a:latin typeface="微軟正黑體" panose="020B0604030504040204" pitchFamily="34" charset="-120"/>
                <a:ea typeface="微軟正黑體" panose="020B0604030504040204" pitchFamily="34" charset="-120"/>
                <a:cs typeface="Roman PS"/>
              </a:rPr>
              <a:t>)</a:t>
            </a:r>
            <a:endParaRPr lang="zh-TW" altLang="zh-TW" sz="2400" kern="100" dirty="0">
              <a:effectLst/>
              <a:latin typeface="微軟正黑體" panose="020B0604030504040204" pitchFamily="34" charset="-120"/>
              <a:ea typeface="微軟正黑體" panose="020B0604030504040204" pitchFamily="34" charset="-120"/>
              <a:cs typeface="Roman PS"/>
            </a:endParaRPr>
          </a:p>
          <a:p>
            <a:pPr marL="914400" lvl="1" indent="-457200" algn="just">
              <a:lnSpc>
                <a:spcPct val="150000"/>
              </a:lnSpc>
              <a:buSzPct val="100000"/>
              <a:buFont typeface="+mj-ea"/>
              <a:buAutoNum type="ea1ChtPeriod"/>
            </a:pPr>
            <a:r>
              <a:rPr lang="zh-TW" altLang="zh-TW" sz="2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普通班領域課程</a:t>
            </a:r>
            <a:r>
              <a:rPr lang="en-US" altLang="zh-TW" sz="2400" b="1" kern="100" dirty="0">
                <a:effectLst/>
                <a:latin typeface="微軟正黑體" panose="020B0604030504040204" pitchFamily="34" charset="-120"/>
                <a:ea typeface="微軟正黑體" panose="020B0604030504040204" pitchFamily="34" charset="-120"/>
                <a:cs typeface="Roman PS"/>
              </a:rPr>
              <a:t>(</a:t>
            </a:r>
            <a:r>
              <a:rPr lang="zh-TW" altLang="zh-TW" sz="2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參見表</a:t>
            </a:r>
            <a:r>
              <a:rPr lang="en-US" altLang="zh-TW" sz="2400" b="1" kern="100" dirty="0">
                <a:effectLst/>
                <a:latin typeface="微軟正黑體" panose="020B0604030504040204" pitchFamily="34" charset="-120"/>
                <a:ea typeface="微軟正黑體" panose="020B0604030504040204" pitchFamily="34" charset="-120"/>
                <a:cs typeface="Roman PS"/>
              </a:rPr>
              <a:t>11-1</a:t>
            </a:r>
            <a:r>
              <a:rPr lang="zh-TW" altLang="zh-TW" sz="2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400" b="1" kern="100" dirty="0">
                <a:effectLst/>
                <a:latin typeface="微軟正黑體" panose="020B0604030504040204" pitchFamily="34" charset="-120"/>
                <a:ea typeface="微軟正黑體" panose="020B0604030504040204" pitchFamily="34" charset="-120"/>
                <a:cs typeface="Roman PS"/>
              </a:rPr>
              <a:t>11-2)</a:t>
            </a:r>
            <a:endParaRPr lang="zh-TW" altLang="zh-TW" sz="2400" b="1" kern="100" dirty="0">
              <a:effectLst/>
              <a:latin typeface="微軟正黑體" panose="020B0604030504040204" pitchFamily="34" charset="-120"/>
              <a:ea typeface="微軟正黑體" panose="020B0604030504040204" pitchFamily="34" charset="-120"/>
              <a:cs typeface="Roman PS"/>
            </a:endParaRPr>
          </a:p>
          <a:p>
            <a:pPr marL="914400" lvl="1" indent="-457200" algn="just">
              <a:lnSpc>
                <a:spcPct val="150000"/>
              </a:lnSpc>
              <a:buSzPct val="100000"/>
              <a:buFont typeface="+mj-ea"/>
              <a:buAutoNum type="ea1ChtPeriod"/>
            </a:pP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特教學生領域課程調整</a:t>
            </a:r>
            <a:r>
              <a:rPr lang="en-US" altLang="zh-TW" sz="2400" kern="100" dirty="0">
                <a:effectLst/>
                <a:latin typeface="微軟正黑體" panose="020B0604030504040204" pitchFamily="34" charset="-120"/>
                <a:ea typeface="微軟正黑體" panose="020B0604030504040204" pitchFamily="34" charset="-120"/>
                <a:cs typeface="Roman PS"/>
              </a:rPr>
              <a:t>(</a:t>
            </a: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參見表</a:t>
            </a:r>
            <a:r>
              <a:rPr lang="en-US" altLang="zh-TW" sz="2400" kern="100" dirty="0">
                <a:effectLst/>
                <a:latin typeface="微軟正黑體" panose="020B0604030504040204" pitchFamily="34" charset="-120"/>
                <a:ea typeface="微軟正黑體" panose="020B0604030504040204" pitchFamily="34" charset="-120"/>
                <a:cs typeface="Roman PS"/>
              </a:rPr>
              <a:t>11-3)</a:t>
            </a:r>
            <a:endParaRPr lang="zh-TW" altLang="zh-TW" sz="2400" kern="100" dirty="0">
              <a:effectLst/>
              <a:latin typeface="微軟正黑體" panose="020B0604030504040204" pitchFamily="34" charset="-120"/>
              <a:ea typeface="微軟正黑體" panose="020B0604030504040204" pitchFamily="34" charset="-120"/>
              <a:cs typeface="Roman PS"/>
            </a:endParaRPr>
          </a:p>
          <a:p>
            <a:pPr marL="914400" lvl="1" indent="-457200" algn="just">
              <a:lnSpc>
                <a:spcPct val="150000"/>
              </a:lnSpc>
              <a:buSzPct val="100000"/>
              <a:buFont typeface="+mj-ea"/>
              <a:buAutoNum type="ea1ChtPeriod"/>
            </a:pP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藝才班專長領域課程</a:t>
            </a:r>
            <a:r>
              <a:rPr lang="en-US" altLang="zh-TW" sz="2400" kern="100" dirty="0">
                <a:effectLst/>
                <a:latin typeface="微軟正黑體" panose="020B0604030504040204" pitchFamily="34" charset="-120"/>
                <a:ea typeface="微軟正黑體" panose="020B0604030504040204" pitchFamily="34" charset="-120"/>
                <a:cs typeface="Roman PS"/>
              </a:rPr>
              <a:t>(</a:t>
            </a: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參見表</a:t>
            </a:r>
            <a:r>
              <a:rPr lang="en-US" altLang="zh-TW" sz="2400" kern="100" dirty="0">
                <a:effectLst/>
                <a:latin typeface="微軟正黑體" panose="020B0604030504040204" pitchFamily="34" charset="-120"/>
                <a:ea typeface="微軟正黑體" panose="020B0604030504040204" pitchFamily="34" charset="-120"/>
                <a:cs typeface="Roman PS"/>
              </a:rPr>
              <a:t>11-4)</a:t>
            </a:r>
            <a:endParaRPr lang="zh-TW" altLang="zh-TW" sz="2400" kern="100" dirty="0">
              <a:effectLst/>
              <a:latin typeface="微軟正黑體" panose="020B0604030504040204" pitchFamily="34" charset="-120"/>
              <a:ea typeface="微軟正黑體" panose="020B0604030504040204" pitchFamily="34" charset="-120"/>
              <a:cs typeface="Roman PS"/>
            </a:endParaRPr>
          </a:p>
          <a:p>
            <a:pPr marL="914400" lvl="1" indent="-457200" algn="just">
              <a:lnSpc>
                <a:spcPct val="150000"/>
              </a:lnSpc>
              <a:buSzPct val="100000"/>
              <a:buFont typeface="+mj-ea"/>
              <a:buAutoNum type="ea1ChtPeriod"/>
            </a:pP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體育班體育專業課程</a:t>
            </a:r>
            <a:r>
              <a:rPr lang="en-US" altLang="zh-TW" sz="2400" kern="100" dirty="0">
                <a:effectLst/>
                <a:latin typeface="微軟正黑體" panose="020B0604030504040204" pitchFamily="34" charset="-120"/>
                <a:ea typeface="微軟正黑體" panose="020B0604030504040204" pitchFamily="34" charset="-120"/>
                <a:cs typeface="Roman PS"/>
              </a:rPr>
              <a:t>(</a:t>
            </a: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參見表</a:t>
            </a:r>
            <a:r>
              <a:rPr lang="en-US" altLang="zh-TW" sz="2400" kern="100" dirty="0">
                <a:effectLst/>
                <a:latin typeface="微軟正黑體" panose="020B0604030504040204" pitchFamily="34" charset="-120"/>
                <a:ea typeface="微軟正黑體" panose="020B0604030504040204" pitchFamily="34" charset="-120"/>
                <a:cs typeface="Roman PS"/>
              </a:rPr>
              <a:t>11-5)</a:t>
            </a:r>
            <a:endParaRPr lang="zh-TW" altLang="zh-TW" sz="2400" kern="100" dirty="0">
              <a:effectLst/>
              <a:latin typeface="微軟正黑體" panose="020B0604030504040204" pitchFamily="34" charset="-120"/>
              <a:ea typeface="微軟正黑體" panose="020B0604030504040204" pitchFamily="34" charset="-120"/>
              <a:cs typeface="Roman PS"/>
            </a:endParaRPr>
          </a:p>
          <a:p>
            <a:endParaRPr lang="zh-TW" altLang="en-US" sz="2400" dirty="0"/>
          </a:p>
        </p:txBody>
      </p:sp>
      <p:sp>
        <p:nvSpPr>
          <p:cNvPr id="13" name="文字方塊 12">
            <a:extLst>
              <a:ext uri="{FF2B5EF4-FFF2-40B4-BE49-F238E27FC236}">
                <a16:creationId xmlns:a16="http://schemas.microsoft.com/office/drawing/2014/main" id="{87E32414-FA7D-40BE-AC45-71F9BC72A36F}"/>
              </a:ext>
            </a:extLst>
          </p:cNvPr>
          <p:cNvSpPr txBox="1"/>
          <p:nvPr/>
        </p:nvSpPr>
        <p:spPr>
          <a:xfrm>
            <a:off x="9144000" y="1776353"/>
            <a:ext cx="8765278" cy="8463855"/>
          </a:xfrm>
          <a:prstGeom prst="rect">
            <a:avLst/>
          </a:prstGeom>
          <a:noFill/>
        </p:spPr>
        <p:txBody>
          <a:bodyPr wrap="square" rtlCol="0">
            <a:spAutoFit/>
          </a:bodyPr>
          <a:lstStyle/>
          <a:p>
            <a:pPr lvl="0" algn="just">
              <a:lnSpc>
                <a:spcPct val="150000"/>
              </a:lnSpc>
              <a:spcBef>
                <a:spcPts val="1200"/>
              </a:spcBef>
              <a:spcAft>
                <a:spcPts val="0"/>
              </a:spcAft>
            </a:pPr>
            <a:r>
              <a:rPr lang="zh-TW" altLang="en-US" sz="2800" b="1" kern="100" dirty="0">
                <a:latin typeface="微軟正黑體" panose="020B0604030504040204" pitchFamily="34" charset="-120"/>
                <a:ea typeface="微軟正黑體" panose="020B0604030504040204" pitchFamily="34" charset="-120"/>
                <a:cs typeface="Times New Roman" panose="02020603050405020304" pitchFamily="18" charset="0"/>
              </a:rPr>
              <a:t>參、</a:t>
            </a:r>
            <a:r>
              <a:rPr lang="zh-TW" alt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彈性學習課程計畫</a:t>
            </a:r>
            <a:r>
              <a:rPr lang="en-US" altLang="zh-TW" sz="2800" b="1" kern="100" dirty="0">
                <a:effectLst/>
                <a:latin typeface="微軟正黑體" panose="020B0604030504040204" pitchFamily="34" charset="-120"/>
                <a:ea typeface="微軟正黑體" panose="020B0604030504040204" pitchFamily="34" charset="-120"/>
                <a:cs typeface="Roman PS"/>
              </a:rPr>
              <a:t>(</a:t>
            </a:r>
            <a:r>
              <a:rPr lang="zh-TW" alt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校訂課程</a:t>
            </a:r>
            <a:r>
              <a:rPr lang="en-US" altLang="zh-TW" sz="2800" b="1" kern="100" dirty="0">
                <a:effectLst/>
                <a:latin typeface="微軟正黑體" panose="020B0604030504040204" pitchFamily="34" charset="-120"/>
                <a:ea typeface="微軟正黑體" panose="020B0604030504040204" pitchFamily="34" charset="-120"/>
                <a:cs typeface="Roman PS"/>
              </a:rPr>
              <a:t>)</a:t>
            </a:r>
            <a:endParaRPr lang="zh-TW" altLang="zh-TW" sz="2800" kern="100" dirty="0">
              <a:effectLst/>
              <a:latin typeface="微軟正黑體" panose="020B0604030504040204" pitchFamily="34" charset="-120"/>
              <a:ea typeface="微軟正黑體" panose="020B0604030504040204" pitchFamily="34" charset="-120"/>
              <a:cs typeface="Roman PS"/>
            </a:endParaRPr>
          </a:p>
          <a:p>
            <a:pPr marL="971550" lvl="1" indent="-514350" algn="just">
              <a:lnSpc>
                <a:spcPct val="150000"/>
              </a:lnSpc>
              <a:buSzPct val="100000"/>
              <a:buFont typeface="+mj-ea"/>
              <a:buAutoNum type="ea1ChtPeriod"/>
            </a:pP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校訂課程架構</a:t>
            </a:r>
            <a:r>
              <a:rPr lang="en-US" altLang="zh-TW" sz="2400" kern="100" dirty="0">
                <a:effectLst/>
                <a:latin typeface="微軟正黑體" panose="020B0604030504040204" pitchFamily="34" charset="-120"/>
                <a:ea typeface="微軟正黑體" panose="020B0604030504040204" pitchFamily="34" charset="-120"/>
                <a:cs typeface="Roman PS"/>
              </a:rPr>
              <a:t>(</a:t>
            </a: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參見表</a:t>
            </a:r>
            <a:r>
              <a:rPr lang="en-US" altLang="zh-TW" sz="2400" kern="100" dirty="0">
                <a:effectLst/>
                <a:latin typeface="微軟正黑體" panose="020B0604030504040204" pitchFamily="34" charset="-120"/>
                <a:ea typeface="微軟正黑體" panose="020B0604030504040204" pitchFamily="34" charset="-120"/>
                <a:cs typeface="Roman PS"/>
              </a:rPr>
              <a:t>12-1)</a:t>
            </a:r>
            <a:endParaRPr lang="zh-TW" altLang="zh-TW" sz="2400" kern="100" dirty="0">
              <a:effectLst/>
              <a:latin typeface="微軟正黑體" panose="020B0604030504040204" pitchFamily="34" charset="-120"/>
              <a:ea typeface="微軟正黑體" panose="020B0604030504040204" pitchFamily="34" charset="-120"/>
              <a:cs typeface="Roman PS"/>
            </a:endParaRPr>
          </a:p>
          <a:p>
            <a:pPr marL="971550" lvl="1" indent="-514350" algn="just">
              <a:lnSpc>
                <a:spcPct val="150000"/>
              </a:lnSpc>
              <a:buSzPct val="100000"/>
              <a:buFont typeface="+mj-ea"/>
              <a:buAutoNum type="ea1ChtPeriod"/>
            </a:pP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校訂課程整體規劃及節數安排</a:t>
            </a:r>
            <a:r>
              <a:rPr lang="en-US" altLang="zh-TW" sz="2400" kern="100" dirty="0">
                <a:effectLst/>
                <a:latin typeface="微軟正黑體" panose="020B0604030504040204" pitchFamily="34" charset="-120"/>
                <a:ea typeface="微軟正黑體" panose="020B0604030504040204" pitchFamily="34" charset="-120"/>
                <a:cs typeface="Roman PS"/>
              </a:rPr>
              <a:t>(</a:t>
            </a: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參見表</a:t>
            </a:r>
            <a:r>
              <a:rPr lang="en-US" altLang="zh-TW" sz="2400" kern="100" dirty="0">
                <a:effectLst/>
                <a:latin typeface="微軟正黑體" panose="020B0604030504040204" pitchFamily="34" charset="-120"/>
                <a:ea typeface="微軟正黑體" panose="020B0604030504040204" pitchFamily="34" charset="-120"/>
                <a:cs typeface="Roman PS"/>
              </a:rPr>
              <a:t>12-2</a:t>
            </a: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400" kern="100" dirty="0">
                <a:effectLst/>
                <a:latin typeface="微軟正黑體" panose="020B0604030504040204" pitchFamily="34" charset="-120"/>
                <a:ea typeface="微軟正黑體" panose="020B0604030504040204" pitchFamily="34" charset="-120"/>
                <a:cs typeface="Roman PS"/>
              </a:rPr>
              <a:t>12-3)</a:t>
            </a:r>
            <a:endParaRPr lang="zh-TW" altLang="zh-TW" sz="2400" kern="100" dirty="0">
              <a:effectLst/>
              <a:latin typeface="微軟正黑體" panose="020B0604030504040204" pitchFamily="34" charset="-120"/>
              <a:ea typeface="微軟正黑體" panose="020B0604030504040204" pitchFamily="34" charset="-120"/>
              <a:cs typeface="Roman PS"/>
            </a:endParaRPr>
          </a:p>
          <a:p>
            <a:pPr marL="971550" lvl="1" indent="-514350" algn="just">
              <a:lnSpc>
                <a:spcPct val="150000"/>
              </a:lnSpc>
              <a:buSzPct val="100000"/>
              <a:buFont typeface="+mj-ea"/>
              <a:buAutoNum type="ea1ChtPeriod"/>
            </a:pP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校訂課程教學內容規劃</a:t>
            </a:r>
            <a:r>
              <a:rPr lang="en-US" altLang="zh-TW" sz="2400" kern="100" dirty="0">
                <a:effectLst/>
                <a:latin typeface="微軟正黑體" panose="020B0604030504040204" pitchFamily="34" charset="-120"/>
                <a:ea typeface="微軟正黑體" panose="020B0604030504040204" pitchFamily="34" charset="-120"/>
                <a:cs typeface="Roman PS"/>
              </a:rPr>
              <a:t>(</a:t>
            </a: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參見表</a:t>
            </a:r>
            <a:r>
              <a:rPr lang="en-US" altLang="zh-TW" sz="2400" kern="100" dirty="0">
                <a:effectLst/>
                <a:latin typeface="微軟正黑體" panose="020B0604030504040204" pitchFamily="34" charset="-120"/>
                <a:ea typeface="微軟正黑體" panose="020B0604030504040204" pitchFamily="34" charset="-120"/>
                <a:cs typeface="Roman PS"/>
              </a:rPr>
              <a:t>12-4)</a:t>
            </a:r>
            <a:endParaRPr lang="zh-TW" altLang="zh-TW" sz="2400" kern="100" dirty="0">
              <a:effectLst/>
              <a:latin typeface="微軟正黑體" panose="020B0604030504040204" pitchFamily="34" charset="-120"/>
              <a:ea typeface="微軟正黑體" panose="020B0604030504040204" pitchFamily="34" charset="-120"/>
              <a:cs typeface="Roman PS"/>
            </a:endParaRPr>
          </a:p>
          <a:p>
            <a:pPr marL="971550" lvl="1" indent="-514350" algn="just">
              <a:lnSpc>
                <a:spcPct val="150000"/>
              </a:lnSpc>
              <a:buSzPct val="100000"/>
              <a:buFont typeface="+mj-ea"/>
              <a:buAutoNum type="ea1ChtPeriod"/>
            </a:pP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校訂課程</a:t>
            </a:r>
            <a:r>
              <a:rPr lang="en-US" altLang="zh-TW" sz="2400" kern="100" dirty="0">
                <a:effectLst/>
                <a:latin typeface="微軟正黑體" panose="020B0604030504040204" pitchFamily="34" charset="-120"/>
                <a:ea typeface="微軟正黑體" panose="020B0604030504040204" pitchFamily="34" charset="-120"/>
                <a:cs typeface="Roman PS"/>
              </a:rPr>
              <a:t>-</a:t>
            </a: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特殊需求領域教學內容規劃（參見表</a:t>
            </a:r>
            <a:r>
              <a:rPr lang="en-US" altLang="zh-TW" sz="2400" kern="100" dirty="0">
                <a:effectLst/>
                <a:latin typeface="微軟正黑體" panose="020B0604030504040204" pitchFamily="34" charset="-120"/>
                <a:ea typeface="微軟正黑體" panose="020B0604030504040204" pitchFamily="34" charset="-120"/>
                <a:cs typeface="Roman PS"/>
              </a:rPr>
              <a:t>12-5</a:t>
            </a: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2400" kern="100" dirty="0">
              <a:effectLst/>
              <a:latin typeface="微軟正黑體" panose="020B0604030504040204" pitchFamily="34" charset="-120"/>
              <a:ea typeface="微軟正黑體" panose="020B0604030504040204" pitchFamily="34" charset="-120"/>
              <a:cs typeface="Roman PS"/>
            </a:endParaRPr>
          </a:p>
          <a:p>
            <a:pPr lvl="0" algn="just">
              <a:lnSpc>
                <a:spcPct val="150000"/>
              </a:lnSpc>
              <a:spcBef>
                <a:spcPts val="1200"/>
              </a:spcBef>
              <a:spcAft>
                <a:spcPts val="0"/>
              </a:spcAft>
            </a:pPr>
            <a:r>
              <a:rPr lang="zh-TW" altLang="en-US" sz="2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肆、</a:t>
            </a:r>
            <a:r>
              <a:rPr lang="zh-TW" alt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附件</a:t>
            </a:r>
            <a:endParaRPr lang="zh-TW" altLang="zh-TW" sz="2800" kern="100" dirty="0">
              <a:effectLst/>
              <a:latin typeface="微軟正黑體" panose="020B0604030504040204" pitchFamily="34" charset="-120"/>
              <a:ea typeface="微軟正黑體" panose="020B0604030504040204" pitchFamily="34" charset="-120"/>
              <a:cs typeface="Roman PS"/>
            </a:endParaRPr>
          </a:p>
          <a:p>
            <a:pPr marL="914400" lvl="1" indent="-457200" algn="just">
              <a:lnSpc>
                <a:spcPct val="150000"/>
              </a:lnSpc>
              <a:buSzPct val="100000"/>
              <a:buFont typeface="+mj-ea"/>
              <a:buAutoNum type="ea1ChtPeriod"/>
            </a:pP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學校課程發展委員會組織要點</a:t>
            </a:r>
            <a:r>
              <a:rPr lang="en-US" altLang="zh-TW" sz="2400" kern="100" dirty="0">
                <a:effectLst/>
                <a:latin typeface="微軟正黑體" panose="020B0604030504040204" pitchFamily="34" charset="-120"/>
                <a:ea typeface="微軟正黑體" panose="020B0604030504040204" pitchFamily="34" charset="-120"/>
                <a:cs typeface="Roman PS"/>
              </a:rPr>
              <a:t>(</a:t>
            </a: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以圖表或文字表述</a:t>
            </a:r>
            <a:r>
              <a:rPr lang="en-US" altLang="zh-TW" sz="2400" kern="100" dirty="0">
                <a:effectLst/>
                <a:latin typeface="微軟正黑體" panose="020B0604030504040204" pitchFamily="34" charset="-120"/>
                <a:ea typeface="微軟正黑體" panose="020B0604030504040204" pitchFamily="34" charset="-120"/>
                <a:cs typeface="Roman PS"/>
              </a:rPr>
              <a:t>)</a:t>
            </a:r>
            <a:endParaRPr lang="zh-TW" altLang="zh-TW" sz="2400" kern="100" dirty="0">
              <a:effectLst/>
              <a:latin typeface="微軟正黑體" panose="020B0604030504040204" pitchFamily="34" charset="-120"/>
              <a:ea typeface="微軟正黑體" panose="020B0604030504040204" pitchFamily="34" charset="-120"/>
              <a:cs typeface="Roman PS"/>
            </a:endParaRPr>
          </a:p>
          <a:p>
            <a:pPr marL="914400" lvl="1" indent="-457200" algn="just">
              <a:lnSpc>
                <a:spcPct val="150000"/>
              </a:lnSpc>
              <a:buSzPct val="100000"/>
              <a:buFont typeface="+mj-ea"/>
              <a:buAutoNum type="ea1ChtPeriod"/>
            </a:pP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本課程計畫之</a:t>
            </a:r>
            <a:r>
              <a:rPr lang="zh-TW" altLang="en-US" sz="2400" kern="100" dirty="0">
                <a:latin typeface="微軟正黑體" panose="020B0604030504040204" pitchFamily="34" charset="-120"/>
                <a:ea typeface="微軟正黑體" panose="020B0604030504040204" pitchFamily="34" charset="-120"/>
                <a:cs typeface="Times New Roman" panose="02020603050405020304" pitchFamily="18" charset="0"/>
              </a:rPr>
              <a:t>課程發展委員會會議紀錄</a:t>
            </a: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，含簽到表及『</a:t>
            </a:r>
            <a:r>
              <a:rPr lang="en-US" altLang="zh-TW" sz="2400" kern="100" dirty="0">
                <a:effectLst/>
                <a:latin typeface="微軟正黑體" panose="020B0604030504040204" pitchFamily="34" charset="-120"/>
                <a:ea typeface="微軟正黑體" panose="020B0604030504040204" pitchFamily="34" charset="-120"/>
                <a:cs typeface="Roman PS"/>
              </a:rPr>
              <a:t>2/3</a:t>
            </a: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以上委員出席，</a:t>
            </a:r>
            <a:r>
              <a:rPr lang="en-US" altLang="zh-TW" sz="2400" kern="100" dirty="0">
                <a:effectLst/>
                <a:latin typeface="微軟正黑體" panose="020B0604030504040204" pitchFamily="34" charset="-120"/>
                <a:ea typeface="微軟正黑體" panose="020B0604030504040204" pitchFamily="34" charset="-120"/>
                <a:cs typeface="Roman PS"/>
              </a:rPr>
              <a:t>1/2</a:t>
            </a: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以上委員通過』等字樣</a:t>
            </a:r>
            <a:r>
              <a:rPr lang="en-US" altLang="zh-TW" sz="2400" kern="100" dirty="0">
                <a:effectLst/>
                <a:latin typeface="微軟正黑體" panose="020B0604030504040204" pitchFamily="34" charset="-120"/>
                <a:ea typeface="微軟正黑體" panose="020B0604030504040204" pitchFamily="34" charset="-120"/>
                <a:cs typeface="Roman PS"/>
              </a:rPr>
              <a:t>(</a:t>
            </a: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請參閱附件</a:t>
            </a:r>
            <a:r>
              <a:rPr lang="en-US" altLang="zh-TW" sz="2400" kern="100" dirty="0">
                <a:effectLst/>
                <a:latin typeface="微軟正黑體" panose="020B0604030504040204" pitchFamily="34" charset="-120"/>
                <a:ea typeface="微軟正黑體" panose="020B0604030504040204" pitchFamily="34" charset="-120"/>
                <a:cs typeface="Roman PS"/>
              </a:rPr>
              <a:t>—</a:t>
            </a: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會議記錄範例</a:t>
            </a:r>
            <a:r>
              <a:rPr lang="en-US" altLang="zh-TW" sz="2400" kern="100" dirty="0">
                <a:effectLst/>
                <a:latin typeface="微軟正黑體" panose="020B0604030504040204" pitchFamily="34" charset="-120"/>
                <a:ea typeface="微軟正黑體" panose="020B0604030504040204" pitchFamily="34" charset="-120"/>
                <a:cs typeface="Roman PS"/>
              </a:rPr>
              <a:t>)</a:t>
            </a:r>
            <a:endParaRPr lang="zh-TW" altLang="zh-TW" sz="2400" kern="100" dirty="0">
              <a:effectLst/>
              <a:latin typeface="微軟正黑體" panose="020B0604030504040204" pitchFamily="34" charset="-120"/>
              <a:ea typeface="微軟正黑體" panose="020B0604030504040204" pitchFamily="34" charset="-120"/>
              <a:cs typeface="Roman PS"/>
            </a:endParaRPr>
          </a:p>
          <a:p>
            <a:pPr marL="914400" lvl="1" indent="-457200" algn="just">
              <a:lnSpc>
                <a:spcPct val="150000"/>
              </a:lnSpc>
              <a:buSzPct val="100000"/>
              <a:buFont typeface="+mj-ea"/>
              <a:buAutoNum type="ea1ChtPeriod"/>
            </a:pP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特殊教育推行委員會審議特殊教育學生課程規劃及相關支持服務之會議紀錄</a:t>
            </a:r>
            <a:r>
              <a:rPr lang="en-US" altLang="zh-TW" sz="2400" kern="100" dirty="0">
                <a:effectLst/>
                <a:latin typeface="微軟正黑體" panose="020B0604030504040204" pitchFamily="34" charset="-120"/>
                <a:ea typeface="微軟正黑體" panose="020B0604030504040204" pitchFamily="34" charset="-120"/>
                <a:cs typeface="Roman PS"/>
              </a:rPr>
              <a:t>(</a:t>
            </a: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含簽到表</a:t>
            </a:r>
            <a:r>
              <a:rPr lang="en-US" altLang="zh-TW" sz="2400" kern="100" dirty="0">
                <a:effectLst/>
                <a:latin typeface="微軟正黑體" panose="020B0604030504040204" pitchFamily="34" charset="-120"/>
                <a:ea typeface="微軟正黑體" panose="020B0604030504040204" pitchFamily="34" charset="-120"/>
                <a:cs typeface="Roman PS"/>
              </a:rPr>
              <a:t>)</a:t>
            </a:r>
            <a:endParaRPr lang="zh-TW" altLang="zh-TW" sz="2400" kern="100" dirty="0">
              <a:effectLst/>
              <a:latin typeface="微軟正黑體" panose="020B0604030504040204" pitchFamily="34" charset="-120"/>
              <a:ea typeface="微軟正黑體" panose="020B0604030504040204" pitchFamily="34" charset="-120"/>
              <a:cs typeface="Roman PS"/>
            </a:endParaRPr>
          </a:p>
          <a:p>
            <a:pPr marL="914400" lvl="1" indent="-457200" algn="just">
              <a:lnSpc>
                <a:spcPct val="150000"/>
              </a:lnSpc>
              <a:buSzPct val="100000"/>
              <a:buFont typeface="+mj-ea"/>
              <a:buAutoNum type="ea1ChtPeriod"/>
            </a:pPr>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體育班發展委員會審查體育班課程計畫會議紀錄（含簽到表）</a:t>
            </a:r>
            <a:endParaRPr lang="zh-TW" altLang="zh-TW" sz="2400" kern="100" dirty="0">
              <a:effectLst/>
              <a:latin typeface="微軟正黑體" panose="020B0604030504040204" pitchFamily="34" charset="-120"/>
              <a:ea typeface="微軟正黑體" panose="020B0604030504040204" pitchFamily="34" charset="-120"/>
              <a:cs typeface="Roman PS"/>
            </a:endParaRPr>
          </a:p>
          <a:p>
            <a:endParaRPr lang="zh-TW" altLang="en-US" dirty="0"/>
          </a:p>
        </p:txBody>
      </p:sp>
      <p:sp>
        <p:nvSpPr>
          <p:cNvPr id="14" name="矩形: 圓角 13">
            <a:extLst>
              <a:ext uri="{FF2B5EF4-FFF2-40B4-BE49-F238E27FC236}">
                <a16:creationId xmlns:a16="http://schemas.microsoft.com/office/drawing/2014/main" id="{83A87625-4BD7-4BD6-8F66-D33382E398E8}"/>
              </a:ext>
            </a:extLst>
          </p:cNvPr>
          <p:cNvSpPr/>
          <p:nvPr/>
        </p:nvSpPr>
        <p:spPr>
          <a:xfrm>
            <a:off x="2203559" y="4446170"/>
            <a:ext cx="6738661" cy="590203"/>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圓角 14">
            <a:extLst>
              <a:ext uri="{FF2B5EF4-FFF2-40B4-BE49-F238E27FC236}">
                <a16:creationId xmlns:a16="http://schemas.microsoft.com/office/drawing/2014/main" id="{E3D6E6C8-3B32-4BAE-923A-2D7D65957DED}"/>
              </a:ext>
            </a:extLst>
          </p:cNvPr>
          <p:cNvSpPr/>
          <p:nvPr/>
        </p:nvSpPr>
        <p:spPr>
          <a:xfrm>
            <a:off x="2125796" y="5932227"/>
            <a:ext cx="6816424" cy="1061643"/>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a:extLst>
              <a:ext uri="{FF2B5EF4-FFF2-40B4-BE49-F238E27FC236}">
                <a16:creationId xmlns:a16="http://schemas.microsoft.com/office/drawing/2014/main" id="{A4393D31-167A-44E4-8469-891E3CB37C27}"/>
              </a:ext>
            </a:extLst>
          </p:cNvPr>
          <p:cNvSpPr txBox="1"/>
          <p:nvPr/>
        </p:nvSpPr>
        <p:spPr>
          <a:xfrm>
            <a:off x="9931755" y="771983"/>
            <a:ext cx="7160935" cy="584775"/>
          </a:xfrm>
          <a:prstGeom prst="rect">
            <a:avLst/>
          </a:prstGeom>
          <a:noFill/>
        </p:spPr>
        <p:txBody>
          <a:bodyPr wrap="none" rtlCol="0">
            <a:spAutoFit/>
          </a:bodyPr>
          <a:lstStyle/>
          <a:p>
            <a:r>
              <a:rPr lang="zh-TW" altLang="en-US" sz="3200" b="1" dirty="0">
                <a:solidFill>
                  <a:srgbClr val="FF0000"/>
                </a:solidFill>
                <a:latin typeface="微軟正黑體" panose="020B0604030504040204" pitchFamily="34" charset="-120"/>
                <a:ea typeface="微軟正黑體" panose="020B0604030504040204" pitchFamily="34" charset="-120"/>
              </a:rPr>
              <a:t>符應教育部參考原則之邏輯架構與內容</a:t>
            </a:r>
            <a:endParaRPr lang="en-US" altLang="zh-TW" sz="3200" b="1" dirty="0">
              <a:solidFill>
                <a:srgbClr val="FF0000"/>
              </a:solidFill>
              <a:latin typeface="微軟正黑體" panose="020B0604030504040204" pitchFamily="34" charset="-120"/>
              <a:ea typeface="微軟正黑體" panose="020B0604030504040204" pitchFamily="34" charset="-120"/>
            </a:endParaRPr>
          </a:p>
        </p:txBody>
      </p:sp>
      <p:sp>
        <p:nvSpPr>
          <p:cNvPr id="19" name="矩形: 圓角 18">
            <a:extLst>
              <a:ext uri="{FF2B5EF4-FFF2-40B4-BE49-F238E27FC236}">
                <a16:creationId xmlns:a16="http://schemas.microsoft.com/office/drawing/2014/main" id="{4754528C-0700-4DD9-907D-73B1628BBA77}"/>
              </a:ext>
            </a:extLst>
          </p:cNvPr>
          <p:cNvSpPr/>
          <p:nvPr/>
        </p:nvSpPr>
        <p:spPr>
          <a:xfrm>
            <a:off x="2109981" y="7753292"/>
            <a:ext cx="6816424" cy="590203"/>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98709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3"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F2DE742F-E371-411B-A85A-975AE4DB46C9}"/>
              </a:ext>
            </a:extLst>
          </p:cNvPr>
          <p:cNvSpPr/>
          <p:nvPr/>
        </p:nvSpPr>
        <p:spPr>
          <a:xfrm>
            <a:off x="-25612" y="0"/>
            <a:ext cx="1600200" cy="10287000"/>
          </a:xfrm>
          <a:prstGeom prst="rect">
            <a:avLst/>
          </a:prstGeom>
          <a:solidFill>
            <a:srgbClr val="0C45A6"/>
          </a:solidFill>
        </p:spPr>
      </p:sp>
      <p:sp>
        <p:nvSpPr>
          <p:cNvPr id="6" name="TextBox 6"/>
          <p:cNvSpPr txBox="1"/>
          <p:nvPr/>
        </p:nvSpPr>
        <p:spPr>
          <a:xfrm>
            <a:off x="378722" y="1104900"/>
            <a:ext cx="530915" cy="8686800"/>
          </a:xfrm>
          <a:prstGeom prst="rect">
            <a:avLst/>
          </a:prstGeom>
        </p:spPr>
        <p:txBody>
          <a:bodyPr vert="eaVert" wrap="square" lIns="0" tIns="0" rIns="0" bIns="0" rtlCol="0" anchor="t">
            <a:spAutoFit/>
          </a:bodyPr>
          <a:lstStyle/>
          <a:p>
            <a:pPr>
              <a:lnSpc>
                <a:spcPts val="3600"/>
              </a:lnSpc>
            </a:pPr>
            <a:r>
              <a:rPr lang="zh-TW" altLang="en-US" sz="4800" b="1" dirty="0">
                <a:solidFill>
                  <a:schemeClr val="bg1"/>
                </a:solidFill>
                <a:latin typeface="微軟正黑體" panose="020B0604030504040204" pitchFamily="34" charset="-120"/>
                <a:ea typeface="微軟正黑體" panose="020B0604030504040204" pitchFamily="34" charset="-120"/>
              </a:rPr>
              <a:t>課程計畫格式  表八</a:t>
            </a:r>
            <a:endParaRPr lang="en-US" altLang="zh-TW" sz="4800" b="1" dirty="0">
              <a:solidFill>
                <a:schemeClr val="bg1"/>
              </a:solidFill>
              <a:latin typeface="微軟正黑體" panose="020B0604030504040204" pitchFamily="34" charset="-120"/>
              <a:ea typeface="微軟正黑體" panose="020B0604030504040204" pitchFamily="34" charset="-120"/>
            </a:endParaRPr>
          </a:p>
        </p:txBody>
      </p:sp>
      <p:grpSp>
        <p:nvGrpSpPr>
          <p:cNvPr id="9" name="Group 4">
            <a:extLst>
              <a:ext uri="{FF2B5EF4-FFF2-40B4-BE49-F238E27FC236}">
                <a16:creationId xmlns:a16="http://schemas.microsoft.com/office/drawing/2014/main" id="{A056927A-0E0E-47A2-9D85-6DA5CE263279}"/>
              </a:ext>
            </a:extLst>
          </p:cNvPr>
          <p:cNvGrpSpPr/>
          <p:nvPr/>
        </p:nvGrpSpPr>
        <p:grpSpPr>
          <a:xfrm>
            <a:off x="2667000" y="549665"/>
            <a:ext cx="11353800" cy="1419216"/>
            <a:chOff x="-1" y="-1"/>
            <a:chExt cx="11728827" cy="1892290"/>
          </a:xfrm>
        </p:grpSpPr>
        <p:sp>
          <p:nvSpPr>
            <p:cNvPr id="10" name="AutoShape 5">
              <a:extLst>
                <a:ext uri="{FF2B5EF4-FFF2-40B4-BE49-F238E27FC236}">
                  <a16:creationId xmlns:a16="http://schemas.microsoft.com/office/drawing/2014/main" id="{D7B3B1AC-7172-4063-8DE2-71881C905A54}"/>
                </a:ext>
              </a:extLst>
            </p:cNvPr>
            <p:cNvSpPr/>
            <p:nvPr/>
          </p:nvSpPr>
          <p:spPr>
            <a:xfrm>
              <a:off x="-1" y="-1"/>
              <a:ext cx="1568829" cy="160030"/>
            </a:xfrm>
            <a:prstGeom prst="rect">
              <a:avLst/>
            </a:prstGeom>
            <a:solidFill>
              <a:srgbClr val="0C45A6"/>
            </a:solidFill>
          </p:spPr>
        </p:sp>
        <p:sp>
          <p:nvSpPr>
            <p:cNvPr id="11" name="TextBox 6">
              <a:extLst>
                <a:ext uri="{FF2B5EF4-FFF2-40B4-BE49-F238E27FC236}">
                  <a16:creationId xmlns:a16="http://schemas.microsoft.com/office/drawing/2014/main" id="{517355A1-423E-45FB-B234-A8B927AFE8E0}"/>
                </a:ext>
              </a:extLst>
            </p:cNvPr>
            <p:cNvSpPr txBox="1"/>
            <p:nvPr/>
          </p:nvSpPr>
          <p:spPr>
            <a:xfrm>
              <a:off x="-1" y="626726"/>
              <a:ext cx="11728827" cy="1265563"/>
            </a:xfrm>
            <a:prstGeom prst="rect">
              <a:avLst/>
            </a:prstGeom>
          </p:spPr>
          <p:txBody>
            <a:bodyPr wrap="square" lIns="0" tIns="0" rIns="0" bIns="0" rtlCol="0" anchor="t">
              <a:spAutoFit/>
            </a:bodyPr>
            <a:lstStyle/>
            <a:p>
              <a:pPr>
                <a:lnSpc>
                  <a:spcPts val="3600"/>
                </a:lnSpc>
              </a:pPr>
              <a:r>
                <a:rPr lang="zh-TW" altLang="en-US" sz="4800" b="1" dirty="0">
                  <a:solidFill>
                    <a:srgbClr val="16214B"/>
                  </a:solidFill>
                  <a:latin typeface="微軟正黑體" panose="020B0604030504040204" pitchFamily="34" charset="-120"/>
                  <a:ea typeface="微軟正黑體" panose="020B0604030504040204" pitchFamily="34" charset="-120"/>
                </a:rPr>
                <a:t>法律規定教育議題納入課程實施情形</a:t>
              </a:r>
              <a:endParaRPr lang="en-US" altLang="zh-TW" sz="4800" b="1" dirty="0">
                <a:solidFill>
                  <a:srgbClr val="16214B"/>
                </a:solidFill>
                <a:latin typeface="微軟正黑體" panose="020B0604030504040204" pitchFamily="34" charset="-120"/>
                <a:ea typeface="微軟正黑體" panose="020B0604030504040204" pitchFamily="34" charset="-120"/>
              </a:endParaRPr>
            </a:p>
          </p:txBody>
        </p:sp>
      </p:grpSp>
      <p:sp>
        <p:nvSpPr>
          <p:cNvPr id="12" name="內容版面配置區 2">
            <a:extLst>
              <a:ext uri="{FF2B5EF4-FFF2-40B4-BE49-F238E27FC236}">
                <a16:creationId xmlns:a16="http://schemas.microsoft.com/office/drawing/2014/main" id="{21608EDC-B054-436B-8BA2-52A3AE698DE7}"/>
              </a:ext>
            </a:extLst>
          </p:cNvPr>
          <p:cNvSpPr txBox="1">
            <a:spLocks/>
          </p:cNvSpPr>
          <p:nvPr/>
        </p:nvSpPr>
        <p:spPr>
          <a:xfrm>
            <a:off x="2362200" y="2488673"/>
            <a:ext cx="11948896" cy="722682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ts val="6000"/>
              </a:lnSpc>
              <a:buFont typeface="Arial" panose="020B0604020202020204" pitchFamily="34" charset="0"/>
              <a:buChar char="•"/>
            </a:pPr>
            <a:endParaRPr lang="en-US" altLang="zh-TW" sz="4400" dirty="0">
              <a:latin typeface="微軟正黑體" panose="020B0604030504040204" pitchFamily="34" charset="-120"/>
              <a:ea typeface="微軟正黑體" panose="020B0604030504040204" pitchFamily="34" charset="-120"/>
            </a:endParaRPr>
          </a:p>
        </p:txBody>
      </p:sp>
      <p:pic>
        <p:nvPicPr>
          <p:cNvPr id="4" name="圖片 3">
            <a:extLst>
              <a:ext uri="{FF2B5EF4-FFF2-40B4-BE49-F238E27FC236}">
                <a16:creationId xmlns:a16="http://schemas.microsoft.com/office/drawing/2014/main" id="{4BD871BF-B883-42A1-956D-34B4478E7171}"/>
              </a:ext>
            </a:extLst>
          </p:cNvPr>
          <p:cNvPicPr>
            <a:picLocks noChangeAspect="1"/>
          </p:cNvPicPr>
          <p:nvPr/>
        </p:nvPicPr>
        <p:blipFill rotWithShape="1">
          <a:blip r:embed="rId3"/>
          <a:srcRect l="24583" t="23930" r="23333" b="9913"/>
          <a:stretch/>
        </p:blipFill>
        <p:spPr>
          <a:xfrm>
            <a:off x="2509848" y="1640071"/>
            <a:ext cx="11801248" cy="8432016"/>
          </a:xfrm>
          <a:prstGeom prst="rect">
            <a:avLst/>
          </a:prstGeom>
        </p:spPr>
      </p:pic>
      <p:sp>
        <p:nvSpPr>
          <p:cNvPr id="5" name="文字方塊 4">
            <a:extLst>
              <a:ext uri="{FF2B5EF4-FFF2-40B4-BE49-F238E27FC236}">
                <a16:creationId xmlns:a16="http://schemas.microsoft.com/office/drawing/2014/main" id="{5A1B0528-BDA6-462F-9EE2-D573B9D35D06}"/>
              </a:ext>
            </a:extLst>
          </p:cNvPr>
          <p:cNvSpPr txBox="1"/>
          <p:nvPr/>
        </p:nvSpPr>
        <p:spPr>
          <a:xfrm>
            <a:off x="11175199" y="1790700"/>
            <a:ext cx="6629400" cy="7017306"/>
          </a:xfrm>
          <a:prstGeom prst="rect">
            <a:avLst/>
          </a:prstGeom>
          <a:solidFill>
            <a:srgbClr val="FFFFCC"/>
          </a:solidFill>
        </p:spPr>
        <p:txBody>
          <a:bodyPr wrap="square" rtlCol="0">
            <a:spAutoFit/>
          </a:bodyPr>
          <a:lstStyle/>
          <a:p>
            <a:pPr marL="742950" lvl="0" indent="-742950">
              <a:buFont typeface="+mj-lt"/>
              <a:buAutoNum type="arabicPeriod"/>
            </a:pPr>
            <a:r>
              <a:rPr lang="zh-TW" altLang="zh-TW" sz="3600" b="1" dirty="0">
                <a:solidFill>
                  <a:srgbClr val="FF0000"/>
                </a:solidFill>
                <a:latin typeface="微軟正黑體" panose="020B0604030504040204" pitchFamily="34" charset="-120"/>
                <a:ea typeface="微軟正黑體" panose="020B0604030504040204" pitchFamily="34" charset="-120"/>
              </a:rPr>
              <a:t>性別平等</a:t>
            </a:r>
            <a:r>
              <a:rPr lang="zh-TW" altLang="zh-TW" sz="3600" dirty="0">
                <a:latin typeface="微軟正黑體" panose="020B0604030504040204" pitchFamily="34" charset="-120"/>
                <a:ea typeface="微軟正黑體" panose="020B0604030504040204" pitchFamily="34" charset="-120"/>
              </a:rPr>
              <a:t>及</a:t>
            </a:r>
            <a:r>
              <a:rPr lang="zh-TW" altLang="zh-TW" sz="3600" b="1" dirty="0">
                <a:solidFill>
                  <a:srgbClr val="FF0000"/>
                </a:solidFill>
                <a:latin typeface="微軟正黑體" panose="020B0604030504040204" pitchFamily="34" charset="-120"/>
                <a:ea typeface="微軟正黑體" panose="020B0604030504040204" pitchFamily="34" charset="-120"/>
              </a:rPr>
              <a:t>家庭教育</a:t>
            </a:r>
            <a:r>
              <a:rPr lang="zh-TW" altLang="zh-TW" sz="3600" dirty="0">
                <a:latin typeface="微軟正黑體" panose="020B0604030504040204" pitchFamily="34" charset="-120"/>
                <a:ea typeface="微軟正黑體" panose="020B0604030504040204" pitchFamily="34" charset="-120"/>
              </a:rPr>
              <a:t>依規定除融入正式課程之外，需另以外加方式實施。因此，填寫的內容</a:t>
            </a:r>
            <a:r>
              <a:rPr lang="zh-TW" altLang="zh-TW" sz="3600" b="1" dirty="0">
                <a:solidFill>
                  <a:srgbClr val="FF0000"/>
                </a:solidFill>
                <a:latin typeface="微軟正黑體" panose="020B0604030504040204" pitchFamily="34" charset="-120"/>
                <a:ea typeface="微軟正黑體" panose="020B0604030504040204" pitchFamily="34" charset="-120"/>
              </a:rPr>
              <a:t>應包含融入課程</a:t>
            </a:r>
            <a:r>
              <a:rPr lang="en-US" altLang="zh-TW" sz="3600" b="1" dirty="0">
                <a:solidFill>
                  <a:srgbClr val="FF0000"/>
                </a:solidFill>
                <a:latin typeface="微軟正黑體" panose="020B0604030504040204" pitchFamily="34" charset="-120"/>
                <a:ea typeface="微軟正黑體" panose="020B0604030504040204" pitchFamily="34" charset="-120"/>
              </a:rPr>
              <a:t>(</a:t>
            </a:r>
            <a:r>
              <a:rPr lang="zh-TW" altLang="zh-TW" sz="3600" b="1" dirty="0">
                <a:solidFill>
                  <a:srgbClr val="FF0000"/>
                </a:solidFill>
                <a:latin typeface="微軟正黑體" panose="020B0604030504040204" pitchFamily="34" charset="-120"/>
                <a:ea typeface="微軟正黑體" panose="020B0604030504040204" pitchFamily="34" charset="-120"/>
              </a:rPr>
              <a:t>部定或校訂</a:t>
            </a:r>
            <a:r>
              <a:rPr lang="en-US" altLang="zh-TW" sz="3600" b="1" dirty="0">
                <a:solidFill>
                  <a:srgbClr val="FF0000"/>
                </a:solidFill>
                <a:latin typeface="微軟正黑體" panose="020B0604030504040204" pitchFamily="34" charset="-120"/>
                <a:ea typeface="微軟正黑體" panose="020B0604030504040204" pitchFamily="34" charset="-120"/>
              </a:rPr>
              <a:t>)</a:t>
            </a:r>
            <a:r>
              <a:rPr lang="zh-TW" altLang="zh-TW" sz="3600" b="1" dirty="0">
                <a:solidFill>
                  <a:srgbClr val="FF0000"/>
                </a:solidFill>
                <a:latin typeface="微軟正黑體" panose="020B0604030504040204" pitchFamily="34" charset="-120"/>
                <a:ea typeface="微軟正黑體" panose="020B0604030504040204" pitchFamily="34" charset="-120"/>
              </a:rPr>
              <a:t>及學校行事</a:t>
            </a:r>
            <a:r>
              <a:rPr lang="zh-TW" altLang="zh-TW" sz="3600" dirty="0">
                <a:latin typeface="微軟正黑體" panose="020B0604030504040204" pitchFamily="34" charset="-120"/>
                <a:ea typeface="微軟正黑體" panose="020B0604030504040204" pitchFamily="34" charset="-120"/>
              </a:rPr>
              <a:t>。</a:t>
            </a:r>
          </a:p>
          <a:p>
            <a:pPr marL="742950" lvl="0" indent="-742950">
              <a:buFont typeface="+mj-lt"/>
              <a:buAutoNum type="arabicPeriod"/>
            </a:pPr>
            <a:r>
              <a:rPr lang="zh-TW" altLang="en-US" sz="3600" dirty="0">
                <a:latin typeface="微軟正黑體" panose="020B0604030504040204" pitchFamily="34" charset="-120"/>
                <a:ea typeface="微軟正黑體" panose="020B0604030504040204" pitchFamily="34" charset="-120"/>
              </a:rPr>
              <a:t>環境教育、性侵害防治課程及家庭暴力防治課程，學校可自行規劃以領域、彈性課程融入或安排於學校行事實施。</a:t>
            </a:r>
          </a:p>
          <a:p>
            <a:pPr marL="742950" lvl="0" indent="-742950">
              <a:buFont typeface="+mj-lt"/>
              <a:buAutoNum type="arabicPeriod"/>
            </a:pPr>
            <a:r>
              <a:rPr lang="zh-TW" altLang="en-US" sz="3600" dirty="0">
                <a:latin typeface="微軟正黑體" panose="020B0604030504040204" pitchFamily="34" charset="-120"/>
                <a:ea typeface="微軟正黑體" panose="020B0604030504040204" pitchFamily="34" charset="-120"/>
              </a:rPr>
              <a:t>非屬上列五項之議題，請於</a:t>
            </a:r>
            <a:r>
              <a:rPr lang="zh-TW" altLang="en-US" sz="3600" b="1" dirty="0">
                <a:solidFill>
                  <a:srgbClr val="FF0000"/>
                </a:solidFill>
                <a:latin typeface="微軟正黑體" panose="020B0604030504040204" pitchFamily="34" charset="-120"/>
                <a:ea typeface="微軟正黑體" panose="020B0604030504040204" pitchFamily="34" charset="-120"/>
              </a:rPr>
              <a:t>表</a:t>
            </a:r>
            <a:r>
              <a:rPr lang="en-US" altLang="zh-TW" sz="3600" b="1" dirty="0">
                <a:solidFill>
                  <a:srgbClr val="FF0000"/>
                </a:solidFill>
                <a:latin typeface="微軟正黑體" panose="020B0604030504040204" pitchFamily="34" charset="-120"/>
                <a:ea typeface="微軟正黑體" panose="020B0604030504040204" pitchFamily="34" charset="-120"/>
              </a:rPr>
              <a:t>11</a:t>
            </a:r>
            <a:r>
              <a:rPr lang="zh-TW" altLang="en-US" sz="3600" b="1" dirty="0">
                <a:solidFill>
                  <a:srgbClr val="FF0000"/>
                </a:solidFill>
                <a:latin typeface="微軟正黑體" panose="020B0604030504040204" pitchFamily="34" charset="-120"/>
                <a:ea typeface="微軟正黑體" panose="020B0604030504040204" pitchFamily="34" charset="-120"/>
              </a:rPr>
              <a:t>  議題融入 </a:t>
            </a:r>
            <a:r>
              <a:rPr lang="zh-TW" altLang="en-US" sz="3600" dirty="0">
                <a:latin typeface="微軟正黑體" panose="020B0604030504040204" pitchFamily="34" charset="-120"/>
                <a:ea typeface="微軟正黑體" panose="020B0604030504040204" pitchFamily="34" charset="-120"/>
              </a:rPr>
              <a:t> 一欄呈現</a:t>
            </a:r>
          </a:p>
          <a:p>
            <a:endParaRPr lang="zh-TW" altLang="en-US" dirty="0"/>
          </a:p>
        </p:txBody>
      </p:sp>
    </p:spTree>
    <p:extLst>
      <p:ext uri="{BB962C8B-B14F-4D97-AF65-F5344CB8AC3E}">
        <p14:creationId xmlns:p14="http://schemas.microsoft.com/office/powerpoint/2010/main" val="1153549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F2DE742F-E371-411B-A85A-975AE4DB46C9}"/>
              </a:ext>
            </a:extLst>
          </p:cNvPr>
          <p:cNvSpPr/>
          <p:nvPr/>
        </p:nvSpPr>
        <p:spPr>
          <a:xfrm>
            <a:off x="-25612" y="0"/>
            <a:ext cx="1600200" cy="10287000"/>
          </a:xfrm>
          <a:prstGeom prst="rect">
            <a:avLst/>
          </a:prstGeom>
          <a:solidFill>
            <a:srgbClr val="0C45A6"/>
          </a:solidFill>
        </p:spPr>
      </p:sp>
      <p:sp>
        <p:nvSpPr>
          <p:cNvPr id="6" name="TextBox 6"/>
          <p:cNvSpPr txBox="1"/>
          <p:nvPr/>
        </p:nvSpPr>
        <p:spPr>
          <a:xfrm>
            <a:off x="378722" y="1104900"/>
            <a:ext cx="530915" cy="8686800"/>
          </a:xfrm>
          <a:prstGeom prst="rect">
            <a:avLst/>
          </a:prstGeom>
        </p:spPr>
        <p:txBody>
          <a:bodyPr vert="eaVert" wrap="square" lIns="0" tIns="0" rIns="0" bIns="0" rtlCol="0" anchor="t">
            <a:spAutoFit/>
          </a:bodyPr>
          <a:lstStyle/>
          <a:p>
            <a:pPr>
              <a:lnSpc>
                <a:spcPts val="3600"/>
              </a:lnSpc>
            </a:pPr>
            <a:r>
              <a:rPr lang="zh-TW" altLang="en-US" sz="4800" b="1" dirty="0">
                <a:solidFill>
                  <a:schemeClr val="bg1"/>
                </a:solidFill>
                <a:latin typeface="微軟正黑體" panose="020B0604030504040204" pitchFamily="34" charset="-120"/>
                <a:ea typeface="微軟正黑體" panose="020B0604030504040204" pitchFamily="34" charset="-120"/>
              </a:rPr>
              <a:t>課程計畫格式  </a:t>
            </a:r>
            <a:endParaRPr lang="en-US" altLang="zh-TW" sz="4800" b="1" dirty="0">
              <a:solidFill>
                <a:schemeClr val="bg1"/>
              </a:solidFill>
              <a:latin typeface="微軟正黑體" panose="020B0604030504040204" pitchFamily="34" charset="-120"/>
              <a:ea typeface="微軟正黑體" panose="020B0604030504040204" pitchFamily="34" charset="-120"/>
            </a:endParaRPr>
          </a:p>
        </p:txBody>
      </p:sp>
      <p:grpSp>
        <p:nvGrpSpPr>
          <p:cNvPr id="9" name="Group 4">
            <a:extLst>
              <a:ext uri="{FF2B5EF4-FFF2-40B4-BE49-F238E27FC236}">
                <a16:creationId xmlns:a16="http://schemas.microsoft.com/office/drawing/2014/main" id="{A056927A-0E0E-47A2-9D85-6DA5CE263279}"/>
              </a:ext>
            </a:extLst>
          </p:cNvPr>
          <p:cNvGrpSpPr/>
          <p:nvPr/>
        </p:nvGrpSpPr>
        <p:grpSpPr>
          <a:xfrm>
            <a:off x="2667000" y="549665"/>
            <a:ext cx="11353800" cy="1151188"/>
            <a:chOff x="-1" y="-1"/>
            <a:chExt cx="11728827" cy="1534919"/>
          </a:xfrm>
        </p:grpSpPr>
        <p:sp>
          <p:nvSpPr>
            <p:cNvPr id="10" name="AutoShape 5">
              <a:extLst>
                <a:ext uri="{FF2B5EF4-FFF2-40B4-BE49-F238E27FC236}">
                  <a16:creationId xmlns:a16="http://schemas.microsoft.com/office/drawing/2014/main" id="{D7B3B1AC-7172-4063-8DE2-71881C905A54}"/>
                </a:ext>
              </a:extLst>
            </p:cNvPr>
            <p:cNvSpPr/>
            <p:nvPr/>
          </p:nvSpPr>
          <p:spPr>
            <a:xfrm>
              <a:off x="-1" y="-1"/>
              <a:ext cx="1568829" cy="160030"/>
            </a:xfrm>
            <a:prstGeom prst="rect">
              <a:avLst/>
            </a:prstGeom>
            <a:solidFill>
              <a:srgbClr val="0C45A6"/>
            </a:solidFill>
          </p:spPr>
        </p:sp>
        <p:sp>
          <p:nvSpPr>
            <p:cNvPr id="11" name="TextBox 6">
              <a:extLst>
                <a:ext uri="{FF2B5EF4-FFF2-40B4-BE49-F238E27FC236}">
                  <a16:creationId xmlns:a16="http://schemas.microsoft.com/office/drawing/2014/main" id="{517355A1-423E-45FB-B234-A8B927AFE8E0}"/>
                </a:ext>
              </a:extLst>
            </p:cNvPr>
            <p:cNvSpPr txBox="1"/>
            <p:nvPr/>
          </p:nvSpPr>
          <p:spPr>
            <a:xfrm>
              <a:off x="-1" y="884909"/>
              <a:ext cx="11728827" cy="650009"/>
            </a:xfrm>
            <a:prstGeom prst="rect">
              <a:avLst/>
            </a:prstGeom>
          </p:spPr>
          <p:txBody>
            <a:bodyPr wrap="square" lIns="0" tIns="0" rIns="0" bIns="0" rtlCol="0" anchor="t">
              <a:spAutoFit/>
            </a:bodyPr>
            <a:lstStyle/>
            <a:p>
              <a:pPr>
                <a:lnSpc>
                  <a:spcPts val="3600"/>
                </a:lnSpc>
              </a:pPr>
              <a:r>
                <a:rPr lang="zh-TW" altLang="en-US" sz="4800" b="1" dirty="0">
                  <a:solidFill>
                    <a:srgbClr val="16214B"/>
                  </a:solidFill>
                  <a:latin typeface="微軟正黑體" panose="020B0604030504040204" pitchFamily="34" charset="-120"/>
                  <a:ea typeface="微軟正黑體" panose="020B0604030504040204" pitchFamily="34" charset="-120"/>
                </a:rPr>
                <a:t>七、</a:t>
              </a:r>
              <a:r>
                <a:rPr lang="zh-TW" altLang="en-US" sz="4800" b="1" dirty="0">
                  <a:solidFill>
                    <a:srgbClr val="FF0000"/>
                  </a:solidFill>
                  <a:latin typeface="微軟正黑體" panose="020B0604030504040204" pitchFamily="34" charset="-120"/>
                  <a:ea typeface="微軟正黑體" panose="020B0604030504040204" pitchFamily="34" charset="-120"/>
                </a:rPr>
                <a:t>課程實施</a:t>
              </a:r>
              <a:r>
                <a:rPr lang="zh-TW" altLang="en-US" sz="4800" b="1" dirty="0">
                  <a:solidFill>
                    <a:srgbClr val="16214B"/>
                  </a:solidFill>
                  <a:latin typeface="微軟正黑體" panose="020B0604030504040204" pitchFamily="34" charset="-120"/>
                  <a:ea typeface="微軟正黑體" panose="020B0604030504040204" pitchFamily="34" charset="-120"/>
                </a:rPr>
                <a:t>說明</a:t>
              </a:r>
              <a:endParaRPr lang="en-US" altLang="zh-TW" sz="4800" b="1" dirty="0">
                <a:solidFill>
                  <a:srgbClr val="16214B"/>
                </a:solidFill>
                <a:latin typeface="微軟正黑體" panose="020B0604030504040204" pitchFamily="34" charset="-120"/>
                <a:ea typeface="微軟正黑體" panose="020B0604030504040204" pitchFamily="34" charset="-120"/>
              </a:endParaRPr>
            </a:p>
          </p:txBody>
        </p:sp>
      </p:grpSp>
      <p:sp>
        <p:nvSpPr>
          <p:cNvPr id="12" name="內容版面配置區 2">
            <a:extLst>
              <a:ext uri="{FF2B5EF4-FFF2-40B4-BE49-F238E27FC236}">
                <a16:creationId xmlns:a16="http://schemas.microsoft.com/office/drawing/2014/main" id="{21608EDC-B054-436B-8BA2-52A3AE698DE7}"/>
              </a:ext>
            </a:extLst>
          </p:cNvPr>
          <p:cNvSpPr txBox="1">
            <a:spLocks/>
          </p:cNvSpPr>
          <p:nvPr/>
        </p:nvSpPr>
        <p:spPr>
          <a:xfrm>
            <a:off x="2362200" y="2488673"/>
            <a:ext cx="11948896" cy="722682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ts val="6000"/>
              </a:lnSpc>
              <a:buFont typeface="Arial" panose="020B0604020202020204" pitchFamily="34" charset="0"/>
              <a:buChar char="•"/>
            </a:pPr>
            <a:endParaRPr lang="en-US" altLang="zh-TW" sz="4400" dirty="0">
              <a:latin typeface="微軟正黑體" panose="020B0604030504040204" pitchFamily="34" charset="-120"/>
              <a:ea typeface="微軟正黑體" panose="020B0604030504040204" pitchFamily="34" charset="-120"/>
            </a:endParaRPr>
          </a:p>
        </p:txBody>
      </p:sp>
      <p:pic>
        <p:nvPicPr>
          <p:cNvPr id="2" name="圖片 1">
            <a:extLst>
              <a:ext uri="{FF2B5EF4-FFF2-40B4-BE49-F238E27FC236}">
                <a16:creationId xmlns:a16="http://schemas.microsoft.com/office/drawing/2014/main" id="{0059DD71-4E85-40AF-92C4-FEC7314AFEE6}"/>
              </a:ext>
            </a:extLst>
          </p:cNvPr>
          <p:cNvPicPr>
            <a:picLocks noChangeAspect="1"/>
          </p:cNvPicPr>
          <p:nvPr/>
        </p:nvPicPr>
        <p:blipFill rotWithShape="1">
          <a:blip r:embed="rId3"/>
          <a:srcRect l="25000" t="22592" r="24166" b="23333"/>
          <a:stretch/>
        </p:blipFill>
        <p:spPr>
          <a:xfrm>
            <a:off x="2318845" y="2128769"/>
            <a:ext cx="12424498" cy="7434331"/>
          </a:xfrm>
          <a:prstGeom prst="rect">
            <a:avLst/>
          </a:prstGeom>
        </p:spPr>
      </p:pic>
      <p:pic>
        <p:nvPicPr>
          <p:cNvPr id="3" name="圖片 2">
            <a:extLst>
              <a:ext uri="{FF2B5EF4-FFF2-40B4-BE49-F238E27FC236}">
                <a16:creationId xmlns:a16="http://schemas.microsoft.com/office/drawing/2014/main" id="{DAE164C2-FA57-4DDD-A74C-3E438CDF00F6}"/>
              </a:ext>
            </a:extLst>
          </p:cNvPr>
          <p:cNvPicPr>
            <a:picLocks noChangeAspect="1"/>
          </p:cNvPicPr>
          <p:nvPr/>
        </p:nvPicPr>
        <p:blipFill rotWithShape="1">
          <a:blip r:embed="rId4"/>
          <a:srcRect l="24583" t="31482" r="23750" b="25556"/>
          <a:stretch/>
        </p:blipFill>
        <p:spPr>
          <a:xfrm>
            <a:off x="2141287" y="2324100"/>
            <a:ext cx="15453105" cy="7228065"/>
          </a:xfrm>
          <a:prstGeom prst="rect">
            <a:avLst/>
          </a:prstGeom>
        </p:spPr>
      </p:pic>
      <p:sp>
        <p:nvSpPr>
          <p:cNvPr id="13" name="文字方塊 12">
            <a:extLst>
              <a:ext uri="{FF2B5EF4-FFF2-40B4-BE49-F238E27FC236}">
                <a16:creationId xmlns:a16="http://schemas.microsoft.com/office/drawing/2014/main" id="{70A6F358-CD96-46FD-9B12-6B278D7C40E8}"/>
              </a:ext>
            </a:extLst>
          </p:cNvPr>
          <p:cNvSpPr txBox="1"/>
          <p:nvPr/>
        </p:nvSpPr>
        <p:spPr>
          <a:xfrm>
            <a:off x="13106400" y="3086100"/>
            <a:ext cx="4469599" cy="5355312"/>
          </a:xfrm>
          <a:prstGeom prst="rect">
            <a:avLst/>
          </a:prstGeom>
          <a:solidFill>
            <a:srgbClr val="FFFFCC"/>
          </a:solidFill>
        </p:spPr>
        <p:txBody>
          <a:bodyPr wrap="square" rtlCol="0">
            <a:spAutoFit/>
          </a:bodyPr>
          <a:lstStyle/>
          <a:p>
            <a:pPr marL="742950" indent="-742950">
              <a:buFont typeface="+mj-lt"/>
              <a:buAutoNum type="arabicPeriod"/>
            </a:pPr>
            <a:r>
              <a:rPr lang="zh-TW" altLang="en-US" sz="3600" dirty="0">
                <a:latin typeface="微軟正黑體" panose="020B0604030504040204" pitchFamily="34" charset="-120"/>
                <a:ea typeface="微軟正黑體" panose="020B0604030504040204" pitchFamily="34" charset="-120"/>
              </a:rPr>
              <a:t>需與學校</a:t>
            </a:r>
            <a:r>
              <a:rPr lang="zh-TW" altLang="en-US" sz="3600" b="1" dirty="0">
                <a:solidFill>
                  <a:srgbClr val="FF0000"/>
                </a:solidFill>
                <a:latin typeface="微軟正黑體" panose="020B0604030504040204" pitchFamily="34" charset="-120"/>
                <a:ea typeface="微軟正黑體" panose="020B0604030504040204" pitchFamily="34" charset="-120"/>
              </a:rPr>
              <a:t>課程規劃相扣合</a:t>
            </a:r>
            <a:endParaRPr lang="en-US" altLang="zh-TW" sz="3600" b="1" dirty="0">
              <a:solidFill>
                <a:srgbClr val="FF0000"/>
              </a:solidFill>
              <a:latin typeface="微軟正黑體" panose="020B0604030504040204" pitchFamily="34" charset="-120"/>
              <a:ea typeface="微軟正黑體" panose="020B0604030504040204" pitchFamily="34" charset="-120"/>
            </a:endParaRPr>
          </a:p>
          <a:p>
            <a:pPr marL="742950" indent="-742950">
              <a:buFont typeface="+mj-lt"/>
              <a:buAutoNum type="arabicPeriod"/>
            </a:pPr>
            <a:r>
              <a:rPr lang="zh-TW" altLang="en-US" sz="3600" dirty="0">
                <a:latin typeface="微軟正黑體" panose="020B0604030504040204" pitchFamily="34" charset="-120"/>
                <a:ea typeface="微軟正黑體" panose="020B0604030504040204" pitchFamily="34" charset="-120"/>
              </a:rPr>
              <a:t>用意為</a:t>
            </a:r>
            <a:r>
              <a:rPr lang="zh-TW" altLang="en-US" sz="3600" b="1" dirty="0">
                <a:solidFill>
                  <a:srgbClr val="FF0000"/>
                </a:solidFill>
                <a:latin typeface="微軟正黑體" panose="020B0604030504040204" pitchFamily="34" charset="-120"/>
                <a:ea typeface="微軟正黑體" panose="020B0604030504040204" pitchFamily="34" charset="-120"/>
              </a:rPr>
              <a:t>盤點</a:t>
            </a:r>
            <a:r>
              <a:rPr lang="zh-TW" altLang="en-US" sz="3600" dirty="0">
                <a:latin typeface="微軟正黑體" panose="020B0604030504040204" pitchFamily="34" charset="-120"/>
                <a:ea typeface="微軟正黑體" panose="020B0604030504040204" pitchFamily="34" charset="-120"/>
              </a:rPr>
              <a:t>實施課程所需之師資、人力、場地、設備</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a:t>
            </a:r>
            <a:r>
              <a:rPr lang="zh-TW" altLang="en-US" sz="3600" b="1" dirty="0">
                <a:solidFill>
                  <a:srgbClr val="FF0000"/>
                </a:solidFill>
                <a:latin typeface="微軟正黑體" panose="020B0604030504040204" pitchFamily="34" charset="-120"/>
                <a:ea typeface="微軟正黑體" panose="020B0604030504040204" pitchFamily="34" charset="-120"/>
              </a:rPr>
              <a:t>針對不足處因應，以利課程實施</a:t>
            </a:r>
            <a:endParaRPr lang="en-US" altLang="zh-TW" sz="3600" b="1" dirty="0">
              <a:solidFill>
                <a:srgbClr val="FF0000"/>
              </a:solidFill>
              <a:latin typeface="微軟正黑體" panose="020B0604030504040204" pitchFamily="34" charset="-120"/>
              <a:ea typeface="微軟正黑體" panose="020B0604030504040204" pitchFamily="34" charset="-120"/>
            </a:endParaRPr>
          </a:p>
          <a:p>
            <a:pPr marL="742950" lvl="0" indent="-742950">
              <a:buFont typeface="+mj-lt"/>
              <a:buAutoNum type="arabicPeriod"/>
            </a:pPr>
            <a:r>
              <a:rPr lang="zh-TW" altLang="en-US" sz="3600" dirty="0">
                <a:latin typeface="微軟正黑體" panose="020B0604030504040204" pitchFamily="34" charset="-120"/>
                <a:ea typeface="微軟正黑體" panose="020B0604030504040204" pitchFamily="34" charset="-120"/>
              </a:rPr>
              <a:t>學校可自行設計</a:t>
            </a:r>
            <a:r>
              <a:rPr lang="zh-TW" altLang="zh-TW" sz="3600" dirty="0">
                <a:latin typeface="微軟正黑體" panose="020B0604030504040204" pitchFamily="34" charset="-120"/>
                <a:ea typeface="微軟正黑體" panose="020B0604030504040204" pitchFamily="34" charset="-120"/>
              </a:rPr>
              <a:t>。</a:t>
            </a:r>
            <a:endParaRPr lang="zh-TW" altLang="en-US" sz="3600" dirty="0">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3771032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F2DE742F-E371-411B-A85A-975AE4DB46C9}"/>
              </a:ext>
            </a:extLst>
          </p:cNvPr>
          <p:cNvSpPr/>
          <p:nvPr/>
        </p:nvSpPr>
        <p:spPr>
          <a:xfrm>
            <a:off x="-25612" y="0"/>
            <a:ext cx="1600200" cy="10287000"/>
          </a:xfrm>
          <a:prstGeom prst="rect">
            <a:avLst/>
          </a:prstGeom>
          <a:solidFill>
            <a:srgbClr val="0C45A6"/>
          </a:solidFill>
        </p:spPr>
      </p:sp>
      <p:sp>
        <p:nvSpPr>
          <p:cNvPr id="6" name="TextBox 6"/>
          <p:cNvSpPr txBox="1"/>
          <p:nvPr/>
        </p:nvSpPr>
        <p:spPr>
          <a:xfrm>
            <a:off x="378722" y="1104900"/>
            <a:ext cx="530915" cy="8686800"/>
          </a:xfrm>
          <a:prstGeom prst="rect">
            <a:avLst/>
          </a:prstGeom>
        </p:spPr>
        <p:txBody>
          <a:bodyPr vert="eaVert" wrap="square" lIns="0" tIns="0" rIns="0" bIns="0" rtlCol="0" anchor="t">
            <a:spAutoFit/>
          </a:bodyPr>
          <a:lstStyle/>
          <a:p>
            <a:pPr>
              <a:lnSpc>
                <a:spcPts val="3600"/>
              </a:lnSpc>
            </a:pPr>
            <a:r>
              <a:rPr lang="zh-TW" altLang="en-US" sz="4800" b="1" dirty="0">
                <a:solidFill>
                  <a:schemeClr val="bg1"/>
                </a:solidFill>
                <a:latin typeface="微軟正黑體" panose="020B0604030504040204" pitchFamily="34" charset="-120"/>
                <a:ea typeface="微軟正黑體" panose="020B0604030504040204" pitchFamily="34" charset="-120"/>
              </a:rPr>
              <a:t>課程計畫格式  </a:t>
            </a:r>
            <a:endParaRPr lang="en-US" altLang="zh-TW" sz="4800" b="1" dirty="0">
              <a:solidFill>
                <a:schemeClr val="bg1"/>
              </a:solidFill>
              <a:latin typeface="微軟正黑體" panose="020B0604030504040204" pitchFamily="34" charset="-120"/>
              <a:ea typeface="微軟正黑體" panose="020B0604030504040204" pitchFamily="34" charset="-120"/>
            </a:endParaRPr>
          </a:p>
        </p:txBody>
      </p:sp>
      <p:grpSp>
        <p:nvGrpSpPr>
          <p:cNvPr id="9" name="Group 4">
            <a:extLst>
              <a:ext uri="{FF2B5EF4-FFF2-40B4-BE49-F238E27FC236}">
                <a16:creationId xmlns:a16="http://schemas.microsoft.com/office/drawing/2014/main" id="{A056927A-0E0E-47A2-9D85-6DA5CE263279}"/>
              </a:ext>
            </a:extLst>
          </p:cNvPr>
          <p:cNvGrpSpPr/>
          <p:nvPr/>
        </p:nvGrpSpPr>
        <p:grpSpPr>
          <a:xfrm>
            <a:off x="2667000" y="549665"/>
            <a:ext cx="11353800" cy="1151188"/>
            <a:chOff x="-1" y="-1"/>
            <a:chExt cx="11728827" cy="1534919"/>
          </a:xfrm>
        </p:grpSpPr>
        <p:sp>
          <p:nvSpPr>
            <p:cNvPr id="10" name="AutoShape 5">
              <a:extLst>
                <a:ext uri="{FF2B5EF4-FFF2-40B4-BE49-F238E27FC236}">
                  <a16:creationId xmlns:a16="http://schemas.microsoft.com/office/drawing/2014/main" id="{D7B3B1AC-7172-4063-8DE2-71881C905A54}"/>
                </a:ext>
              </a:extLst>
            </p:cNvPr>
            <p:cNvSpPr/>
            <p:nvPr/>
          </p:nvSpPr>
          <p:spPr>
            <a:xfrm>
              <a:off x="-1" y="-1"/>
              <a:ext cx="1568829" cy="160030"/>
            </a:xfrm>
            <a:prstGeom prst="rect">
              <a:avLst/>
            </a:prstGeom>
            <a:solidFill>
              <a:srgbClr val="0C45A6"/>
            </a:solidFill>
          </p:spPr>
        </p:sp>
        <p:sp>
          <p:nvSpPr>
            <p:cNvPr id="11" name="TextBox 6">
              <a:extLst>
                <a:ext uri="{FF2B5EF4-FFF2-40B4-BE49-F238E27FC236}">
                  <a16:creationId xmlns:a16="http://schemas.microsoft.com/office/drawing/2014/main" id="{517355A1-423E-45FB-B234-A8B927AFE8E0}"/>
                </a:ext>
              </a:extLst>
            </p:cNvPr>
            <p:cNvSpPr txBox="1"/>
            <p:nvPr/>
          </p:nvSpPr>
          <p:spPr>
            <a:xfrm>
              <a:off x="-1" y="884909"/>
              <a:ext cx="11728827" cy="650009"/>
            </a:xfrm>
            <a:prstGeom prst="rect">
              <a:avLst/>
            </a:prstGeom>
          </p:spPr>
          <p:txBody>
            <a:bodyPr wrap="square" lIns="0" tIns="0" rIns="0" bIns="0" rtlCol="0" anchor="t">
              <a:spAutoFit/>
            </a:bodyPr>
            <a:lstStyle/>
            <a:p>
              <a:pPr>
                <a:lnSpc>
                  <a:spcPts val="3600"/>
                </a:lnSpc>
              </a:pPr>
              <a:r>
                <a:rPr lang="zh-TW" altLang="en-US" sz="4800" b="1" dirty="0">
                  <a:solidFill>
                    <a:srgbClr val="16214B"/>
                  </a:solidFill>
                  <a:latin typeface="微軟正黑體" panose="020B0604030504040204" pitchFamily="34" charset="-120"/>
                  <a:ea typeface="微軟正黑體" panose="020B0604030504040204" pitchFamily="34" charset="-120"/>
                </a:rPr>
                <a:t>八、課程評鑑規劃</a:t>
              </a:r>
              <a:endParaRPr lang="en-US" altLang="zh-TW" sz="4800" b="1" dirty="0">
                <a:solidFill>
                  <a:srgbClr val="16214B"/>
                </a:solidFill>
                <a:latin typeface="微軟正黑體" panose="020B0604030504040204" pitchFamily="34" charset="-120"/>
                <a:ea typeface="微軟正黑體" panose="020B0604030504040204" pitchFamily="34" charset="-120"/>
              </a:endParaRPr>
            </a:p>
          </p:txBody>
        </p:sp>
      </p:grpSp>
      <p:sp>
        <p:nvSpPr>
          <p:cNvPr id="12" name="內容版面配置區 2">
            <a:extLst>
              <a:ext uri="{FF2B5EF4-FFF2-40B4-BE49-F238E27FC236}">
                <a16:creationId xmlns:a16="http://schemas.microsoft.com/office/drawing/2014/main" id="{21608EDC-B054-436B-8BA2-52A3AE698DE7}"/>
              </a:ext>
            </a:extLst>
          </p:cNvPr>
          <p:cNvSpPr txBox="1">
            <a:spLocks/>
          </p:cNvSpPr>
          <p:nvPr/>
        </p:nvSpPr>
        <p:spPr>
          <a:xfrm>
            <a:off x="2362200" y="2488673"/>
            <a:ext cx="11948896" cy="722682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ts val="6000"/>
              </a:lnSpc>
              <a:buFont typeface="Arial" panose="020B0604020202020204" pitchFamily="34" charset="0"/>
              <a:buChar char="•"/>
            </a:pPr>
            <a:endParaRPr lang="en-US" altLang="zh-TW" sz="4400" dirty="0">
              <a:latin typeface="微軟正黑體" panose="020B0604030504040204" pitchFamily="34" charset="-120"/>
              <a:ea typeface="微軟正黑體" panose="020B0604030504040204" pitchFamily="34" charset="-120"/>
            </a:endParaRPr>
          </a:p>
        </p:txBody>
      </p:sp>
      <p:sp>
        <p:nvSpPr>
          <p:cNvPr id="14" name="內容版面配置區 2">
            <a:extLst>
              <a:ext uri="{FF2B5EF4-FFF2-40B4-BE49-F238E27FC236}">
                <a16:creationId xmlns:a16="http://schemas.microsoft.com/office/drawing/2014/main" id="{EC631655-C1F6-4B21-9E33-726534392C57}"/>
              </a:ext>
            </a:extLst>
          </p:cNvPr>
          <p:cNvSpPr txBox="1">
            <a:spLocks/>
          </p:cNvSpPr>
          <p:nvPr/>
        </p:nvSpPr>
        <p:spPr>
          <a:xfrm>
            <a:off x="1978922" y="2244513"/>
            <a:ext cx="15089878" cy="722682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50000"/>
              </a:lnSpc>
              <a:buFont typeface="Arial" panose="020B0604020202020204" pitchFamily="34" charset="0"/>
              <a:buChar char="•"/>
            </a:pPr>
            <a:r>
              <a:rPr lang="zh-TW" altLang="en-US" sz="4400" dirty="0">
                <a:latin typeface="微軟正黑體" panose="020B0604030504040204" pitchFamily="34" charset="-120"/>
                <a:ea typeface="微軟正黑體" panose="020B0604030504040204" pitchFamily="34" charset="-120"/>
              </a:rPr>
              <a:t>當學年度課程評鑑實施計畫</a:t>
            </a:r>
            <a:endParaRPr lang="en-US" altLang="zh-TW" sz="4400" dirty="0">
              <a:latin typeface="微軟正黑體" panose="020B0604030504040204" pitchFamily="34" charset="-120"/>
              <a:ea typeface="微軟正黑體" panose="020B0604030504040204" pitchFamily="34" charset="-120"/>
            </a:endParaRPr>
          </a:p>
          <a:p>
            <a:pPr lvl="1">
              <a:lnSpc>
                <a:spcPct val="150000"/>
              </a:lnSpc>
              <a:buFont typeface="Arial" panose="020B0604020202020204" pitchFamily="34" charset="0"/>
              <a:buChar char="•"/>
            </a:pPr>
            <a:r>
              <a:rPr lang="zh-TW" altLang="en-US" sz="4400" dirty="0">
                <a:latin typeface="微軟正黑體" panose="020B0604030504040204" pitchFamily="34" charset="-120"/>
                <a:ea typeface="微軟正黑體" panose="020B0604030504040204" pitchFamily="34" charset="-120"/>
              </a:rPr>
              <a:t>上傳前一學年度課程評鑑結果，內容至少需包含</a:t>
            </a:r>
            <a:r>
              <a:rPr lang="en-US" altLang="zh-TW" sz="4400" b="1" dirty="0">
                <a:solidFill>
                  <a:srgbClr val="FF0000"/>
                </a:solidFill>
                <a:latin typeface="微軟正黑體" panose="020B0604030504040204" pitchFamily="34" charset="-120"/>
                <a:ea typeface="微軟正黑體" panose="020B0604030504040204" pitchFamily="34" charset="-120"/>
              </a:rPr>
              <a:t>1.</a:t>
            </a:r>
            <a:r>
              <a:rPr lang="zh-TW" altLang="en-US" sz="4400" b="1" dirty="0">
                <a:solidFill>
                  <a:srgbClr val="FF0000"/>
                </a:solidFill>
                <a:latin typeface="微軟正黑體" panose="020B0604030504040204" pitchFamily="34" charset="-120"/>
                <a:ea typeface="微軟正黑體" panose="020B0604030504040204" pitchFamily="34" charset="-120"/>
              </a:rPr>
              <a:t>課程總體架構、</a:t>
            </a:r>
            <a:r>
              <a:rPr lang="en-US" altLang="zh-TW" sz="4400" b="1" dirty="0">
                <a:solidFill>
                  <a:srgbClr val="FF0000"/>
                </a:solidFill>
                <a:latin typeface="微軟正黑體" panose="020B0604030504040204" pitchFamily="34" charset="-120"/>
                <a:ea typeface="微軟正黑體" panose="020B0604030504040204" pitchFamily="34" charset="-120"/>
              </a:rPr>
              <a:t>2.</a:t>
            </a:r>
            <a:r>
              <a:rPr lang="zh-TW" altLang="en-US" sz="4400" b="1" dirty="0">
                <a:solidFill>
                  <a:srgbClr val="FF0000"/>
                </a:solidFill>
                <a:latin typeface="微軟正黑體" panose="020B0604030504040204" pitchFamily="34" charset="-120"/>
                <a:ea typeface="微軟正黑體" panose="020B0604030504040204" pitchFamily="34" charset="-120"/>
              </a:rPr>
              <a:t>部定及</a:t>
            </a:r>
            <a:r>
              <a:rPr lang="en-US" altLang="zh-TW" sz="4400" b="1" dirty="0">
                <a:solidFill>
                  <a:srgbClr val="FF0000"/>
                </a:solidFill>
                <a:latin typeface="微軟正黑體" panose="020B0604030504040204" pitchFamily="34" charset="-120"/>
                <a:ea typeface="微軟正黑體" panose="020B0604030504040204" pitchFamily="34" charset="-120"/>
              </a:rPr>
              <a:t>3.</a:t>
            </a:r>
            <a:r>
              <a:rPr lang="zh-TW" altLang="en-US" sz="4400" b="1" dirty="0">
                <a:solidFill>
                  <a:srgbClr val="FF0000"/>
                </a:solidFill>
                <a:latin typeface="微軟正黑體" panose="020B0604030504040204" pitchFamily="34" charset="-120"/>
                <a:ea typeface="微軟正黑體" panose="020B0604030504040204" pitchFamily="34" charset="-120"/>
              </a:rPr>
              <a:t>校訂課程評鑑</a:t>
            </a:r>
            <a:r>
              <a:rPr lang="zh-TW" altLang="en-US" sz="4400" dirty="0">
                <a:latin typeface="微軟正黑體" panose="020B0604030504040204" pitchFamily="34" charset="-120"/>
                <a:ea typeface="微軟正黑體" panose="020B0604030504040204" pitchFamily="34" charset="-120"/>
              </a:rPr>
              <a:t>結果各一份</a:t>
            </a:r>
            <a:endParaRPr lang="en-US" altLang="zh-TW" sz="4400" dirty="0">
              <a:latin typeface="微軟正黑體" panose="020B0604030504040204" pitchFamily="34" charset="-120"/>
              <a:ea typeface="微軟正黑體" panose="020B0604030504040204" pitchFamily="34" charset="-120"/>
            </a:endParaRPr>
          </a:p>
          <a:p>
            <a:pPr lvl="1">
              <a:lnSpc>
                <a:spcPct val="150000"/>
              </a:lnSpc>
              <a:buFont typeface="Arial" panose="020B0604020202020204" pitchFamily="34" charset="0"/>
              <a:buChar char="•"/>
            </a:pPr>
            <a:r>
              <a:rPr lang="zh-TW" altLang="en-US" sz="4400" dirty="0">
                <a:latin typeface="微軟正黑體" panose="020B0604030504040204" pitchFamily="34" charset="-120"/>
                <a:ea typeface="微軟正黑體" panose="020B0604030504040204" pitchFamily="34" charset="-120"/>
              </a:rPr>
              <a:t>評鑑結果應能看出課程應改善之處</a:t>
            </a:r>
            <a:r>
              <a:rPr lang="en-US" altLang="zh-TW" sz="4400" dirty="0">
                <a:latin typeface="微軟正黑體" panose="020B0604030504040204" pitchFamily="34" charset="-120"/>
                <a:ea typeface="微軟正黑體" panose="020B0604030504040204" pitchFamily="34" charset="-120"/>
              </a:rPr>
              <a:t>(</a:t>
            </a:r>
            <a:r>
              <a:rPr lang="zh-TW" altLang="en-US" sz="4400" b="1" dirty="0">
                <a:solidFill>
                  <a:srgbClr val="FF0000"/>
                </a:solidFill>
                <a:latin typeface="微軟正黑體" panose="020B0604030504040204" pitchFamily="34" charset="-120"/>
                <a:ea typeface="微軟正黑體" panose="020B0604030504040204" pitchFamily="34" charset="-120"/>
              </a:rPr>
              <a:t>哪裡需要改善</a:t>
            </a:r>
            <a:r>
              <a:rPr lang="en-US" altLang="zh-TW" sz="4400" dirty="0">
                <a:latin typeface="微軟正黑體" panose="020B0604030504040204" pitchFamily="34" charset="-120"/>
                <a:ea typeface="微軟正黑體" panose="020B0604030504040204" pitchFamily="34" charset="-120"/>
              </a:rPr>
              <a:t>)</a:t>
            </a:r>
            <a:r>
              <a:rPr lang="zh-TW" altLang="en-US" sz="4400" dirty="0">
                <a:latin typeface="微軟正黑體" panose="020B0604030504040204" pitchFamily="34" charset="-120"/>
                <a:ea typeface="微軟正黑體" panose="020B0604030504040204" pitchFamily="34" charset="-120"/>
              </a:rPr>
              <a:t>，以及與改善有關之建議</a:t>
            </a:r>
            <a:r>
              <a:rPr lang="en-US" altLang="zh-TW" sz="4400" dirty="0">
                <a:latin typeface="微軟正黑體" panose="020B0604030504040204" pitchFamily="34" charset="-120"/>
                <a:ea typeface="微軟正黑體" panose="020B0604030504040204" pitchFamily="34" charset="-120"/>
              </a:rPr>
              <a:t>(</a:t>
            </a:r>
            <a:r>
              <a:rPr lang="zh-TW" altLang="en-US" sz="4400" b="1" dirty="0">
                <a:solidFill>
                  <a:srgbClr val="FF0000"/>
                </a:solidFill>
                <a:latin typeface="微軟正黑體" panose="020B0604030504040204" pitchFamily="34" charset="-120"/>
                <a:ea typeface="微軟正黑體" panose="020B0604030504040204" pitchFamily="34" charset="-120"/>
              </a:rPr>
              <a:t>如何改善</a:t>
            </a:r>
            <a:r>
              <a:rPr lang="en-US" altLang="zh-TW" sz="4400" dirty="0">
                <a:latin typeface="微軟正黑體" panose="020B0604030504040204" pitchFamily="34" charset="-120"/>
                <a:ea typeface="微軟正黑體" panose="020B0604030504040204" pitchFamily="34" charset="-120"/>
              </a:rPr>
              <a:t>)</a:t>
            </a:r>
            <a:r>
              <a:rPr lang="zh-TW" altLang="en-US" sz="4400" dirty="0">
                <a:latin typeface="微軟正黑體" panose="020B0604030504040204" pitchFamily="34" charset="-120"/>
                <a:ea typeface="微軟正黑體" panose="020B0604030504040204" pitchFamily="34" charset="-120"/>
              </a:rPr>
              <a:t>。</a:t>
            </a:r>
            <a:endParaRPr lang="en-US" altLang="zh-TW" sz="4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97137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706600" y="849218"/>
            <a:ext cx="2705100" cy="3278909"/>
          </a:xfrm>
          <a:prstGeom prst="rect">
            <a:avLst/>
          </a:prstGeom>
        </p:spPr>
      </p:pic>
      <p:sp>
        <p:nvSpPr>
          <p:cNvPr id="8" name="AutoShape 2">
            <a:extLst>
              <a:ext uri="{FF2B5EF4-FFF2-40B4-BE49-F238E27FC236}">
                <a16:creationId xmlns:a16="http://schemas.microsoft.com/office/drawing/2014/main" id="{F2DE742F-E371-411B-A85A-975AE4DB46C9}"/>
              </a:ext>
            </a:extLst>
          </p:cNvPr>
          <p:cNvSpPr/>
          <p:nvPr/>
        </p:nvSpPr>
        <p:spPr>
          <a:xfrm>
            <a:off x="-25612" y="0"/>
            <a:ext cx="1600200" cy="10287000"/>
          </a:xfrm>
          <a:prstGeom prst="rect">
            <a:avLst/>
          </a:prstGeom>
          <a:solidFill>
            <a:srgbClr val="0C45A6"/>
          </a:solidFill>
        </p:spPr>
        <p:txBody>
          <a:bodyPr/>
          <a:lstStyle/>
          <a:p>
            <a:endParaRPr lang="zh-TW" altLang="en-US" dirty="0"/>
          </a:p>
        </p:txBody>
      </p:sp>
      <p:pic>
        <p:nvPicPr>
          <p:cNvPr id="3" name="圖片 2">
            <a:extLst>
              <a:ext uri="{FF2B5EF4-FFF2-40B4-BE49-F238E27FC236}">
                <a16:creationId xmlns:a16="http://schemas.microsoft.com/office/drawing/2014/main" id="{CDAEA54A-1A26-45B5-92EF-B05C88A3EB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5344" y="513931"/>
            <a:ext cx="16201312" cy="9296423"/>
          </a:xfrm>
          <a:prstGeom prst="rect">
            <a:avLst/>
          </a:prstGeom>
        </p:spPr>
      </p:pic>
      <p:sp>
        <p:nvSpPr>
          <p:cNvPr id="6" name="TextBox 6"/>
          <p:cNvSpPr txBox="1"/>
          <p:nvPr/>
        </p:nvSpPr>
        <p:spPr>
          <a:xfrm>
            <a:off x="378784" y="647700"/>
            <a:ext cx="530915" cy="6540356"/>
          </a:xfrm>
          <a:prstGeom prst="rect">
            <a:avLst/>
          </a:prstGeom>
        </p:spPr>
        <p:txBody>
          <a:bodyPr vert="eaVert" wrap="square" lIns="0" tIns="0" rIns="0" bIns="0" rtlCol="0" anchor="t">
            <a:spAutoFit/>
          </a:bodyPr>
          <a:lstStyle/>
          <a:p>
            <a:pPr>
              <a:lnSpc>
                <a:spcPts val="3600"/>
              </a:lnSpc>
            </a:pPr>
            <a:r>
              <a:rPr lang="zh-TW" altLang="en-US" sz="4800" b="1" dirty="0">
                <a:solidFill>
                  <a:schemeClr val="bg1"/>
                </a:solidFill>
                <a:latin typeface="微軟正黑體" panose="020B0604030504040204" pitchFamily="34" charset="-120"/>
                <a:ea typeface="微軟正黑體" panose="020B0604030504040204" pitchFamily="34" charset="-120"/>
              </a:rPr>
              <a:t>部定課程計畫審查規定</a:t>
            </a:r>
            <a:endParaRPr lang="en-US" altLang="zh-TW" sz="4800" b="1" dirty="0">
              <a:solidFill>
                <a:schemeClr val="bg1"/>
              </a:solidFill>
              <a:latin typeface="微軟正黑體" panose="020B0604030504040204" pitchFamily="34" charset="-120"/>
              <a:ea typeface="微軟正黑體" panose="020B0604030504040204" pitchFamily="34" charset="-120"/>
            </a:endParaRPr>
          </a:p>
        </p:txBody>
      </p:sp>
      <p:sp>
        <p:nvSpPr>
          <p:cNvPr id="10" name="矩形: 圓角 9">
            <a:extLst>
              <a:ext uri="{FF2B5EF4-FFF2-40B4-BE49-F238E27FC236}">
                <a16:creationId xmlns:a16="http://schemas.microsoft.com/office/drawing/2014/main" id="{87311893-A44F-441D-8DEB-55F32D285169}"/>
              </a:ext>
            </a:extLst>
          </p:cNvPr>
          <p:cNvSpPr/>
          <p:nvPr/>
        </p:nvSpPr>
        <p:spPr>
          <a:xfrm>
            <a:off x="4953000" y="2781300"/>
            <a:ext cx="2781300" cy="5334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圓角 11">
            <a:extLst>
              <a:ext uri="{FF2B5EF4-FFF2-40B4-BE49-F238E27FC236}">
                <a16:creationId xmlns:a16="http://schemas.microsoft.com/office/drawing/2014/main" id="{9B8CAF86-3C5F-46EC-A86E-A6A637FF3C2B}"/>
              </a:ext>
            </a:extLst>
          </p:cNvPr>
          <p:cNvSpPr/>
          <p:nvPr/>
        </p:nvSpPr>
        <p:spPr>
          <a:xfrm>
            <a:off x="4800600" y="3861427"/>
            <a:ext cx="1600200" cy="5334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圓角 12">
            <a:extLst>
              <a:ext uri="{FF2B5EF4-FFF2-40B4-BE49-F238E27FC236}">
                <a16:creationId xmlns:a16="http://schemas.microsoft.com/office/drawing/2014/main" id="{67B40E91-4471-4594-ACD7-87C012A1210B}"/>
              </a:ext>
            </a:extLst>
          </p:cNvPr>
          <p:cNvSpPr/>
          <p:nvPr/>
        </p:nvSpPr>
        <p:spPr>
          <a:xfrm>
            <a:off x="4800600" y="4408154"/>
            <a:ext cx="1600200" cy="5334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圓角 13">
            <a:extLst>
              <a:ext uri="{FF2B5EF4-FFF2-40B4-BE49-F238E27FC236}">
                <a16:creationId xmlns:a16="http://schemas.microsoft.com/office/drawing/2014/main" id="{9A196C9C-A5B2-4795-B8BB-FD7AB6DA23F7}"/>
              </a:ext>
            </a:extLst>
          </p:cNvPr>
          <p:cNvSpPr/>
          <p:nvPr/>
        </p:nvSpPr>
        <p:spPr>
          <a:xfrm>
            <a:off x="8073154" y="2795575"/>
            <a:ext cx="842246" cy="5334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圓角 14">
            <a:extLst>
              <a:ext uri="{FF2B5EF4-FFF2-40B4-BE49-F238E27FC236}">
                <a16:creationId xmlns:a16="http://schemas.microsoft.com/office/drawing/2014/main" id="{5F0528A9-05F2-4077-9974-7C52ADBE5EA1}"/>
              </a:ext>
            </a:extLst>
          </p:cNvPr>
          <p:cNvSpPr/>
          <p:nvPr/>
        </p:nvSpPr>
        <p:spPr>
          <a:xfrm>
            <a:off x="5122425" y="3338741"/>
            <a:ext cx="842246" cy="5334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a:extLst>
              <a:ext uri="{FF2B5EF4-FFF2-40B4-BE49-F238E27FC236}">
                <a16:creationId xmlns:a16="http://schemas.microsoft.com/office/drawing/2014/main" id="{C35C344B-664E-45E2-A6AD-55937A1185EE}"/>
              </a:ext>
            </a:extLst>
          </p:cNvPr>
          <p:cNvSpPr txBox="1"/>
          <p:nvPr/>
        </p:nvSpPr>
        <p:spPr>
          <a:xfrm>
            <a:off x="2209800" y="9810354"/>
            <a:ext cx="11533927" cy="400110"/>
          </a:xfrm>
          <a:prstGeom prst="rect">
            <a:avLst/>
          </a:prstGeom>
          <a:noFill/>
        </p:spPr>
        <p:txBody>
          <a:bodyPr wrap="none" rtlCol="0">
            <a:spAutoFit/>
          </a:bodyPr>
          <a:lstStyle/>
          <a:p>
            <a:r>
              <a:rPr lang="zh-TW" altLang="en-US" sz="2000" b="1" dirty="0">
                <a:solidFill>
                  <a:srgbClr val="FF0000"/>
                </a:solidFill>
                <a:latin typeface="微軟正黑體" panose="020B0604030504040204" pitchFamily="34" charset="-120"/>
                <a:ea typeface="微軟正黑體" panose="020B0604030504040204" pitchFamily="34" charset="-120"/>
              </a:rPr>
              <a:t>內涵項目中加註有●者，建議列為學校課程計畫備查之「必備項目」，其餘則為「鼓勵辦理項目」。</a:t>
            </a:r>
          </a:p>
        </p:txBody>
      </p:sp>
      <p:sp>
        <p:nvSpPr>
          <p:cNvPr id="17" name="文字方塊 16">
            <a:extLst>
              <a:ext uri="{FF2B5EF4-FFF2-40B4-BE49-F238E27FC236}">
                <a16:creationId xmlns:a16="http://schemas.microsoft.com/office/drawing/2014/main" id="{4A2F34B5-6BC6-447E-B0A3-3963242343C4}"/>
              </a:ext>
            </a:extLst>
          </p:cNvPr>
          <p:cNvSpPr txBox="1"/>
          <p:nvPr/>
        </p:nvSpPr>
        <p:spPr>
          <a:xfrm>
            <a:off x="5686425" y="134355"/>
            <a:ext cx="902811" cy="523220"/>
          </a:xfrm>
          <a:prstGeom prst="rect">
            <a:avLst/>
          </a:prstGeom>
          <a:noFill/>
        </p:spPr>
        <p:txBody>
          <a:bodyPr wrap="none" rtlCol="0">
            <a:spAutoFit/>
          </a:bodyPr>
          <a:lstStyle/>
          <a:p>
            <a:r>
              <a:rPr lang="zh-TW" altLang="en-US" sz="2800" b="1" dirty="0">
                <a:solidFill>
                  <a:srgbClr val="FF0000"/>
                </a:solidFill>
                <a:latin typeface="微軟正黑體" panose="020B0604030504040204" pitchFamily="34" charset="-120"/>
                <a:ea typeface="微軟正黑體" panose="020B0604030504040204" pitchFamily="34" charset="-120"/>
              </a:rPr>
              <a:t>項目</a:t>
            </a:r>
          </a:p>
        </p:txBody>
      </p:sp>
      <p:sp>
        <p:nvSpPr>
          <p:cNvPr id="18" name="文字方塊 17">
            <a:extLst>
              <a:ext uri="{FF2B5EF4-FFF2-40B4-BE49-F238E27FC236}">
                <a16:creationId xmlns:a16="http://schemas.microsoft.com/office/drawing/2014/main" id="{49EE7D8F-CDE9-43FA-B586-57FAA1548530}"/>
              </a:ext>
            </a:extLst>
          </p:cNvPr>
          <p:cNvSpPr txBox="1"/>
          <p:nvPr/>
        </p:nvSpPr>
        <p:spPr>
          <a:xfrm>
            <a:off x="12801600" y="124480"/>
            <a:ext cx="1620957" cy="523220"/>
          </a:xfrm>
          <a:prstGeom prst="rect">
            <a:avLst/>
          </a:prstGeom>
          <a:noFill/>
        </p:spPr>
        <p:txBody>
          <a:bodyPr wrap="none" rtlCol="0">
            <a:spAutoFit/>
          </a:bodyPr>
          <a:lstStyle/>
          <a:p>
            <a:r>
              <a:rPr lang="zh-TW" altLang="en-US" sz="2800" b="1" dirty="0">
                <a:solidFill>
                  <a:srgbClr val="FF0000"/>
                </a:solidFill>
                <a:latin typeface="微軟正黑體" panose="020B0604030504040204" pitchFamily="34" charset="-120"/>
                <a:ea typeface="微軟正黑體" panose="020B0604030504040204" pitchFamily="34" charset="-120"/>
              </a:rPr>
              <a:t>品質原則</a:t>
            </a:r>
          </a:p>
        </p:txBody>
      </p:sp>
      <p:sp>
        <p:nvSpPr>
          <p:cNvPr id="19" name="矩形: 圓角 18">
            <a:extLst>
              <a:ext uri="{FF2B5EF4-FFF2-40B4-BE49-F238E27FC236}">
                <a16:creationId xmlns:a16="http://schemas.microsoft.com/office/drawing/2014/main" id="{1A8D3798-BAB2-469B-BD11-26B2489783F7}"/>
              </a:ext>
            </a:extLst>
          </p:cNvPr>
          <p:cNvSpPr/>
          <p:nvPr/>
        </p:nvSpPr>
        <p:spPr>
          <a:xfrm>
            <a:off x="4169343" y="1764077"/>
            <a:ext cx="4839786" cy="993182"/>
          </a:xfrm>
          <a:prstGeom prst="roundRect">
            <a:avLst/>
          </a:prstGeom>
          <a:no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FFFF"/>
              </a:solidFill>
            </a:endParaRPr>
          </a:p>
        </p:txBody>
      </p:sp>
      <p:sp>
        <p:nvSpPr>
          <p:cNvPr id="21" name="矩形: 圓角 20">
            <a:extLst>
              <a:ext uri="{FF2B5EF4-FFF2-40B4-BE49-F238E27FC236}">
                <a16:creationId xmlns:a16="http://schemas.microsoft.com/office/drawing/2014/main" id="{441D0E3D-6883-4194-94D2-0C70DCF285F1}"/>
              </a:ext>
            </a:extLst>
          </p:cNvPr>
          <p:cNvSpPr/>
          <p:nvPr/>
        </p:nvSpPr>
        <p:spPr>
          <a:xfrm>
            <a:off x="4834406" y="5040852"/>
            <a:ext cx="3395194" cy="405930"/>
          </a:xfrm>
          <a:prstGeom prst="roundRect">
            <a:avLst/>
          </a:prstGeom>
          <a:no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圓角 22">
            <a:extLst>
              <a:ext uri="{FF2B5EF4-FFF2-40B4-BE49-F238E27FC236}">
                <a16:creationId xmlns:a16="http://schemas.microsoft.com/office/drawing/2014/main" id="{5DCA4A5B-3C8E-4072-B74B-A641C53BCF1B}"/>
              </a:ext>
            </a:extLst>
          </p:cNvPr>
          <p:cNvSpPr/>
          <p:nvPr/>
        </p:nvSpPr>
        <p:spPr>
          <a:xfrm>
            <a:off x="4982517" y="6587431"/>
            <a:ext cx="2781300" cy="533400"/>
          </a:xfrm>
          <a:prstGeom prst="roundRect">
            <a:avLst/>
          </a:prstGeom>
          <a:no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95439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706600" y="849218"/>
            <a:ext cx="2705100" cy="3278909"/>
          </a:xfrm>
          <a:prstGeom prst="rect">
            <a:avLst/>
          </a:prstGeom>
        </p:spPr>
      </p:pic>
      <p:sp>
        <p:nvSpPr>
          <p:cNvPr id="8" name="AutoShape 2">
            <a:extLst>
              <a:ext uri="{FF2B5EF4-FFF2-40B4-BE49-F238E27FC236}">
                <a16:creationId xmlns:a16="http://schemas.microsoft.com/office/drawing/2014/main" id="{F2DE742F-E371-411B-A85A-975AE4DB46C9}"/>
              </a:ext>
            </a:extLst>
          </p:cNvPr>
          <p:cNvSpPr/>
          <p:nvPr/>
        </p:nvSpPr>
        <p:spPr>
          <a:xfrm>
            <a:off x="-25612" y="0"/>
            <a:ext cx="1600200" cy="10287000"/>
          </a:xfrm>
          <a:prstGeom prst="rect">
            <a:avLst/>
          </a:prstGeom>
          <a:solidFill>
            <a:srgbClr val="0C45A6"/>
          </a:solidFill>
        </p:spPr>
      </p:sp>
      <p:sp>
        <p:nvSpPr>
          <p:cNvPr id="6" name="TextBox 6"/>
          <p:cNvSpPr txBox="1"/>
          <p:nvPr/>
        </p:nvSpPr>
        <p:spPr>
          <a:xfrm>
            <a:off x="378722" y="1104900"/>
            <a:ext cx="530915" cy="8686800"/>
          </a:xfrm>
          <a:prstGeom prst="rect">
            <a:avLst/>
          </a:prstGeom>
        </p:spPr>
        <p:txBody>
          <a:bodyPr vert="eaVert" wrap="square" lIns="0" tIns="0" rIns="0" bIns="0" rtlCol="0" anchor="t">
            <a:spAutoFit/>
          </a:bodyPr>
          <a:lstStyle/>
          <a:p>
            <a:pPr>
              <a:lnSpc>
                <a:spcPts val="3600"/>
              </a:lnSpc>
            </a:pPr>
            <a:r>
              <a:rPr lang="zh-TW" altLang="en-US" sz="4800" b="1" dirty="0">
                <a:solidFill>
                  <a:schemeClr val="bg1"/>
                </a:solidFill>
                <a:latin typeface="微軟正黑體" panose="020B0604030504040204" pitchFamily="34" charset="-120"/>
                <a:ea typeface="微軟正黑體" panose="020B0604030504040204" pitchFamily="34" charset="-120"/>
              </a:rPr>
              <a:t>課程計畫格式  部定課程</a:t>
            </a:r>
            <a:endParaRPr lang="en-US" altLang="zh-TW" sz="4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1D91C56A-2E56-4F74-8BAE-1E429784097B}"/>
              </a:ext>
            </a:extLst>
          </p:cNvPr>
          <p:cNvPicPr>
            <a:picLocks noChangeAspect="1"/>
          </p:cNvPicPr>
          <p:nvPr/>
        </p:nvPicPr>
        <p:blipFill rotWithShape="1">
          <a:blip r:embed="rId5"/>
          <a:srcRect l="2070" t="26295" r="43281" b="12433"/>
          <a:stretch/>
        </p:blipFill>
        <p:spPr>
          <a:xfrm>
            <a:off x="1978922" y="206117"/>
            <a:ext cx="15658009" cy="9874765"/>
          </a:xfrm>
          <a:prstGeom prst="rect">
            <a:avLst/>
          </a:prstGeom>
        </p:spPr>
      </p:pic>
      <p:sp>
        <p:nvSpPr>
          <p:cNvPr id="2" name="文字方塊 1">
            <a:extLst>
              <a:ext uri="{FF2B5EF4-FFF2-40B4-BE49-F238E27FC236}">
                <a16:creationId xmlns:a16="http://schemas.microsoft.com/office/drawing/2014/main" id="{CAF6D273-8F18-4F35-810E-D67C69F2C350}"/>
              </a:ext>
            </a:extLst>
          </p:cNvPr>
          <p:cNvSpPr txBox="1"/>
          <p:nvPr/>
        </p:nvSpPr>
        <p:spPr>
          <a:xfrm>
            <a:off x="2133600" y="849218"/>
            <a:ext cx="1085554" cy="584775"/>
          </a:xfrm>
          <a:prstGeom prst="rect">
            <a:avLst/>
          </a:prstGeom>
          <a:noFill/>
        </p:spPr>
        <p:txBody>
          <a:bodyPr wrap="none" rtlCol="0">
            <a:spAutoFit/>
          </a:bodyPr>
          <a:lstStyle/>
          <a:p>
            <a:r>
              <a:rPr lang="zh-TW" altLang="en-US" sz="3200" b="1" dirty="0">
                <a:solidFill>
                  <a:srgbClr val="FF0000"/>
                </a:solidFill>
                <a:latin typeface="微軟正黑體" panose="020B0604030504040204" pitchFamily="34" charset="-120"/>
                <a:ea typeface="微軟正黑體" panose="020B0604030504040204" pitchFamily="34" charset="-120"/>
              </a:rPr>
              <a:t>表</a:t>
            </a:r>
            <a:r>
              <a:rPr lang="en-US" altLang="zh-TW" sz="3200" b="1" dirty="0">
                <a:solidFill>
                  <a:srgbClr val="FF0000"/>
                </a:solidFill>
                <a:latin typeface="微軟正黑體" panose="020B0604030504040204" pitchFamily="34" charset="-120"/>
                <a:ea typeface="微軟正黑體" panose="020B0604030504040204" pitchFamily="34" charset="-120"/>
              </a:rPr>
              <a:t>11</a:t>
            </a:r>
            <a:endParaRPr lang="zh-TW" altLang="en-US" sz="3200" b="1" dirty="0">
              <a:solidFill>
                <a:srgbClr val="FF0000"/>
              </a:solidFill>
              <a:latin typeface="微軟正黑體" panose="020B0604030504040204" pitchFamily="34" charset="-120"/>
              <a:ea typeface="微軟正黑體" panose="020B0604030504040204" pitchFamily="34" charset="-120"/>
            </a:endParaRPr>
          </a:p>
        </p:txBody>
      </p:sp>
      <p:sp>
        <p:nvSpPr>
          <p:cNvPr id="4" name="矩形 3">
            <a:extLst>
              <a:ext uri="{FF2B5EF4-FFF2-40B4-BE49-F238E27FC236}">
                <a16:creationId xmlns:a16="http://schemas.microsoft.com/office/drawing/2014/main" id="{01F9DDAB-1050-48AF-A26B-E8DEDE2F3C42}"/>
              </a:ext>
            </a:extLst>
          </p:cNvPr>
          <p:cNvSpPr/>
          <p:nvPr/>
        </p:nvSpPr>
        <p:spPr>
          <a:xfrm>
            <a:off x="4343400" y="5067300"/>
            <a:ext cx="2819400" cy="3695179"/>
          </a:xfrm>
          <a:prstGeom prst="rect">
            <a:avLst/>
          </a:prstGeom>
          <a:solidFill>
            <a:srgbClr val="FFFFCC"/>
          </a:solidFill>
        </p:spPr>
        <p:txBody>
          <a:bodyPr wrap="square">
            <a:spAutoFit/>
          </a:bodyPr>
          <a:lstStyle/>
          <a:p>
            <a:pPr>
              <a:lnSpc>
                <a:spcPct val="150000"/>
              </a:lnSpc>
            </a:pPr>
            <a:r>
              <a:rPr lang="zh-TW" altLang="zh-TW" sz="32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「學習表現」與「學習內容」需呈現領綱完整文字，非只有代號</a:t>
            </a:r>
            <a:endParaRPr lang="zh-TW" altLang="en-US" sz="3200" b="1" dirty="0">
              <a:latin typeface="微軟正黑體" panose="020B0604030504040204" pitchFamily="34" charset="-120"/>
              <a:ea typeface="微軟正黑體" panose="020B0604030504040204" pitchFamily="34" charset="-120"/>
            </a:endParaRPr>
          </a:p>
        </p:txBody>
      </p:sp>
      <p:cxnSp>
        <p:nvCxnSpPr>
          <p:cNvPr id="9" name="直線單箭頭接點 8">
            <a:extLst>
              <a:ext uri="{FF2B5EF4-FFF2-40B4-BE49-F238E27FC236}">
                <a16:creationId xmlns:a16="http://schemas.microsoft.com/office/drawing/2014/main" id="{FEC77FBB-D4D1-4409-A705-8DE0B38F01A2}"/>
              </a:ext>
            </a:extLst>
          </p:cNvPr>
          <p:cNvCxnSpPr>
            <a:cxnSpLocks/>
            <a:stCxn id="4" idx="3"/>
          </p:cNvCxnSpPr>
          <p:nvPr/>
        </p:nvCxnSpPr>
        <p:spPr>
          <a:xfrm flipV="1">
            <a:off x="7162800" y="3771900"/>
            <a:ext cx="2819400" cy="3142990"/>
          </a:xfrm>
          <a:prstGeom prst="straightConnector1">
            <a:avLst/>
          </a:prstGeom>
          <a:ln w="38100">
            <a:solidFill>
              <a:srgbClr val="FF0000"/>
            </a:solidFill>
            <a:prstDash val="sysDot"/>
            <a:tailEnd type="triangle"/>
          </a:ln>
        </p:spPr>
        <p:style>
          <a:lnRef idx="1">
            <a:schemeClr val="accent2"/>
          </a:lnRef>
          <a:fillRef idx="0">
            <a:schemeClr val="accent2"/>
          </a:fillRef>
          <a:effectRef idx="0">
            <a:schemeClr val="accent2"/>
          </a:effectRef>
          <a:fontRef idx="minor">
            <a:schemeClr val="tx1"/>
          </a:fontRef>
        </p:style>
      </p:cxnSp>
      <p:sp>
        <p:nvSpPr>
          <p:cNvPr id="12" name="矩形: 圓角 11">
            <a:extLst>
              <a:ext uri="{FF2B5EF4-FFF2-40B4-BE49-F238E27FC236}">
                <a16:creationId xmlns:a16="http://schemas.microsoft.com/office/drawing/2014/main" id="{1D9FEDF0-3227-4769-9088-9750A46DB453}"/>
              </a:ext>
            </a:extLst>
          </p:cNvPr>
          <p:cNvSpPr/>
          <p:nvPr/>
        </p:nvSpPr>
        <p:spPr>
          <a:xfrm>
            <a:off x="10210800" y="3390900"/>
            <a:ext cx="3886200" cy="609600"/>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295136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706600" y="849218"/>
            <a:ext cx="2705100" cy="3278909"/>
          </a:xfrm>
          <a:prstGeom prst="rect">
            <a:avLst/>
          </a:prstGeom>
        </p:spPr>
      </p:pic>
      <p:sp>
        <p:nvSpPr>
          <p:cNvPr id="8" name="AutoShape 2">
            <a:extLst>
              <a:ext uri="{FF2B5EF4-FFF2-40B4-BE49-F238E27FC236}">
                <a16:creationId xmlns:a16="http://schemas.microsoft.com/office/drawing/2014/main" id="{F2DE742F-E371-411B-A85A-975AE4DB46C9}"/>
              </a:ext>
            </a:extLst>
          </p:cNvPr>
          <p:cNvSpPr/>
          <p:nvPr/>
        </p:nvSpPr>
        <p:spPr>
          <a:xfrm>
            <a:off x="-25612" y="0"/>
            <a:ext cx="1600200" cy="10287000"/>
          </a:xfrm>
          <a:prstGeom prst="rect">
            <a:avLst/>
          </a:prstGeom>
          <a:solidFill>
            <a:srgbClr val="0C45A6"/>
          </a:solidFill>
        </p:spPr>
      </p:sp>
      <p:pic>
        <p:nvPicPr>
          <p:cNvPr id="3" name="圖片 2">
            <a:extLst>
              <a:ext uri="{FF2B5EF4-FFF2-40B4-BE49-F238E27FC236}">
                <a16:creationId xmlns:a16="http://schemas.microsoft.com/office/drawing/2014/main" id="{1D91C56A-2E56-4F74-8BAE-1E429784097B}"/>
              </a:ext>
            </a:extLst>
          </p:cNvPr>
          <p:cNvPicPr>
            <a:picLocks noChangeAspect="1"/>
          </p:cNvPicPr>
          <p:nvPr/>
        </p:nvPicPr>
        <p:blipFill rotWithShape="1">
          <a:blip r:embed="rId5"/>
          <a:srcRect l="45358" t="26295" r="1251" b="12433"/>
          <a:stretch/>
        </p:blipFill>
        <p:spPr>
          <a:xfrm>
            <a:off x="2209800" y="27214"/>
            <a:ext cx="15894103" cy="10259786"/>
          </a:xfrm>
          <a:prstGeom prst="rect">
            <a:avLst/>
          </a:prstGeom>
        </p:spPr>
      </p:pic>
      <p:sp>
        <p:nvSpPr>
          <p:cNvPr id="9" name="矩形: 圓角 8">
            <a:extLst>
              <a:ext uri="{FF2B5EF4-FFF2-40B4-BE49-F238E27FC236}">
                <a16:creationId xmlns:a16="http://schemas.microsoft.com/office/drawing/2014/main" id="{393C004E-D515-4A18-9017-CEF0049004AA}"/>
              </a:ext>
            </a:extLst>
          </p:cNvPr>
          <p:cNvSpPr/>
          <p:nvPr/>
        </p:nvSpPr>
        <p:spPr>
          <a:xfrm>
            <a:off x="12115800" y="2857500"/>
            <a:ext cx="3200400" cy="7315200"/>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TextBox 6">
            <a:extLst>
              <a:ext uri="{FF2B5EF4-FFF2-40B4-BE49-F238E27FC236}">
                <a16:creationId xmlns:a16="http://schemas.microsoft.com/office/drawing/2014/main" id="{001D3C1E-ABE5-4F21-B78C-8F209CF27966}"/>
              </a:ext>
            </a:extLst>
          </p:cNvPr>
          <p:cNvSpPr txBox="1"/>
          <p:nvPr/>
        </p:nvSpPr>
        <p:spPr>
          <a:xfrm>
            <a:off x="378722" y="1104900"/>
            <a:ext cx="530915" cy="8686800"/>
          </a:xfrm>
          <a:prstGeom prst="rect">
            <a:avLst/>
          </a:prstGeom>
        </p:spPr>
        <p:txBody>
          <a:bodyPr vert="eaVert" wrap="square" lIns="0" tIns="0" rIns="0" bIns="0" rtlCol="0" anchor="t">
            <a:spAutoFit/>
          </a:bodyPr>
          <a:lstStyle/>
          <a:p>
            <a:pPr>
              <a:lnSpc>
                <a:spcPts val="3600"/>
              </a:lnSpc>
            </a:pPr>
            <a:r>
              <a:rPr lang="zh-TW" altLang="en-US" sz="4800" b="1" dirty="0">
                <a:solidFill>
                  <a:schemeClr val="bg1"/>
                </a:solidFill>
                <a:latin typeface="微軟正黑體" panose="020B0604030504040204" pitchFamily="34" charset="-120"/>
                <a:ea typeface="微軟正黑體" panose="020B0604030504040204" pitchFamily="34" charset="-120"/>
              </a:rPr>
              <a:t>課程計畫格式  部定課程</a:t>
            </a:r>
            <a:endParaRPr lang="en-US" altLang="zh-TW" sz="4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2" name="矩形 11">
            <a:extLst>
              <a:ext uri="{FF2B5EF4-FFF2-40B4-BE49-F238E27FC236}">
                <a16:creationId xmlns:a16="http://schemas.microsoft.com/office/drawing/2014/main" id="{67BCA453-7448-42DB-B936-4935F809D28D}"/>
              </a:ext>
            </a:extLst>
          </p:cNvPr>
          <p:cNvSpPr/>
          <p:nvPr/>
        </p:nvSpPr>
        <p:spPr>
          <a:xfrm>
            <a:off x="15468600" y="4000500"/>
            <a:ext cx="2464676" cy="2956515"/>
          </a:xfrm>
          <a:prstGeom prst="rect">
            <a:avLst/>
          </a:prstGeom>
          <a:solidFill>
            <a:srgbClr val="FFFFCC"/>
          </a:solidFill>
        </p:spPr>
        <p:txBody>
          <a:bodyPr wrap="square">
            <a:spAutoFit/>
          </a:bodyPr>
          <a:lstStyle/>
          <a:p>
            <a:pPr>
              <a:lnSpc>
                <a:spcPct val="150000"/>
              </a:lnSpc>
            </a:pPr>
            <a:r>
              <a:rPr lang="zh-TW" altLang="zh-TW" sz="32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2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議題融入</a:t>
            </a:r>
            <a:r>
              <a:rPr lang="zh-TW" altLang="zh-TW" sz="32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2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需填寫實質內涵</a:t>
            </a:r>
            <a:r>
              <a:rPr lang="zh-TW" altLang="zh-TW" sz="32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2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不可</a:t>
            </a:r>
            <a:r>
              <a:rPr lang="zh-TW" altLang="zh-TW" sz="32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只有代號</a:t>
            </a:r>
            <a:endParaRPr lang="zh-TW" altLang="en-US" sz="32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830873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2743200" y="1292676"/>
            <a:ext cx="12594998" cy="7722958"/>
            <a:chOff x="19319" y="304800"/>
            <a:chExt cx="9915791" cy="10297294"/>
          </a:xfrm>
        </p:grpSpPr>
        <p:sp>
          <p:nvSpPr>
            <p:cNvPr id="5" name="AutoShape 5"/>
            <p:cNvSpPr/>
            <p:nvPr/>
          </p:nvSpPr>
          <p:spPr>
            <a:xfrm>
              <a:off x="19319" y="304800"/>
              <a:ext cx="1044803" cy="144382"/>
            </a:xfrm>
            <a:prstGeom prst="rect">
              <a:avLst/>
            </a:prstGeom>
            <a:solidFill>
              <a:srgbClr val="0C45A6"/>
            </a:solidFill>
          </p:spPr>
        </p:sp>
        <p:sp>
          <p:nvSpPr>
            <p:cNvPr id="6" name="TextBox 6"/>
            <p:cNvSpPr txBox="1"/>
            <p:nvPr/>
          </p:nvSpPr>
          <p:spPr>
            <a:xfrm>
              <a:off x="19319" y="609600"/>
              <a:ext cx="9915791" cy="9992494"/>
            </a:xfrm>
            <a:prstGeom prst="rect">
              <a:avLst/>
            </a:prstGeom>
          </p:spPr>
          <p:txBody>
            <a:bodyPr wrap="square" lIns="0" tIns="0" rIns="0" bIns="0" rtlCol="0" anchor="t">
              <a:spAutoFit/>
            </a:bodyPr>
            <a:lstStyle/>
            <a:p>
              <a:r>
                <a:rPr lang="zh-TW" altLang="en-US" sz="4800" b="1" dirty="0">
                  <a:solidFill>
                    <a:srgbClr val="C00000"/>
                  </a:solidFill>
                  <a:latin typeface="微軟正黑體" panose="020B0604030504040204" pitchFamily="34" charset="-120"/>
                  <a:ea typeface="微軟正黑體" panose="020B0604030504040204" pitchFamily="34" charset="-120"/>
                </a:rPr>
                <a:t>請參閱資料</a:t>
              </a:r>
              <a:endParaRPr lang="en-US" altLang="zh-TW" sz="4800" b="1" dirty="0">
                <a:solidFill>
                  <a:srgbClr val="C00000"/>
                </a:solidFill>
                <a:latin typeface="微軟正黑體" panose="020B0604030504040204" pitchFamily="34" charset="-120"/>
                <a:ea typeface="微軟正黑體" panose="020B0604030504040204" pitchFamily="34" charset="-120"/>
              </a:endParaRPr>
            </a:p>
            <a:p>
              <a:endParaRPr lang="en-US" altLang="zh-TW" sz="4800" b="1" dirty="0">
                <a:solidFill>
                  <a:srgbClr val="C00000"/>
                </a:solidFill>
                <a:latin typeface="微軟正黑體" panose="020B0604030504040204" pitchFamily="34" charset="-120"/>
                <a:ea typeface="微軟正黑體" panose="020B0604030504040204" pitchFamily="34" charset="-120"/>
              </a:endParaRPr>
            </a:p>
            <a:p>
              <a:r>
                <a:rPr lang="zh-TW" altLang="en-US" sz="4800" b="1" dirty="0">
                  <a:solidFill>
                    <a:srgbClr val="C00000"/>
                  </a:solidFill>
                  <a:latin typeface="微軟正黑體" panose="020B0604030504040204" pitchFamily="34" charset="-120"/>
                  <a:ea typeface="微軟正黑體" panose="020B0604030504040204" pitchFamily="34" charset="-120"/>
                </a:rPr>
                <a:t>大家來找碴</a:t>
              </a:r>
              <a:endParaRPr lang="en-US" altLang="zh-TW" sz="4800" b="1" dirty="0">
                <a:solidFill>
                  <a:srgbClr val="C00000"/>
                </a:solidFill>
                <a:latin typeface="微軟正黑體" panose="020B0604030504040204" pitchFamily="34" charset="-120"/>
                <a:ea typeface="微軟正黑體" panose="020B0604030504040204" pitchFamily="34" charset="-120"/>
              </a:endParaRPr>
            </a:p>
            <a:p>
              <a:pPr marL="1200150" lvl="1" indent="-742950">
                <a:lnSpc>
                  <a:spcPts val="6000"/>
                </a:lnSpc>
                <a:spcBef>
                  <a:spcPts val="1800"/>
                </a:spcBef>
                <a:buFont typeface="+mj-lt"/>
                <a:buAutoNum type="arabicPeriod"/>
              </a:pPr>
              <a:r>
                <a:rPr lang="zh-TW" altLang="en-US" sz="4800" b="1" dirty="0">
                  <a:latin typeface="微軟正黑體" panose="020B0604030504040204" pitchFamily="34" charset="-120"/>
                  <a:ea typeface="微軟正黑體" panose="020B0604030504040204" pitchFamily="34" charset="-120"/>
                </a:rPr>
                <a:t>分配任務：</a:t>
              </a:r>
              <a:r>
                <a:rPr lang="zh-TW" altLang="en-US" sz="4800" dirty="0">
                  <a:latin typeface="微軟正黑體" panose="020B0604030504040204" pitchFamily="34" charset="-120"/>
                  <a:ea typeface="微軟正黑體" panose="020B0604030504040204" pitchFamily="34" charset="-120"/>
                </a:rPr>
                <a:t>組內再分</a:t>
              </a:r>
              <a:r>
                <a:rPr lang="en-US" altLang="zh-TW" sz="4800" dirty="0">
                  <a:latin typeface="微軟正黑體" panose="020B0604030504040204" pitchFamily="34" charset="-120"/>
                  <a:ea typeface="微軟正黑體" panose="020B0604030504040204" pitchFamily="34" charset="-120"/>
                </a:rPr>
                <a:t>2-4</a:t>
              </a:r>
              <a:r>
                <a:rPr lang="zh-TW" altLang="en-US" sz="4800" dirty="0">
                  <a:latin typeface="微軟正黑體" panose="020B0604030504040204" pitchFamily="34" charset="-120"/>
                  <a:ea typeface="微軟正黑體" panose="020B0604030504040204" pitchFamily="34" charset="-120"/>
                </a:rPr>
                <a:t>人為一小組，每組</a:t>
              </a:r>
              <a:br>
                <a:rPr lang="en-US" altLang="zh-TW" sz="4800" dirty="0">
                  <a:latin typeface="微軟正黑體" panose="020B0604030504040204" pitchFamily="34" charset="-120"/>
                  <a:ea typeface="微軟正黑體" panose="020B0604030504040204" pitchFamily="34" charset="-120"/>
                </a:rPr>
              </a:br>
              <a:r>
                <a:rPr lang="zh-TW" altLang="en-US" sz="4800" dirty="0">
                  <a:latin typeface="微軟正黑體" panose="020B0604030504040204" pitchFamily="34" charset="-120"/>
                  <a:ea typeface="微軟正黑體" panose="020B0604030504040204" pitchFamily="34" charset="-120"/>
                </a:rPr>
                <a:t>研究一個範例。</a:t>
              </a:r>
              <a:endParaRPr lang="en-US" altLang="zh-TW" sz="4800" b="1" dirty="0">
                <a:latin typeface="微軟正黑體" panose="020B0604030504040204" pitchFamily="34" charset="-120"/>
                <a:ea typeface="微軟正黑體" panose="020B0604030504040204" pitchFamily="34" charset="-120"/>
              </a:endParaRPr>
            </a:p>
            <a:p>
              <a:pPr marL="1200150" lvl="1" indent="-742950">
                <a:lnSpc>
                  <a:spcPts val="6000"/>
                </a:lnSpc>
                <a:spcBef>
                  <a:spcPts val="1800"/>
                </a:spcBef>
                <a:buFont typeface="+mj-lt"/>
                <a:buAutoNum type="arabicPeriod"/>
              </a:pPr>
              <a:r>
                <a:rPr lang="zh-TW" altLang="en-US" sz="4800" b="1" dirty="0">
                  <a:latin typeface="微軟正黑體" panose="020B0604030504040204" pitchFamily="34" charset="-120"/>
                  <a:ea typeface="微軟正黑體" panose="020B0604030504040204" pitchFamily="34" charset="-120"/>
                </a:rPr>
                <a:t>個別閱讀：</a:t>
              </a:r>
              <a:r>
                <a:rPr lang="zh-TW" altLang="en-US" sz="4800" dirty="0">
                  <a:latin typeface="微軟正黑體" panose="020B0604030504040204" pitchFamily="34" charset="-120"/>
                  <a:ea typeface="微軟正黑體" panose="020B0604030504040204" pitchFamily="34" charset="-120"/>
                </a:rPr>
                <a:t>找出附件範例中有那些錯誤，</a:t>
              </a:r>
              <a:br>
                <a:rPr lang="en-US" altLang="zh-TW" sz="4800" dirty="0">
                  <a:latin typeface="微軟正黑體" panose="020B0604030504040204" pitchFamily="34" charset="-120"/>
                  <a:ea typeface="微軟正黑體" panose="020B0604030504040204" pitchFamily="34" charset="-120"/>
                </a:rPr>
              </a:br>
              <a:r>
                <a:rPr lang="zh-TW" altLang="en-US" sz="4800" dirty="0">
                  <a:latin typeface="微軟正黑體" panose="020B0604030504040204" pitchFamily="34" charset="-120"/>
                  <a:ea typeface="微軟正黑體" panose="020B0604030504040204" pitchFamily="34" charset="-120"/>
                </a:rPr>
                <a:t>圈起來並加以更正。</a:t>
              </a:r>
              <a:endParaRPr lang="en-US" altLang="zh-TW" sz="4800" dirty="0">
                <a:latin typeface="微軟正黑體" panose="020B0604030504040204" pitchFamily="34" charset="-120"/>
                <a:ea typeface="微軟正黑體" panose="020B0604030504040204" pitchFamily="34" charset="-120"/>
              </a:endParaRPr>
            </a:p>
            <a:p>
              <a:pPr marL="1200150" lvl="1" indent="-742950">
                <a:lnSpc>
                  <a:spcPts val="6000"/>
                </a:lnSpc>
                <a:spcBef>
                  <a:spcPts val="1800"/>
                </a:spcBef>
                <a:buFont typeface="+mj-lt"/>
                <a:buAutoNum type="arabicPeriod"/>
              </a:pPr>
              <a:r>
                <a:rPr lang="zh-TW" altLang="en-US" sz="4800" b="1" dirty="0">
                  <a:latin typeface="微軟正黑體" panose="020B0604030504040204" pitchFamily="34" charset="-120"/>
                  <a:ea typeface="微軟正黑體" panose="020B0604030504040204" pitchFamily="34" charset="-120"/>
                </a:rPr>
                <a:t>組內分享：</a:t>
              </a:r>
              <a:r>
                <a:rPr lang="zh-TW" altLang="en-US" sz="4800" b="1" dirty="0">
                  <a:solidFill>
                    <a:srgbClr val="FF0000"/>
                  </a:solidFill>
                  <a:latin typeface="微軟正黑體" panose="020B0604030504040204" pitchFamily="34" charset="-120"/>
                  <a:ea typeface="微軟正黑體" panose="020B0604030504040204" pitchFamily="34" charset="-120"/>
                </a:rPr>
                <a:t>歸納出不同範例的錯誤類型</a:t>
              </a:r>
              <a:endParaRPr lang="en-US" altLang="zh-TW" sz="4800" b="1" dirty="0">
                <a:solidFill>
                  <a:srgbClr val="FF0000"/>
                </a:solidFill>
                <a:latin typeface="微軟正黑體" panose="020B0604030504040204" pitchFamily="34" charset="-120"/>
                <a:ea typeface="微軟正黑體" panose="020B0604030504040204" pitchFamily="34" charset="-120"/>
              </a:endParaRPr>
            </a:p>
            <a:p>
              <a:endParaRPr lang="en-US" altLang="zh-TW" sz="4800" b="1" dirty="0">
                <a:solidFill>
                  <a:srgbClr val="C00000"/>
                </a:solidFill>
                <a:latin typeface="微軟正黑體" panose="020B0604030504040204" pitchFamily="34" charset="-120"/>
                <a:ea typeface="微軟正黑體" panose="020B0604030504040204" pitchFamily="34" charset="-120"/>
              </a:endParaRPr>
            </a:p>
          </p:txBody>
        </p:sp>
      </p:grpSp>
      <p:sp>
        <p:nvSpPr>
          <p:cNvPr id="8" name="AutoShape 2">
            <a:extLst>
              <a:ext uri="{FF2B5EF4-FFF2-40B4-BE49-F238E27FC236}">
                <a16:creationId xmlns:a16="http://schemas.microsoft.com/office/drawing/2014/main" id="{F2DE742F-E371-411B-A85A-975AE4DB46C9}"/>
              </a:ext>
            </a:extLst>
          </p:cNvPr>
          <p:cNvSpPr/>
          <p:nvPr/>
        </p:nvSpPr>
        <p:spPr>
          <a:xfrm>
            <a:off x="-25612" y="0"/>
            <a:ext cx="1600200" cy="10287000"/>
          </a:xfrm>
          <a:prstGeom prst="rect">
            <a:avLst/>
          </a:prstGeom>
          <a:solidFill>
            <a:srgbClr val="FDCF60"/>
          </a:solidFill>
        </p:spPr>
      </p:sp>
      <p:sp>
        <p:nvSpPr>
          <p:cNvPr id="10" name="TextBox 6">
            <a:extLst>
              <a:ext uri="{FF2B5EF4-FFF2-40B4-BE49-F238E27FC236}">
                <a16:creationId xmlns:a16="http://schemas.microsoft.com/office/drawing/2014/main" id="{EA481CC8-64B6-4F09-A3F0-15858A576034}"/>
              </a:ext>
            </a:extLst>
          </p:cNvPr>
          <p:cNvSpPr txBox="1"/>
          <p:nvPr/>
        </p:nvSpPr>
        <p:spPr>
          <a:xfrm>
            <a:off x="378722" y="1104900"/>
            <a:ext cx="530915" cy="8686800"/>
          </a:xfrm>
          <a:prstGeom prst="rect">
            <a:avLst/>
          </a:prstGeom>
        </p:spPr>
        <p:txBody>
          <a:bodyPr vert="eaVert" wrap="square" lIns="0" tIns="0" rIns="0" bIns="0" rtlCol="0" anchor="t">
            <a:spAutoFit/>
          </a:bodyPr>
          <a:lstStyle/>
          <a:p>
            <a:pPr>
              <a:lnSpc>
                <a:spcPts val="3600"/>
              </a:lnSpc>
            </a:pPr>
            <a:r>
              <a:rPr lang="zh-TW" altLang="en-US" sz="4800" b="1" dirty="0">
                <a:solidFill>
                  <a:srgbClr val="0C45A6"/>
                </a:solidFill>
                <a:latin typeface="微軟正黑體" panose="020B0604030504040204" pitchFamily="34" charset="-120"/>
                <a:ea typeface="微軟正黑體" panose="020B0604030504040204" pitchFamily="34" charset="-120"/>
              </a:rPr>
              <a:t>範例分析及實作</a:t>
            </a:r>
            <a:r>
              <a:rPr lang="en-US" altLang="zh-TW" sz="4800" b="1" dirty="0">
                <a:solidFill>
                  <a:srgbClr val="0C45A6"/>
                </a:solidFill>
                <a:latin typeface="微軟正黑體" panose="020B0604030504040204" pitchFamily="34" charset="-120"/>
                <a:ea typeface="微軟正黑體" panose="020B0604030504040204" pitchFamily="34" charset="-120"/>
              </a:rPr>
              <a:t>--</a:t>
            </a:r>
            <a:r>
              <a:rPr lang="zh-TW" altLang="en-US" sz="4800" b="1" dirty="0">
                <a:solidFill>
                  <a:srgbClr val="C00000"/>
                </a:solidFill>
                <a:latin typeface="微軟正黑體" panose="020B0604030504040204" pitchFamily="34" charset="-120"/>
                <a:ea typeface="微軟正黑體" panose="020B0604030504040204" pitchFamily="34" charset="-120"/>
              </a:rPr>
              <a:t>大家來找碴</a:t>
            </a:r>
            <a:endParaRPr lang="en-US" altLang="zh-TW" sz="4800" b="1" dirty="0">
              <a:solidFill>
                <a:srgbClr val="C00000"/>
              </a:solidFill>
              <a:latin typeface="微軟正黑體" panose="020B0604030504040204" pitchFamily="34" charset="-120"/>
              <a:ea typeface="微軟正黑體" panose="020B0604030504040204" pitchFamily="34" charset="-120"/>
            </a:endParaRP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338198" y="571500"/>
            <a:ext cx="2705100" cy="3278909"/>
          </a:xfrm>
          <a:prstGeom prst="rect">
            <a:avLst/>
          </a:prstGeom>
        </p:spPr>
      </p:pic>
      <p:sp>
        <p:nvSpPr>
          <p:cNvPr id="12" name="文字方塊 11">
            <a:extLst>
              <a:ext uri="{FF2B5EF4-FFF2-40B4-BE49-F238E27FC236}">
                <a16:creationId xmlns:a16="http://schemas.microsoft.com/office/drawing/2014/main" id="{C0831D90-7031-452C-B60B-808A23BACF2D}"/>
              </a:ext>
            </a:extLst>
          </p:cNvPr>
          <p:cNvSpPr txBox="1"/>
          <p:nvPr/>
        </p:nvSpPr>
        <p:spPr>
          <a:xfrm>
            <a:off x="6781800" y="8675395"/>
            <a:ext cx="10867077" cy="1569660"/>
          </a:xfrm>
          <a:prstGeom prst="rect">
            <a:avLst/>
          </a:prstGeom>
          <a:noFill/>
        </p:spPr>
        <p:txBody>
          <a:bodyPr wrap="none" rtlCol="0">
            <a:spAutoFit/>
          </a:bodyPr>
          <a:lstStyle/>
          <a:p>
            <a:r>
              <a:rPr lang="zh-TW" altLang="en-US" sz="3200" b="1" dirty="0">
                <a:solidFill>
                  <a:srgbClr val="0C45A6"/>
                </a:solidFill>
                <a:latin typeface="微軟正黑體" panose="020B0604030504040204" pitchFamily="34" charset="-120"/>
                <a:ea typeface="微軟正黑體" panose="020B0604030504040204" pitchFamily="34" charset="-120"/>
              </a:rPr>
              <a:t>請查閱</a:t>
            </a:r>
            <a:r>
              <a:rPr lang="en-US" altLang="zh-TW" sz="3200" b="1" dirty="0">
                <a:solidFill>
                  <a:srgbClr val="0C45A6"/>
                </a:solidFill>
                <a:latin typeface="微軟正黑體" panose="020B0604030504040204" pitchFamily="34" charset="-120"/>
                <a:ea typeface="微軟正黑體" panose="020B0604030504040204" pitchFamily="34" charset="-120"/>
              </a:rPr>
              <a:t>1.</a:t>
            </a:r>
            <a:r>
              <a:rPr lang="zh-TW" altLang="en-US" sz="3200" b="1" dirty="0">
                <a:solidFill>
                  <a:srgbClr val="0C45A6"/>
                </a:solidFill>
                <a:latin typeface="微軟正黑體" panose="020B0604030504040204" pitchFamily="34" charset="-120"/>
                <a:ea typeface="微軟正黑體" panose="020B0604030504040204" pitchFamily="34" charset="-120"/>
              </a:rPr>
              <a:t>「十二年國民基本教育課程綱要語文領域</a:t>
            </a:r>
            <a:r>
              <a:rPr lang="en-US" altLang="zh-TW" sz="3200" b="1" dirty="0">
                <a:solidFill>
                  <a:srgbClr val="0C45A6"/>
                </a:solidFill>
                <a:latin typeface="微軟正黑體" panose="020B0604030504040204" pitchFamily="34" charset="-120"/>
                <a:ea typeface="微軟正黑體" panose="020B0604030504040204" pitchFamily="34" charset="-120"/>
              </a:rPr>
              <a:t>-</a:t>
            </a:r>
            <a:r>
              <a:rPr lang="zh-TW" altLang="en-US" sz="3200" b="1" dirty="0">
                <a:solidFill>
                  <a:srgbClr val="0C45A6"/>
                </a:solidFill>
                <a:latin typeface="微軟正黑體" panose="020B0604030504040204" pitchFamily="34" charset="-120"/>
                <a:ea typeface="微軟正黑體" panose="020B0604030504040204" pitchFamily="34" charset="-120"/>
              </a:rPr>
              <a:t>國語文」</a:t>
            </a:r>
            <a:endParaRPr lang="en-US" altLang="zh-TW" sz="3200" b="1" dirty="0">
              <a:solidFill>
                <a:srgbClr val="0C45A6"/>
              </a:solidFill>
              <a:latin typeface="微軟正黑體" panose="020B0604030504040204" pitchFamily="34" charset="-120"/>
              <a:ea typeface="微軟正黑體" panose="020B0604030504040204" pitchFamily="34" charset="-120"/>
            </a:endParaRPr>
          </a:p>
          <a:p>
            <a:r>
              <a:rPr lang="zh-TW" altLang="en-US" sz="3200" b="1" dirty="0">
                <a:solidFill>
                  <a:srgbClr val="0C45A6"/>
                </a:solidFill>
                <a:latin typeface="微軟正黑體" panose="020B0604030504040204" pitchFamily="34" charset="-120"/>
                <a:ea typeface="微軟正黑體" panose="020B0604030504040204" pitchFamily="34" charset="-120"/>
              </a:rPr>
              <a:t>            </a:t>
            </a:r>
            <a:r>
              <a:rPr lang="en-US" altLang="zh-TW" sz="3200" b="1" dirty="0">
                <a:solidFill>
                  <a:srgbClr val="0C45A6"/>
                </a:solidFill>
                <a:latin typeface="微軟正黑體" panose="020B0604030504040204" pitchFamily="34" charset="-120"/>
                <a:ea typeface="微軟正黑體" panose="020B0604030504040204" pitchFamily="34" charset="-120"/>
              </a:rPr>
              <a:t>2.</a:t>
            </a:r>
            <a:r>
              <a:rPr lang="zh-TW" altLang="en-US" sz="3200" b="1" dirty="0">
                <a:solidFill>
                  <a:srgbClr val="0C45A6"/>
                </a:solidFill>
                <a:latin typeface="微軟正黑體" panose="020B0604030504040204" pitchFamily="34" charset="-120"/>
                <a:ea typeface="微軟正黑體" panose="020B0604030504040204" pitchFamily="34" charset="-120"/>
              </a:rPr>
              <a:t>  嘉義縣課程計畫參考範例</a:t>
            </a:r>
            <a:endParaRPr lang="en-US" altLang="zh-TW" sz="3200" b="1" dirty="0">
              <a:solidFill>
                <a:srgbClr val="0C45A6"/>
              </a:solidFill>
              <a:latin typeface="微軟正黑體" panose="020B0604030504040204" pitchFamily="34" charset="-120"/>
              <a:ea typeface="微軟正黑體" panose="020B0604030504040204" pitchFamily="34" charset="-120"/>
            </a:endParaRPr>
          </a:p>
          <a:p>
            <a:endParaRPr lang="zh-TW" altLang="en-US" sz="3200" b="1" dirty="0">
              <a:solidFill>
                <a:srgbClr val="0C45A6"/>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5532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2514600" y="647700"/>
            <a:ext cx="10701621" cy="980108"/>
            <a:chOff x="0" y="304800"/>
            <a:chExt cx="8425173" cy="1306813"/>
          </a:xfrm>
        </p:grpSpPr>
        <p:sp>
          <p:nvSpPr>
            <p:cNvPr id="5" name="AutoShape 5"/>
            <p:cNvSpPr/>
            <p:nvPr/>
          </p:nvSpPr>
          <p:spPr>
            <a:xfrm>
              <a:off x="19319" y="304800"/>
              <a:ext cx="1044803" cy="144382"/>
            </a:xfrm>
            <a:prstGeom prst="rect">
              <a:avLst/>
            </a:prstGeom>
            <a:solidFill>
              <a:srgbClr val="0C45A6"/>
            </a:solidFill>
          </p:spPr>
        </p:sp>
        <p:sp>
          <p:nvSpPr>
            <p:cNvPr id="6" name="TextBox 6"/>
            <p:cNvSpPr txBox="1"/>
            <p:nvPr/>
          </p:nvSpPr>
          <p:spPr>
            <a:xfrm>
              <a:off x="0" y="626726"/>
              <a:ext cx="8425173" cy="984887"/>
            </a:xfrm>
            <a:prstGeom prst="rect">
              <a:avLst/>
            </a:prstGeom>
          </p:spPr>
          <p:txBody>
            <a:bodyPr lIns="0" tIns="0" rIns="0" bIns="0" rtlCol="0" anchor="t">
              <a:spAutoFit/>
            </a:bodyPr>
            <a:lstStyle/>
            <a:p>
              <a:r>
                <a:rPr lang="zh-TW" altLang="en-US" sz="4800" b="1" dirty="0">
                  <a:solidFill>
                    <a:srgbClr val="C00000"/>
                  </a:solidFill>
                  <a:latin typeface="微軟正黑體" panose="020B0604030504040204" pitchFamily="34" charset="-120"/>
                  <a:ea typeface="微軟正黑體" panose="020B0604030504040204" pitchFamily="34" charset="-120"/>
                </a:rPr>
                <a:t>一年級國語領域</a:t>
              </a:r>
              <a:endParaRPr lang="en-US" altLang="zh-TW" sz="4800" b="1" dirty="0">
                <a:solidFill>
                  <a:srgbClr val="C00000"/>
                </a:solidFill>
                <a:latin typeface="微軟正黑體" panose="020B0604030504040204" pitchFamily="34" charset="-120"/>
                <a:ea typeface="微軟正黑體" panose="020B0604030504040204" pitchFamily="34" charset="-120"/>
              </a:endParaRPr>
            </a:p>
          </p:txBody>
        </p:sp>
      </p:grpSp>
      <p:sp>
        <p:nvSpPr>
          <p:cNvPr id="8" name="AutoShape 2">
            <a:extLst>
              <a:ext uri="{FF2B5EF4-FFF2-40B4-BE49-F238E27FC236}">
                <a16:creationId xmlns:a16="http://schemas.microsoft.com/office/drawing/2014/main" id="{F2DE742F-E371-411B-A85A-975AE4DB46C9}"/>
              </a:ext>
            </a:extLst>
          </p:cNvPr>
          <p:cNvSpPr/>
          <p:nvPr/>
        </p:nvSpPr>
        <p:spPr>
          <a:xfrm>
            <a:off x="-25612" y="0"/>
            <a:ext cx="1600200" cy="10287000"/>
          </a:xfrm>
          <a:prstGeom prst="rect">
            <a:avLst/>
          </a:prstGeom>
          <a:solidFill>
            <a:srgbClr val="FDCF60"/>
          </a:solidFill>
        </p:spPr>
      </p:sp>
      <p:sp>
        <p:nvSpPr>
          <p:cNvPr id="10" name="TextBox 6">
            <a:extLst>
              <a:ext uri="{FF2B5EF4-FFF2-40B4-BE49-F238E27FC236}">
                <a16:creationId xmlns:a16="http://schemas.microsoft.com/office/drawing/2014/main" id="{EA481CC8-64B6-4F09-A3F0-15858A576034}"/>
              </a:ext>
            </a:extLst>
          </p:cNvPr>
          <p:cNvSpPr txBox="1"/>
          <p:nvPr/>
        </p:nvSpPr>
        <p:spPr>
          <a:xfrm>
            <a:off x="378722" y="1104900"/>
            <a:ext cx="530915" cy="8686800"/>
          </a:xfrm>
          <a:prstGeom prst="rect">
            <a:avLst/>
          </a:prstGeom>
        </p:spPr>
        <p:txBody>
          <a:bodyPr vert="eaVert" wrap="square" lIns="0" tIns="0" rIns="0" bIns="0" rtlCol="0" anchor="t">
            <a:spAutoFit/>
          </a:bodyPr>
          <a:lstStyle/>
          <a:p>
            <a:pPr>
              <a:lnSpc>
                <a:spcPts val="3600"/>
              </a:lnSpc>
            </a:pPr>
            <a:r>
              <a:rPr lang="zh-TW" altLang="en-US" sz="4800" b="1" dirty="0">
                <a:solidFill>
                  <a:srgbClr val="0C45A6"/>
                </a:solidFill>
                <a:latin typeface="微軟正黑體" panose="020B0604030504040204" pitchFamily="34" charset="-120"/>
                <a:ea typeface="微軟正黑體" panose="020B0604030504040204" pitchFamily="34" charset="-120"/>
              </a:rPr>
              <a:t>範例分析及實作</a:t>
            </a:r>
            <a:r>
              <a:rPr lang="en-US" altLang="zh-TW" sz="4800" b="1" dirty="0">
                <a:solidFill>
                  <a:srgbClr val="0C45A6"/>
                </a:solidFill>
                <a:latin typeface="微軟正黑體" panose="020B0604030504040204" pitchFamily="34" charset="-120"/>
                <a:ea typeface="微軟正黑體" panose="020B0604030504040204" pitchFamily="34" charset="-120"/>
              </a:rPr>
              <a:t>--</a:t>
            </a:r>
            <a:r>
              <a:rPr lang="zh-TW" altLang="en-US" sz="4800" b="1" dirty="0">
                <a:solidFill>
                  <a:srgbClr val="C00000"/>
                </a:solidFill>
                <a:latin typeface="微軟正黑體" panose="020B0604030504040204" pitchFamily="34" charset="-120"/>
                <a:ea typeface="微軟正黑體" panose="020B0604030504040204" pitchFamily="34" charset="-120"/>
              </a:rPr>
              <a:t>大家來找碴</a:t>
            </a:r>
            <a:endParaRPr lang="en-US" altLang="zh-TW" sz="4800" b="1" dirty="0">
              <a:solidFill>
                <a:srgbClr val="C00000"/>
              </a:solidFill>
              <a:latin typeface="微軟正黑體" panose="020B0604030504040204" pitchFamily="34" charset="-120"/>
              <a:ea typeface="微軟正黑體" panose="020B0604030504040204" pitchFamily="34" charset="-120"/>
            </a:endParaRP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338198" y="571500"/>
            <a:ext cx="2705100" cy="3278909"/>
          </a:xfrm>
          <a:prstGeom prst="rect">
            <a:avLst/>
          </a:prstGeom>
        </p:spPr>
      </p:pic>
      <p:pic>
        <p:nvPicPr>
          <p:cNvPr id="2" name="圖片 1">
            <a:extLst>
              <a:ext uri="{FF2B5EF4-FFF2-40B4-BE49-F238E27FC236}">
                <a16:creationId xmlns:a16="http://schemas.microsoft.com/office/drawing/2014/main" id="{6A6B3A96-45D9-4877-A150-BE1FD5AF4885}"/>
              </a:ext>
            </a:extLst>
          </p:cNvPr>
          <p:cNvPicPr>
            <a:picLocks noChangeAspect="1"/>
          </p:cNvPicPr>
          <p:nvPr/>
        </p:nvPicPr>
        <p:blipFill rotWithShape="1">
          <a:blip r:embed="rId5"/>
          <a:srcRect l="2071" t="18089" r="2071" b="10000"/>
          <a:stretch/>
        </p:blipFill>
        <p:spPr>
          <a:xfrm>
            <a:off x="1566705" y="1866900"/>
            <a:ext cx="16252241" cy="6858000"/>
          </a:xfrm>
          <a:prstGeom prst="rect">
            <a:avLst/>
          </a:prstGeom>
        </p:spPr>
      </p:pic>
      <p:sp>
        <p:nvSpPr>
          <p:cNvPr id="3" name="矩形: 圓角 2">
            <a:extLst>
              <a:ext uri="{FF2B5EF4-FFF2-40B4-BE49-F238E27FC236}">
                <a16:creationId xmlns:a16="http://schemas.microsoft.com/office/drawing/2014/main" id="{748A6092-6265-482B-941E-3BAFE2C61C1A}"/>
              </a:ext>
            </a:extLst>
          </p:cNvPr>
          <p:cNvSpPr/>
          <p:nvPr/>
        </p:nvSpPr>
        <p:spPr>
          <a:xfrm>
            <a:off x="4800600" y="5448300"/>
            <a:ext cx="1447800" cy="33528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圓角 10">
            <a:extLst>
              <a:ext uri="{FF2B5EF4-FFF2-40B4-BE49-F238E27FC236}">
                <a16:creationId xmlns:a16="http://schemas.microsoft.com/office/drawing/2014/main" id="{106B50AA-AD91-46B3-973D-C7FA882E6CC6}"/>
              </a:ext>
            </a:extLst>
          </p:cNvPr>
          <p:cNvSpPr/>
          <p:nvPr/>
        </p:nvSpPr>
        <p:spPr>
          <a:xfrm>
            <a:off x="6400800" y="5175030"/>
            <a:ext cx="3200400" cy="3048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圓角 11">
            <a:extLst>
              <a:ext uri="{FF2B5EF4-FFF2-40B4-BE49-F238E27FC236}">
                <a16:creationId xmlns:a16="http://schemas.microsoft.com/office/drawing/2014/main" id="{C55C7C13-42B4-4AA8-8ED8-62D7A65B1BF8}"/>
              </a:ext>
            </a:extLst>
          </p:cNvPr>
          <p:cNvSpPr/>
          <p:nvPr/>
        </p:nvSpPr>
        <p:spPr>
          <a:xfrm>
            <a:off x="16206288" y="5446984"/>
            <a:ext cx="1447800" cy="83951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4BCAACF5-1232-41FD-967D-6848B2DFCC4C}"/>
              </a:ext>
            </a:extLst>
          </p:cNvPr>
          <p:cNvSpPr txBox="1"/>
          <p:nvPr/>
        </p:nvSpPr>
        <p:spPr>
          <a:xfrm>
            <a:off x="5308815" y="9028522"/>
            <a:ext cx="2646878" cy="461665"/>
          </a:xfrm>
          <a:prstGeom prst="rect">
            <a:avLst/>
          </a:prstGeom>
          <a:noFill/>
        </p:spPr>
        <p:txBody>
          <a:bodyPr wrap="none" rtlCol="0">
            <a:spAutoFit/>
          </a:bodyPr>
          <a:lstStyle/>
          <a:p>
            <a:r>
              <a:rPr lang="zh-TW" altLang="en-US" sz="2400" b="1" dirty="0">
                <a:solidFill>
                  <a:srgbClr val="0066FF"/>
                </a:solidFill>
                <a:latin typeface="微軟正黑體" panose="020B0604030504040204" pitchFamily="34" charset="-120"/>
                <a:ea typeface="微軟正黑體" panose="020B0604030504040204" pitchFamily="34" charset="-120"/>
              </a:rPr>
              <a:t>應為領綱核心素養</a:t>
            </a:r>
          </a:p>
        </p:txBody>
      </p:sp>
      <p:sp>
        <p:nvSpPr>
          <p:cNvPr id="13" name="文字方塊 12">
            <a:extLst>
              <a:ext uri="{FF2B5EF4-FFF2-40B4-BE49-F238E27FC236}">
                <a16:creationId xmlns:a16="http://schemas.microsoft.com/office/drawing/2014/main" id="{8F14AAD2-95A1-419C-A2C2-94C068B767F9}"/>
              </a:ext>
            </a:extLst>
          </p:cNvPr>
          <p:cNvSpPr txBox="1"/>
          <p:nvPr/>
        </p:nvSpPr>
        <p:spPr>
          <a:xfrm>
            <a:off x="11071141" y="8843857"/>
            <a:ext cx="1415772" cy="1200329"/>
          </a:xfrm>
          <a:prstGeom prst="rect">
            <a:avLst/>
          </a:prstGeom>
          <a:noFill/>
        </p:spPr>
        <p:txBody>
          <a:bodyPr wrap="none" rtlCol="0">
            <a:spAutoFit/>
          </a:bodyPr>
          <a:lstStyle/>
          <a:p>
            <a:r>
              <a:rPr lang="zh-TW" altLang="en-US" sz="2400" b="1" dirty="0">
                <a:solidFill>
                  <a:srgbClr val="0066FF"/>
                </a:solidFill>
                <a:latin typeface="微軟正黑體" panose="020B0604030504040204" pitchFamily="34" charset="-120"/>
                <a:ea typeface="微軟正黑體" panose="020B0604030504040204" pitchFamily="34" charset="-120"/>
              </a:rPr>
              <a:t>學習表現</a:t>
            </a:r>
            <a:endParaRPr lang="en-US" altLang="zh-TW" sz="2400" b="1" dirty="0">
              <a:solidFill>
                <a:srgbClr val="0066FF"/>
              </a:solidFill>
              <a:latin typeface="微軟正黑體" panose="020B0604030504040204" pitchFamily="34" charset="-120"/>
              <a:ea typeface="微軟正黑體" panose="020B0604030504040204" pitchFamily="34" charset="-120"/>
            </a:endParaRPr>
          </a:p>
          <a:p>
            <a:r>
              <a:rPr lang="zh-TW" altLang="en-US" sz="2400" b="1" dirty="0">
                <a:solidFill>
                  <a:srgbClr val="0066FF"/>
                </a:solidFill>
                <a:latin typeface="微軟正黑體" panose="020B0604030504040204" pitchFamily="34" charset="-120"/>
                <a:ea typeface="微軟正黑體" panose="020B0604030504040204" pitchFamily="34" charset="-120"/>
              </a:rPr>
              <a:t>學習重點</a:t>
            </a:r>
            <a:endParaRPr lang="en-US" altLang="zh-TW" sz="2400" b="1" dirty="0">
              <a:solidFill>
                <a:srgbClr val="0066FF"/>
              </a:solidFill>
              <a:latin typeface="微軟正黑體" panose="020B0604030504040204" pitchFamily="34" charset="-120"/>
              <a:ea typeface="微軟正黑體" panose="020B0604030504040204" pitchFamily="34" charset="-120"/>
            </a:endParaRPr>
          </a:p>
          <a:p>
            <a:r>
              <a:rPr lang="zh-TW" altLang="en-US" sz="2400" b="1" dirty="0">
                <a:solidFill>
                  <a:srgbClr val="0066FF"/>
                </a:solidFill>
                <a:latin typeface="微軟正黑體" panose="020B0604030504040204" pitchFamily="34" charset="-120"/>
                <a:ea typeface="微軟正黑體" panose="020B0604030504040204" pitchFamily="34" charset="-120"/>
              </a:rPr>
              <a:t>應</a:t>
            </a:r>
            <a:r>
              <a:rPr lang="zh-TW" altLang="en-US" sz="2400" b="1" dirty="0">
                <a:solidFill>
                  <a:srgbClr val="FF0000"/>
                </a:solidFill>
                <a:latin typeface="微軟正黑體" panose="020B0604030504040204" pitchFamily="34" charset="-120"/>
                <a:ea typeface="微軟正黑體" panose="020B0604030504040204" pitchFamily="34" charset="-120"/>
              </a:rPr>
              <a:t>對調</a:t>
            </a:r>
          </a:p>
        </p:txBody>
      </p:sp>
      <p:sp>
        <p:nvSpPr>
          <p:cNvPr id="14" name="文字方塊 13">
            <a:extLst>
              <a:ext uri="{FF2B5EF4-FFF2-40B4-BE49-F238E27FC236}">
                <a16:creationId xmlns:a16="http://schemas.microsoft.com/office/drawing/2014/main" id="{61A5CA7A-205B-4930-8E48-703ED4876A23}"/>
              </a:ext>
            </a:extLst>
          </p:cNvPr>
          <p:cNvSpPr txBox="1"/>
          <p:nvPr/>
        </p:nvSpPr>
        <p:spPr>
          <a:xfrm>
            <a:off x="15314986" y="8843857"/>
            <a:ext cx="2339102" cy="830997"/>
          </a:xfrm>
          <a:prstGeom prst="rect">
            <a:avLst/>
          </a:prstGeom>
          <a:noFill/>
        </p:spPr>
        <p:txBody>
          <a:bodyPr wrap="none" rtlCol="0">
            <a:spAutoFit/>
          </a:bodyPr>
          <a:lstStyle/>
          <a:p>
            <a:r>
              <a:rPr lang="zh-TW" altLang="en-US" sz="2400" b="1" dirty="0">
                <a:solidFill>
                  <a:srgbClr val="0066FF"/>
                </a:solidFill>
                <a:latin typeface="微軟正黑體" panose="020B0604030504040204" pitchFamily="34" charset="-120"/>
                <a:ea typeface="微軟正黑體" panose="020B0604030504040204" pitchFamily="34" charset="-120"/>
              </a:rPr>
              <a:t>議題融入</a:t>
            </a:r>
            <a:endParaRPr lang="en-US" altLang="zh-TW" sz="2400" b="1" dirty="0">
              <a:solidFill>
                <a:srgbClr val="0066FF"/>
              </a:solidFill>
              <a:latin typeface="微軟正黑體" panose="020B0604030504040204" pitchFamily="34" charset="-120"/>
              <a:ea typeface="微軟正黑體" panose="020B0604030504040204" pitchFamily="34" charset="-120"/>
            </a:endParaRPr>
          </a:p>
          <a:p>
            <a:r>
              <a:rPr lang="zh-TW" altLang="en-US" sz="2400" b="1" dirty="0">
                <a:solidFill>
                  <a:srgbClr val="0066FF"/>
                </a:solidFill>
                <a:latin typeface="微軟正黑體" panose="020B0604030504040204" pitchFamily="34" charset="-120"/>
                <a:ea typeface="微軟正黑體" panose="020B0604030504040204" pitchFamily="34" charset="-120"/>
              </a:rPr>
              <a:t>應填寫實質內涵</a:t>
            </a:r>
          </a:p>
        </p:txBody>
      </p:sp>
      <p:cxnSp>
        <p:nvCxnSpPr>
          <p:cNvPr id="16" name="直線單箭頭接點 15">
            <a:extLst>
              <a:ext uri="{FF2B5EF4-FFF2-40B4-BE49-F238E27FC236}">
                <a16:creationId xmlns:a16="http://schemas.microsoft.com/office/drawing/2014/main" id="{6A6099A7-CF64-4869-816D-44268B751027}"/>
              </a:ext>
            </a:extLst>
          </p:cNvPr>
          <p:cNvCxnSpPr>
            <a:cxnSpLocks/>
          </p:cNvCxnSpPr>
          <p:nvPr/>
        </p:nvCxnSpPr>
        <p:spPr>
          <a:xfrm>
            <a:off x="7865410" y="5479830"/>
            <a:ext cx="3209202" cy="3484162"/>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a:extLst>
              <a:ext uri="{FF2B5EF4-FFF2-40B4-BE49-F238E27FC236}">
                <a16:creationId xmlns:a16="http://schemas.microsoft.com/office/drawing/2014/main" id="{1DD305D8-8FC2-4506-8953-C2FE9A885A60}"/>
              </a:ext>
            </a:extLst>
          </p:cNvPr>
          <p:cNvCxnSpPr>
            <a:cxnSpLocks/>
            <a:endCxn id="14" idx="0"/>
          </p:cNvCxnSpPr>
          <p:nvPr/>
        </p:nvCxnSpPr>
        <p:spPr>
          <a:xfrm flipH="1">
            <a:off x="16484537" y="6306207"/>
            <a:ext cx="626524" cy="2537650"/>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a:extLst>
              <a:ext uri="{FF2B5EF4-FFF2-40B4-BE49-F238E27FC236}">
                <a16:creationId xmlns:a16="http://schemas.microsoft.com/office/drawing/2014/main" id="{87AFA729-6657-4451-BD55-3CF5476940F5}"/>
              </a:ext>
            </a:extLst>
          </p:cNvPr>
          <p:cNvCxnSpPr>
            <a:cxnSpLocks/>
            <a:endCxn id="9" idx="0"/>
          </p:cNvCxnSpPr>
          <p:nvPr/>
        </p:nvCxnSpPr>
        <p:spPr>
          <a:xfrm>
            <a:off x="6285992" y="7110248"/>
            <a:ext cx="346262" cy="1918274"/>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1916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338198" y="571500"/>
            <a:ext cx="2705100" cy="3278909"/>
          </a:xfrm>
          <a:prstGeom prst="rect">
            <a:avLst/>
          </a:prstGeom>
        </p:spPr>
      </p:pic>
      <p:pic>
        <p:nvPicPr>
          <p:cNvPr id="15" name="圖片 14">
            <a:extLst>
              <a:ext uri="{FF2B5EF4-FFF2-40B4-BE49-F238E27FC236}">
                <a16:creationId xmlns:a16="http://schemas.microsoft.com/office/drawing/2014/main" id="{2BD118D3-EA32-4A6F-A20D-8EC642ABE58A}"/>
              </a:ext>
            </a:extLst>
          </p:cNvPr>
          <p:cNvPicPr>
            <a:picLocks noChangeAspect="1"/>
          </p:cNvPicPr>
          <p:nvPr/>
        </p:nvPicPr>
        <p:blipFill rotWithShape="1">
          <a:blip r:embed="rId5"/>
          <a:srcRect l="2917" t="19497" r="1339" b="10742"/>
          <a:stretch/>
        </p:blipFill>
        <p:spPr>
          <a:xfrm>
            <a:off x="1574588" y="2165131"/>
            <a:ext cx="16468710" cy="6749680"/>
          </a:xfrm>
          <a:prstGeom prst="rect">
            <a:avLst/>
          </a:prstGeom>
        </p:spPr>
      </p:pic>
      <p:grpSp>
        <p:nvGrpSpPr>
          <p:cNvPr id="4" name="Group 4"/>
          <p:cNvGrpSpPr/>
          <p:nvPr/>
        </p:nvGrpSpPr>
        <p:grpSpPr>
          <a:xfrm>
            <a:off x="2514600" y="647700"/>
            <a:ext cx="10701621" cy="980108"/>
            <a:chOff x="0" y="304800"/>
            <a:chExt cx="8425173" cy="1306813"/>
          </a:xfrm>
        </p:grpSpPr>
        <p:sp>
          <p:nvSpPr>
            <p:cNvPr id="5" name="AutoShape 5"/>
            <p:cNvSpPr/>
            <p:nvPr/>
          </p:nvSpPr>
          <p:spPr>
            <a:xfrm>
              <a:off x="19319" y="304800"/>
              <a:ext cx="1044803" cy="144382"/>
            </a:xfrm>
            <a:prstGeom prst="rect">
              <a:avLst/>
            </a:prstGeom>
            <a:solidFill>
              <a:srgbClr val="0C45A6"/>
            </a:solidFill>
          </p:spPr>
        </p:sp>
        <p:sp>
          <p:nvSpPr>
            <p:cNvPr id="6" name="TextBox 6"/>
            <p:cNvSpPr txBox="1"/>
            <p:nvPr/>
          </p:nvSpPr>
          <p:spPr>
            <a:xfrm>
              <a:off x="0" y="626726"/>
              <a:ext cx="8425173" cy="984887"/>
            </a:xfrm>
            <a:prstGeom prst="rect">
              <a:avLst/>
            </a:prstGeom>
          </p:spPr>
          <p:txBody>
            <a:bodyPr lIns="0" tIns="0" rIns="0" bIns="0" rtlCol="0" anchor="t">
              <a:spAutoFit/>
            </a:bodyPr>
            <a:lstStyle/>
            <a:p>
              <a:r>
                <a:rPr lang="zh-TW" altLang="en-US" sz="4800" b="1" dirty="0">
                  <a:solidFill>
                    <a:srgbClr val="C00000"/>
                  </a:solidFill>
                  <a:latin typeface="微軟正黑體" panose="020B0604030504040204" pitchFamily="34" charset="-120"/>
                  <a:ea typeface="微軟正黑體" panose="020B0604030504040204" pitchFamily="34" charset="-120"/>
                </a:rPr>
                <a:t>三年級國語領域</a:t>
              </a:r>
              <a:endParaRPr lang="en-US" altLang="zh-TW" sz="4800" b="1" dirty="0">
                <a:solidFill>
                  <a:srgbClr val="C00000"/>
                </a:solidFill>
                <a:latin typeface="微軟正黑體" panose="020B0604030504040204" pitchFamily="34" charset="-120"/>
                <a:ea typeface="微軟正黑體" panose="020B0604030504040204" pitchFamily="34" charset="-120"/>
              </a:endParaRPr>
            </a:p>
          </p:txBody>
        </p:sp>
      </p:grpSp>
      <p:sp>
        <p:nvSpPr>
          <p:cNvPr id="8" name="AutoShape 2">
            <a:extLst>
              <a:ext uri="{FF2B5EF4-FFF2-40B4-BE49-F238E27FC236}">
                <a16:creationId xmlns:a16="http://schemas.microsoft.com/office/drawing/2014/main" id="{F2DE742F-E371-411B-A85A-975AE4DB46C9}"/>
              </a:ext>
            </a:extLst>
          </p:cNvPr>
          <p:cNvSpPr/>
          <p:nvPr/>
        </p:nvSpPr>
        <p:spPr>
          <a:xfrm>
            <a:off x="-25612" y="0"/>
            <a:ext cx="1600200" cy="10287000"/>
          </a:xfrm>
          <a:prstGeom prst="rect">
            <a:avLst/>
          </a:prstGeom>
          <a:solidFill>
            <a:srgbClr val="FDCF60"/>
          </a:solidFill>
        </p:spPr>
      </p:sp>
      <p:sp>
        <p:nvSpPr>
          <p:cNvPr id="10" name="TextBox 6">
            <a:extLst>
              <a:ext uri="{FF2B5EF4-FFF2-40B4-BE49-F238E27FC236}">
                <a16:creationId xmlns:a16="http://schemas.microsoft.com/office/drawing/2014/main" id="{EA481CC8-64B6-4F09-A3F0-15858A576034}"/>
              </a:ext>
            </a:extLst>
          </p:cNvPr>
          <p:cNvSpPr txBox="1"/>
          <p:nvPr/>
        </p:nvSpPr>
        <p:spPr>
          <a:xfrm>
            <a:off x="378722" y="1104900"/>
            <a:ext cx="530915" cy="8686800"/>
          </a:xfrm>
          <a:prstGeom prst="rect">
            <a:avLst/>
          </a:prstGeom>
        </p:spPr>
        <p:txBody>
          <a:bodyPr vert="eaVert" wrap="square" lIns="0" tIns="0" rIns="0" bIns="0" rtlCol="0" anchor="t">
            <a:spAutoFit/>
          </a:bodyPr>
          <a:lstStyle/>
          <a:p>
            <a:pPr>
              <a:lnSpc>
                <a:spcPts val="3600"/>
              </a:lnSpc>
            </a:pPr>
            <a:r>
              <a:rPr lang="zh-TW" altLang="en-US" sz="4800" b="1" dirty="0">
                <a:solidFill>
                  <a:srgbClr val="0C45A6"/>
                </a:solidFill>
                <a:latin typeface="微軟正黑體" panose="020B0604030504040204" pitchFamily="34" charset="-120"/>
                <a:ea typeface="微軟正黑體" panose="020B0604030504040204" pitchFamily="34" charset="-120"/>
              </a:rPr>
              <a:t>範例分析及實作</a:t>
            </a:r>
            <a:r>
              <a:rPr lang="en-US" altLang="zh-TW" sz="4800" b="1" dirty="0">
                <a:solidFill>
                  <a:srgbClr val="0C45A6"/>
                </a:solidFill>
                <a:latin typeface="微軟正黑體" panose="020B0604030504040204" pitchFamily="34" charset="-120"/>
                <a:ea typeface="微軟正黑體" panose="020B0604030504040204" pitchFamily="34" charset="-120"/>
              </a:rPr>
              <a:t>--</a:t>
            </a:r>
            <a:r>
              <a:rPr lang="zh-TW" altLang="en-US" sz="4800" b="1" dirty="0">
                <a:solidFill>
                  <a:srgbClr val="C00000"/>
                </a:solidFill>
                <a:latin typeface="微軟正黑體" panose="020B0604030504040204" pitchFamily="34" charset="-120"/>
                <a:ea typeface="微軟正黑體" panose="020B0604030504040204" pitchFamily="34" charset="-120"/>
              </a:rPr>
              <a:t>大家來找碴</a:t>
            </a:r>
            <a:endParaRPr lang="en-US" altLang="zh-TW" sz="4800" b="1" dirty="0">
              <a:solidFill>
                <a:srgbClr val="C00000"/>
              </a:solidFill>
              <a:latin typeface="微軟正黑體" panose="020B0604030504040204" pitchFamily="34" charset="-120"/>
              <a:ea typeface="微軟正黑體" panose="020B0604030504040204" pitchFamily="34" charset="-120"/>
            </a:endParaRPr>
          </a:p>
        </p:txBody>
      </p:sp>
      <p:sp>
        <p:nvSpPr>
          <p:cNvPr id="3" name="矩形: 圓角 2">
            <a:extLst>
              <a:ext uri="{FF2B5EF4-FFF2-40B4-BE49-F238E27FC236}">
                <a16:creationId xmlns:a16="http://schemas.microsoft.com/office/drawing/2014/main" id="{748A6092-6265-482B-941E-3BAFE2C61C1A}"/>
              </a:ext>
            </a:extLst>
          </p:cNvPr>
          <p:cNvSpPr/>
          <p:nvPr/>
        </p:nvSpPr>
        <p:spPr>
          <a:xfrm>
            <a:off x="6916560" y="5449614"/>
            <a:ext cx="2608439" cy="3578908"/>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圓角 10">
            <a:extLst>
              <a:ext uri="{FF2B5EF4-FFF2-40B4-BE49-F238E27FC236}">
                <a16:creationId xmlns:a16="http://schemas.microsoft.com/office/drawing/2014/main" id="{106B50AA-AD91-46B3-973D-C7FA882E6CC6}"/>
              </a:ext>
            </a:extLst>
          </p:cNvPr>
          <p:cNvSpPr/>
          <p:nvPr/>
        </p:nvSpPr>
        <p:spPr>
          <a:xfrm>
            <a:off x="14325600" y="2210954"/>
            <a:ext cx="3962400" cy="26554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圓角 11">
            <a:extLst>
              <a:ext uri="{FF2B5EF4-FFF2-40B4-BE49-F238E27FC236}">
                <a16:creationId xmlns:a16="http://schemas.microsoft.com/office/drawing/2014/main" id="{C55C7C13-42B4-4AA8-8ED8-62D7A65B1BF8}"/>
              </a:ext>
            </a:extLst>
          </p:cNvPr>
          <p:cNvSpPr/>
          <p:nvPr/>
        </p:nvSpPr>
        <p:spPr>
          <a:xfrm>
            <a:off x="16206288" y="5290316"/>
            <a:ext cx="1447800" cy="99618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4BCAACF5-1232-41FD-967D-6848B2DFCC4C}"/>
              </a:ext>
            </a:extLst>
          </p:cNvPr>
          <p:cNvSpPr txBox="1"/>
          <p:nvPr/>
        </p:nvSpPr>
        <p:spPr>
          <a:xfrm>
            <a:off x="3937207" y="9452134"/>
            <a:ext cx="2646878" cy="461665"/>
          </a:xfrm>
          <a:prstGeom prst="rect">
            <a:avLst/>
          </a:prstGeom>
          <a:noFill/>
        </p:spPr>
        <p:txBody>
          <a:bodyPr wrap="none" rtlCol="0">
            <a:spAutoFit/>
          </a:bodyPr>
          <a:lstStyle/>
          <a:p>
            <a:r>
              <a:rPr lang="zh-TW" altLang="en-US" sz="2400" b="1" dirty="0">
                <a:solidFill>
                  <a:srgbClr val="0066FF"/>
                </a:solidFill>
                <a:latin typeface="微軟正黑體" panose="020B0604030504040204" pitchFamily="34" charset="-120"/>
                <a:ea typeface="微軟正黑體" panose="020B0604030504040204" pitchFamily="34" charset="-120"/>
              </a:rPr>
              <a:t>應為第二學習階段</a:t>
            </a:r>
          </a:p>
        </p:txBody>
      </p:sp>
      <p:sp>
        <p:nvSpPr>
          <p:cNvPr id="13" name="文字方塊 12">
            <a:extLst>
              <a:ext uri="{FF2B5EF4-FFF2-40B4-BE49-F238E27FC236}">
                <a16:creationId xmlns:a16="http://schemas.microsoft.com/office/drawing/2014/main" id="{8F14AAD2-95A1-419C-A2C2-94C068B767F9}"/>
              </a:ext>
            </a:extLst>
          </p:cNvPr>
          <p:cNvSpPr txBox="1"/>
          <p:nvPr/>
        </p:nvSpPr>
        <p:spPr>
          <a:xfrm>
            <a:off x="10885470" y="9167023"/>
            <a:ext cx="3137397" cy="461665"/>
          </a:xfrm>
          <a:prstGeom prst="rect">
            <a:avLst/>
          </a:prstGeom>
          <a:noFill/>
        </p:spPr>
        <p:txBody>
          <a:bodyPr wrap="none" rtlCol="0">
            <a:spAutoFit/>
          </a:bodyPr>
          <a:lstStyle/>
          <a:p>
            <a:r>
              <a:rPr lang="zh-TW" altLang="en-US" sz="2400" b="1" dirty="0">
                <a:solidFill>
                  <a:srgbClr val="0066FF"/>
                </a:solidFill>
                <a:latin typeface="微軟正黑體" panose="020B0604030504040204" pitchFamily="34" charset="-120"/>
                <a:ea typeface="微軟正黑體" panose="020B0604030504040204" pitchFamily="34" charset="-120"/>
              </a:rPr>
              <a:t>學習領域節數應為</a:t>
            </a:r>
            <a:r>
              <a:rPr lang="en-US" altLang="zh-TW" sz="2400" b="1" dirty="0">
                <a:solidFill>
                  <a:srgbClr val="0066FF"/>
                </a:solidFill>
                <a:latin typeface="微軟正黑體" panose="020B0604030504040204" pitchFamily="34" charset="-120"/>
                <a:ea typeface="微軟正黑體" panose="020B0604030504040204" pitchFamily="34" charset="-120"/>
              </a:rPr>
              <a:t>5</a:t>
            </a:r>
            <a:r>
              <a:rPr lang="zh-TW" altLang="en-US" sz="2400" b="1" dirty="0">
                <a:solidFill>
                  <a:srgbClr val="0066FF"/>
                </a:solidFill>
                <a:latin typeface="微軟正黑體" panose="020B0604030504040204" pitchFamily="34" charset="-120"/>
                <a:ea typeface="微軟正黑體" panose="020B0604030504040204" pitchFamily="34" charset="-120"/>
              </a:rPr>
              <a:t>節</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sp>
        <p:nvSpPr>
          <p:cNvPr id="14" name="文字方塊 13">
            <a:extLst>
              <a:ext uri="{FF2B5EF4-FFF2-40B4-BE49-F238E27FC236}">
                <a16:creationId xmlns:a16="http://schemas.microsoft.com/office/drawing/2014/main" id="{61A5CA7A-205B-4930-8E48-703ED4876A23}"/>
              </a:ext>
            </a:extLst>
          </p:cNvPr>
          <p:cNvSpPr txBox="1"/>
          <p:nvPr/>
        </p:nvSpPr>
        <p:spPr>
          <a:xfrm>
            <a:off x="15314986" y="8843857"/>
            <a:ext cx="2339102" cy="830997"/>
          </a:xfrm>
          <a:prstGeom prst="rect">
            <a:avLst/>
          </a:prstGeom>
          <a:noFill/>
        </p:spPr>
        <p:txBody>
          <a:bodyPr wrap="none" rtlCol="0">
            <a:spAutoFit/>
          </a:bodyPr>
          <a:lstStyle/>
          <a:p>
            <a:r>
              <a:rPr lang="zh-TW" altLang="en-US" sz="2400" b="1" dirty="0">
                <a:solidFill>
                  <a:srgbClr val="0066FF"/>
                </a:solidFill>
                <a:latin typeface="微軟正黑體" panose="020B0604030504040204" pitchFamily="34" charset="-120"/>
                <a:ea typeface="微軟正黑體" panose="020B0604030504040204" pitchFamily="34" charset="-120"/>
              </a:rPr>
              <a:t>議題融入</a:t>
            </a:r>
            <a:endParaRPr lang="en-US" altLang="zh-TW" sz="2400" b="1" dirty="0">
              <a:solidFill>
                <a:srgbClr val="0066FF"/>
              </a:solidFill>
              <a:latin typeface="微軟正黑體" panose="020B0604030504040204" pitchFamily="34" charset="-120"/>
              <a:ea typeface="微軟正黑體" panose="020B0604030504040204" pitchFamily="34" charset="-120"/>
            </a:endParaRPr>
          </a:p>
          <a:p>
            <a:r>
              <a:rPr lang="zh-TW" altLang="en-US" sz="2400" b="1" dirty="0">
                <a:solidFill>
                  <a:srgbClr val="0066FF"/>
                </a:solidFill>
                <a:latin typeface="微軟正黑體" panose="020B0604030504040204" pitchFamily="34" charset="-120"/>
                <a:ea typeface="微軟正黑體" panose="020B0604030504040204" pitchFamily="34" charset="-120"/>
              </a:rPr>
              <a:t>應填寫實質內涵</a:t>
            </a:r>
          </a:p>
        </p:txBody>
      </p:sp>
      <p:cxnSp>
        <p:nvCxnSpPr>
          <p:cNvPr id="16" name="直線單箭頭接點 15">
            <a:extLst>
              <a:ext uri="{FF2B5EF4-FFF2-40B4-BE49-F238E27FC236}">
                <a16:creationId xmlns:a16="http://schemas.microsoft.com/office/drawing/2014/main" id="{6A6099A7-CF64-4869-816D-44268B751027}"/>
              </a:ext>
            </a:extLst>
          </p:cNvPr>
          <p:cNvCxnSpPr>
            <a:cxnSpLocks/>
            <a:endCxn id="13" idx="0"/>
          </p:cNvCxnSpPr>
          <p:nvPr/>
        </p:nvCxnSpPr>
        <p:spPr>
          <a:xfrm flipH="1">
            <a:off x="12454169" y="2799666"/>
            <a:ext cx="3844704" cy="6367357"/>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a:extLst>
              <a:ext uri="{FF2B5EF4-FFF2-40B4-BE49-F238E27FC236}">
                <a16:creationId xmlns:a16="http://schemas.microsoft.com/office/drawing/2014/main" id="{1DD305D8-8FC2-4506-8953-C2FE9A885A60}"/>
              </a:ext>
            </a:extLst>
          </p:cNvPr>
          <p:cNvCxnSpPr>
            <a:cxnSpLocks/>
            <a:endCxn id="14" idx="0"/>
          </p:cNvCxnSpPr>
          <p:nvPr/>
        </p:nvCxnSpPr>
        <p:spPr>
          <a:xfrm flipH="1">
            <a:off x="16484537" y="6306207"/>
            <a:ext cx="626524" cy="2537650"/>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a:extLst>
              <a:ext uri="{FF2B5EF4-FFF2-40B4-BE49-F238E27FC236}">
                <a16:creationId xmlns:a16="http://schemas.microsoft.com/office/drawing/2014/main" id="{87AFA729-6657-4451-BD55-3CF5476940F5}"/>
              </a:ext>
            </a:extLst>
          </p:cNvPr>
          <p:cNvCxnSpPr>
            <a:cxnSpLocks/>
            <a:endCxn id="9" idx="0"/>
          </p:cNvCxnSpPr>
          <p:nvPr/>
        </p:nvCxnSpPr>
        <p:spPr>
          <a:xfrm flipH="1">
            <a:off x="5260646" y="7048500"/>
            <a:ext cx="1655914" cy="2403634"/>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a:extLst>
              <a:ext uri="{FF2B5EF4-FFF2-40B4-BE49-F238E27FC236}">
                <a16:creationId xmlns:a16="http://schemas.microsoft.com/office/drawing/2014/main" id="{2175DA8F-225C-44CB-A071-967589B85E96}"/>
              </a:ext>
            </a:extLst>
          </p:cNvPr>
          <p:cNvCxnSpPr>
            <a:cxnSpLocks/>
            <a:endCxn id="13" idx="0"/>
          </p:cNvCxnSpPr>
          <p:nvPr/>
        </p:nvCxnSpPr>
        <p:spPr>
          <a:xfrm>
            <a:off x="4907261" y="7581900"/>
            <a:ext cx="7546908" cy="1585123"/>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6" name="矩形: 圓角 25">
            <a:extLst>
              <a:ext uri="{FF2B5EF4-FFF2-40B4-BE49-F238E27FC236}">
                <a16:creationId xmlns:a16="http://schemas.microsoft.com/office/drawing/2014/main" id="{8CEA1272-3108-42BA-9BAB-7356DE849D25}"/>
              </a:ext>
            </a:extLst>
          </p:cNvPr>
          <p:cNvSpPr/>
          <p:nvPr/>
        </p:nvSpPr>
        <p:spPr>
          <a:xfrm>
            <a:off x="4419599" y="6970097"/>
            <a:ext cx="487661" cy="99618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386082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92055" y="0"/>
            <a:ext cx="8095945" cy="10287000"/>
          </a:xfrm>
          <a:prstGeom prst="rect">
            <a:avLst/>
          </a:prstGeom>
          <a:solidFill>
            <a:srgbClr val="FDCF60"/>
          </a:solidFill>
        </p:spPr>
      </p:sp>
      <p:grpSp>
        <p:nvGrpSpPr>
          <p:cNvPr id="6" name="Group 6"/>
          <p:cNvGrpSpPr/>
          <p:nvPr/>
        </p:nvGrpSpPr>
        <p:grpSpPr>
          <a:xfrm>
            <a:off x="11658600" y="876300"/>
            <a:ext cx="5415166" cy="6950311"/>
            <a:chOff x="0" y="0"/>
            <a:chExt cx="7220221" cy="9267082"/>
          </a:xfrm>
        </p:grpSpPr>
        <p:sp>
          <p:nvSpPr>
            <p:cNvPr id="7" name="TextBox 7"/>
            <p:cNvSpPr txBox="1"/>
            <p:nvPr/>
          </p:nvSpPr>
          <p:spPr>
            <a:xfrm>
              <a:off x="0" y="4969751"/>
              <a:ext cx="7220221" cy="4297331"/>
            </a:xfrm>
            <a:prstGeom prst="rect">
              <a:avLst/>
            </a:prstGeom>
          </p:spPr>
          <p:txBody>
            <a:bodyPr lIns="0" tIns="0" rIns="0" bIns="0" rtlCol="0" anchor="t">
              <a:spAutoFit/>
            </a:bodyPr>
            <a:lstStyle/>
            <a:p>
              <a:pPr algn="ctr">
                <a:lnSpc>
                  <a:spcPts val="8640"/>
                </a:lnSpc>
              </a:pPr>
              <a:r>
                <a:rPr lang="zh-TW" altLang="en-US" sz="6000" b="1" dirty="0">
                  <a:solidFill>
                    <a:srgbClr val="0C45A6"/>
                  </a:solidFill>
                  <a:effectLst>
                    <a:glow rad="228600">
                      <a:schemeClr val="bg1">
                        <a:alpha val="70000"/>
                      </a:schemeClr>
                    </a:glow>
                  </a:effectLst>
                  <a:latin typeface="微軟正黑體" panose="020B0604030504040204" pitchFamily="34" charset="-120"/>
                  <a:ea typeface="微軟正黑體" panose="020B0604030504040204" pitchFamily="34" charset="-120"/>
                </a:rPr>
                <a:t>再開始之前</a:t>
              </a:r>
              <a:r>
                <a:rPr lang="en-US" sz="6000" b="1" dirty="0">
                  <a:solidFill>
                    <a:srgbClr val="0C45A6"/>
                  </a:solidFill>
                  <a:effectLst>
                    <a:glow rad="228600">
                      <a:schemeClr val="bg1">
                        <a:alpha val="70000"/>
                      </a:schemeClr>
                    </a:glow>
                  </a:effectLst>
                  <a:latin typeface="微軟正黑體" panose="020B0604030504040204" pitchFamily="34" charset="-120"/>
                  <a:ea typeface="微軟正黑體" panose="020B0604030504040204" pitchFamily="34" charset="-120"/>
                </a:rPr>
                <a:t> </a:t>
              </a:r>
              <a:r>
                <a:rPr lang="en-US" sz="6000" dirty="0">
                  <a:solidFill>
                    <a:srgbClr val="0C45A6"/>
                  </a:solidFill>
                  <a:effectLst>
                    <a:glow rad="228600">
                      <a:schemeClr val="bg1">
                        <a:alpha val="70000"/>
                      </a:schemeClr>
                    </a:glow>
                  </a:effectLst>
                  <a:latin typeface="Montserrat Semi-Bold"/>
                </a:rPr>
                <a:t>… curriculum</a:t>
              </a:r>
            </a:p>
            <a:p>
              <a:pPr algn="ctr">
                <a:lnSpc>
                  <a:spcPts val="8640"/>
                </a:lnSpc>
              </a:pPr>
              <a:r>
                <a:rPr lang="en-US" sz="6000" dirty="0">
                  <a:solidFill>
                    <a:srgbClr val="0C45A6"/>
                  </a:solidFill>
                  <a:effectLst>
                    <a:glow rad="228600">
                      <a:schemeClr val="bg1">
                        <a:alpha val="70000"/>
                      </a:schemeClr>
                    </a:glow>
                  </a:effectLst>
                  <a:latin typeface="Montserrat Semi-Bold"/>
                </a:rPr>
                <a:t>Review</a:t>
              </a:r>
              <a:endParaRPr lang="en-US" sz="7200" dirty="0">
                <a:solidFill>
                  <a:srgbClr val="0C45A6"/>
                </a:solidFill>
                <a:effectLst>
                  <a:glow rad="228600">
                    <a:schemeClr val="bg1">
                      <a:alpha val="70000"/>
                    </a:schemeClr>
                  </a:glow>
                </a:effectLst>
                <a:latin typeface="Montserrat Semi-Bold"/>
              </a:endParaRPr>
            </a:p>
          </p:txBody>
        </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05456" y="0"/>
              <a:ext cx="3209309" cy="3890071"/>
            </a:xfrm>
            <a:prstGeom prst="rect">
              <a:avLst/>
            </a:prstGeom>
          </p:spPr>
        </p:pic>
      </p:grpSp>
      <p:pic>
        <p:nvPicPr>
          <p:cNvPr id="11" name="圖片 10">
            <a:extLst>
              <a:ext uri="{FF2B5EF4-FFF2-40B4-BE49-F238E27FC236}">
                <a16:creationId xmlns:a16="http://schemas.microsoft.com/office/drawing/2014/main" id="{3EB3119B-4998-4750-9D7A-E474A23853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7800" y="1453684"/>
            <a:ext cx="7143750" cy="7143750"/>
          </a:xfrm>
          <a:prstGeom prst="rect">
            <a:avLst/>
          </a:prstGeom>
        </p:spPr>
      </p:pic>
      <p:sp>
        <p:nvSpPr>
          <p:cNvPr id="22" name="矩形 21">
            <a:extLst>
              <a:ext uri="{FF2B5EF4-FFF2-40B4-BE49-F238E27FC236}">
                <a16:creationId xmlns:a16="http://schemas.microsoft.com/office/drawing/2014/main" id="{5140B2A1-16AE-41D9-9FF9-F0042A62FBA9}"/>
              </a:ext>
            </a:extLst>
          </p:cNvPr>
          <p:cNvSpPr/>
          <p:nvPr/>
        </p:nvSpPr>
        <p:spPr>
          <a:xfrm>
            <a:off x="2518037" y="9029700"/>
            <a:ext cx="5003276" cy="646331"/>
          </a:xfrm>
          <a:prstGeom prst="rect">
            <a:avLst/>
          </a:prstGeom>
        </p:spPr>
        <p:txBody>
          <a:bodyPr wrap="square">
            <a:spAutoFit/>
          </a:bodyPr>
          <a:lstStyle/>
          <a:p>
            <a:r>
              <a:rPr lang="zh-TW" altLang="en-US" dirty="0">
                <a:hlinkClick r:id="rId6"/>
              </a:rPr>
              <a:t>https://www.mentimeter.com/app/presentation/aliv9tvpo6ujkyk15fivmihg2di682yw/ugpx265vi2g3</a:t>
            </a:r>
            <a:endParaRPr lang="en-US" altLang="zh-TW"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338198" y="571500"/>
            <a:ext cx="2705100" cy="3278909"/>
          </a:xfrm>
          <a:prstGeom prst="rect">
            <a:avLst/>
          </a:prstGeom>
        </p:spPr>
      </p:pic>
      <p:pic>
        <p:nvPicPr>
          <p:cNvPr id="15" name="圖片 14">
            <a:extLst>
              <a:ext uri="{FF2B5EF4-FFF2-40B4-BE49-F238E27FC236}">
                <a16:creationId xmlns:a16="http://schemas.microsoft.com/office/drawing/2014/main" id="{3D1DE3A5-F5CD-49EA-8232-D3CDEFCBCFF5}"/>
              </a:ext>
            </a:extLst>
          </p:cNvPr>
          <p:cNvPicPr>
            <a:picLocks noChangeAspect="1"/>
          </p:cNvPicPr>
          <p:nvPr/>
        </p:nvPicPr>
        <p:blipFill rotWithShape="1">
          <a:blip r:embed="rId5"/>
          <a:srcRect l="2298" t="19003" b="10499"/>
          <a:stretch/>
        </p:blipFill>
        <p:spPr>
          <a:xfrm>
            <a:off x="1574588" y="1855230"/>
            <a:ext cx="16362057" cy="6641070"/>
          </a:xfrm>
          <a:prstGeom prst="rect">
            <a:avLst/>
          </a:prstGeom>
        </p:spPr>
      </p:pic>
      <p:grpSp>
        <p:nvGrpSpPr>
          <p:cNvPr id="4" name="Group 4"/>
          <p:cNvGrpSpPr/>
          <p:nvPr/>
        </p:nvGrpSpPr>
        <p:grpSpPr>
          <a:xfrm>
            <a:off x="2514600" y="647700"/>
            <a:ext cx="10701621" cy="980108"/>
            <a:chOff x="0" y="304800"/>
            <a:chExt cx="8425173" cy="1306813"/>
          </a:xfrm>
        </p:grpSpPr>
        <p:sp>
          <p:nvSpPr>
            <p:cNvPr id="5" name="AutoShape 5"/>
            <p:cNvSpPr/>
            <p:nvPr/>
          </p:nvSpPr>
          <p:spPr>
            <a:xfrm>
              <a:off x="19319" y="304800"/>
              <a:ext cx="1044803" cy="144382"/>
            </a:xfrm>
            <a:prstGeom prst="rect">
              <a:avLst/>
            </a:prstGeom>
            <a:solidFill>
              <a:srgbClr val="0C45A6"/>
            </a:solidFill>
          </p:spPr>
        </p:sp>
        <p:sp>
          <p:nvSpPr>
            <p:cNvPr id="6" name="TextBox 6"/>
            <p:cNvSpPr txBox="1"/>
            <p:nvPr/>
          </p:nvSpPr>
          <p:spPr>
            <a:xfrm>
              <a:off x="0" y="626726"/>
              <a:ext cx="8425173" cy="984887"/>
            </a:xfrm>
            <a:prstGeom prst="rect">
              <a:avLst/>
            </a:prstGeom>
          </p:spPr>
          <p:txBody>
            <a:bodyPr lIns="0" tIns="0" rIns="0" bIns="0" rtlCol="0" anchor="t">
              <a:spAutoFit/>
            </a:bodyPr>
            <a:lstStyle/>
            <a:p>
              <a:r>
                <a:rPr lang="zh-TW" altLang="en-US" sz="4800" b="1" dirty="0">
                  <a:solidFill>
                    <a:srgbClr val="C00000"/>
                  </a:solidFill>
                  <a:latin typeface="微軟正黑體" panose="020B0604030504040204" pitchFamily="34" charset="-120"/>
                  <a:ea typeface="微軟正黑體" panose="020B0604030504040204" pitchFamily="34" charset="-120"/>
                </a:rPr>
                <a:t>五年級國語領域</a:t>
              </a:r>
              <a:endParaRPr lang="en-US" altLang="zh-TW" sz="4800" b="1" dirty="0">
                <a:solidFill>
                  <a:srgbClr val="C00000"/>
                </a:solidFill>
                <a:latin typeface="微軟正黑體" panose="020B0604030504040204" pitchFamily="34" charset="-120"/>
                <a:ea typeface="微軟正黑體" panose="020B0604030504040204" pitchFamily="34" charset="-120"/>
              </a:endParaRPr>
            </a:p>
          </p:txBody>
        </p:sp>
      </p:grpSp>
      <p:sp>
        <p:nvSpPr>
          <p:cNvPr id="8" name="AutoShape 2">
            <a:extLst>
              <a:ext uri="{FF2B5EF4-FFF2-40B4-BE49-F238E27FC236}">
                <a16:creationId xmlns:a16="http://schemas.microsoft.com/office/drawing/2014/main" id="{F2DE742F-E371-411B-A85A-975AE4DB46C9}"/>
              </a:ext>
            </a:extLst>
          </p:cNvPr>
          <p:cNvSpPr/>
          <p:nvPr/>
        </p:nvSpPr>
        <p:spPr>
          <a:xfrm>
            <a:off x="-25612" y="0"/>
            <a:ext cx="1600200" cy="10287000"/>
          </a:xfrm>
          <a:prstGeom prst="rect">
            <a:avLst/>
          </a:prstGeom>
          <a:solidFill>
            <a:srgbClr val="FDCF60"/>
          </a:solidFill>
        </p:spPr>
      </p:sp>
      <p:sp>
        <p:nvSpPr>
          <p:cNvPr id="10" name="TextBox 6">
            <a:extLst>
              <a:ext uri="{FF2B5EF4-FFF2-40B4-BE49-F238E27FC236}">
                <a16:creationId xmlns:a16="http://schemas.microsoft.com/office/drawing/2014/main" id="{EA481CC8-64B6-4F09-A3F0-15858A576034}"/>
              </a:ext>
            </a:extLst>
          </p:cNvPr>
          <p:cNvSpPr txBox="1"/>
          <p:nvPr/>
        </p:nvSpPr>
        <p:spPr>
          <a:xfrm>
            <a:off x="378722" y="1104900"/>
            <a:ext cx="530915" cy="8686800"/>
          </a:xfrm>
          <a:prstGeom prst="rect">
            <a:avLst/>
          </a:prstGeom>
        </p:spPr>
        <p:txBody>
          <a:bodyPr vert="eaVert" wrap="square" lIns="0" tIns="0" rIns="0" bIns="0" rtlCol="0" anchor="t">
            <a:spAutoFit/>
          </a:bodyPr>
          <a:lstStyle/>
          <a:p>
            <a:pPr>
              <a:lnSpc>
                <a:spcPts val="3600"/>
              </a:lnSpc>
            </a:pPr>
            <a:r>
              <a:rPr lang="zh-TW" altLang="en-US" sz="4800" b="1" dirty="0">
                <a:solidFill>
                  <a:srgbClr val="0C45A6"/>
                </a:solidFill>
                <a:latin typeface="微軟正黑體" panose="020B0604030504040204" pitchFamily="34" charset="-120"/>
                <a:ea typeface="微軟正黑體" panose="020B0604030504040204" pitchFamily="34" charset="-120"/>
              </a:rPr>
              <a:t>範例分析及實作</a:t>
            </a:r>
            <a:r>
              <a:rPr lang="en-US" altLang="zh-TW" sz="4800" b="1" dirty="0">
                <a:solidFill>
                  <a:srgbClr val="0C45A6"/>
                </a:solidFill>
                <a:latin typeface="微軟正黑體" panose="020B0604030504040204" pitchFamily="34" charset="-120"/>
                <a:ea typeface="微軟正黑體" panose="020B0604030504040204" pitchFamily="34" charset="-120"/>
              </a:rPr>
              <a:t>--</a:t>
            </a:r>
            <a:r>
              <a:rPr lang="zh-TW" altLang="en-US" sz="4800" b="1" dirty="0">
                <a:solidFill>
                  <a:srgbClr val="C00000"/>
                </a:solidFill>
                <a:latin typeface="微軟正黑體" panose="020B0604030504040204" pitchFamily="34" charset="-120"/>
                <a:ea typeface="微軟正黑體" panose="020B0604030504040204" pitchFamily="34" charset="-120"/>
              </a:rPr>
              <a:t>大家來找碴</a:t>
            </a:r>
            <a:endParaRPr lang="en-US" altLang="zh-TW" sz="4800" b="1" dirty="0">
              <a:solidFill>
                <a:srgbClr val="C00000"/>
              </a:solidFill>
              <a:latin typeface="微軟正黑體" panose="020B0604030504040204" pitchFamily="34" charset="-120"/>
              <a:ea typeface="微軟正黑體" panose="020B0604030504040204" pitchFamily="34" charset="-120"/>
            </a:endParaRPr>
          </a:p>
        </p:txBody>
      </p:sp>
      <p:sp>
        <p:nvSpPr>
          <p:cNvPr id="3" name="矩形: 圓角 2">
            <a:extLst>
              <a:ext uri="{FF2B5EF4-FFF2-40B4-BE49-F238E27FC236}">
                <a16:creationId xmlns:a16="http://schemas.microsoft.com/office/drawing/2014/main" id="{748A6092-6265-482B-941E-3BAFE2C61C1A}"/>
              </a:ext>
            </a:extLst>
          </p:cNvPr>
          <p:cNvSpPr/>
          <p:nvPr/>
        </p:nvSpPr>
        <p:spPr>
          <a:xfrm>
            <a:off x="5032246" y="5448300"/>
            <a:ext cx="825527" cy="28194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圓角 10">
            <a:extLst>
              <a:ext uri="{FF2B5EF4-FFF2-40B4-BE49-F238E27FC236}">
                <a16:creationId xmlns:a16="http://schemas.microsoft.com/office/drawing/2014/main" id="{106B50AA-AD91-46B3-973D-C7FA882E6CC6}"/>
              </a:ext>
            </a:extLst>
          </p:cNvPr>
          <p:cNvSpPr/>
          <p:nvPr/>
        </p:nvSpPr>
        <p:spPr>
          <a:xfrm>
            <a:off x="5980386" y="4381499"/>
            <a:ext cx="3153104" cy="186164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圓角 11">
            <a:extLst>
              <a:ext uri="{FF2B5EF4-FFF2-40B4-BE49-F238E27FC236}">
                <a16:creationId xmlns:a16="http://schemas.microsoft.com/office/drawing/2014/main" id="{C55C7C13-42B4-4AA8-8ED8-62D7A65B1BF8}"/>
              </a:ext>
            </a:extLst>
          </p:cNvPr>
          <p:cNvSpPr/>
          <p:nvPr/>
        </p:nvSpPr>
        <p:spPr>
          <a:xfrm>
            <a:off x="15240000" y="4610100"/>
            <a:ext cx="1752600" cy="16764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4BCAACF5-1232-41FD-967D-6848B2DFCC4C}"/>
              </a:ext>
            </a:extLst>
          </p:cNvPr>
          <p:cNvSpPr txBox="1"/>
          <p:nvPr/>
        </p:nvSpPr>
        <p:spPr>
          <a:xfrm>
            <a:off x="3708807" y="9296012"/>
            <a:ext cx="2646878" cy="461665"/>
          </a:xfrm>
          <a:prstGeom prst="rect">
            <a:avLst/>
          </a:prstGeom>
          <a:noFill/>
        </p:spPr>
        <p:txBody>
          <a:bodyPr wrap="none" rtlCol="0">
            <a:spAutoFit/>
          </a:bodyPr>
          <a:lstStyle/>
          <a:p>
            <a:r>
              <a:rPr lang="zh-TW" altLang="en-US" sz="2400" b="1" dirty="0">
                <a:solidFill>
                  <a:srgbClr val="0066FF"/>
                </a:solidFill>
                <a:latin typeface="微軟正黑體" panose="020B0604030504040204" pitchFamily="34" charset="-120"/>
                <a:ea typeface="微軟正黑體" panose="020B0604030504040204" pitchFamily="34" charset="-120"/>
              </a:rPr>
              <a:t>應為領綱核心素養</a:t>
            </a:r>
          </a:p>
        </p:txBody>
      </p:sp>
      <p:sp>
        <p:nvSpPr>
          <p:cNvPr id="13" name="文字方塊 12">
            <a:extLst>
              <a:ext uri="{FF2B5EF4-FFF2-40B4-BE49-F238E27FC236}">
                <a16:creationId xmlns:a16="http://schemas.microsoft.com/office/drawing/2014/main" id="{8F14AAD2-95A1-419C-A2C2-94C068B767F9}"/>
              </a:ext>
            </a:extLst>
          </p:cNvPr>
          <p:cNvSpPr txBox="1"/>
          <p:nvPr/>
        </p:nvSpPr>
        <p:spPr>
          <a:xfrm>
            <a:off x="11071141" y="8843857"/>
            <a:ext cx="2954655" cy="1200329"/>
          </a:xfrm>
          <a:prstGeom prst="rect">
            <a:avLst/>
          </a:prstGeom>
          <a:noFill/>
        </p:spPr>
        <p:txBody>
          <a:bodyPr wrap="none" rtlCol="0">
            <a:spAutoFit/>
          </a:bodyPr>
          <a:lstStyle/>
          <a:p>
            <a:r>
              <a:rPr lang="zh-TW" altLang="en-US" sz="2400" b="1" dirty="0">
                <a:solidFill>
                  <a:srgbClr val="0066FF"/>
                </a:solidFill>
                <a:latin typeface="微軟正黑體" panose="020B0604030504040204" pitchFamily="34" charset="-120"/>
                <a:ea typeface="微軟正黑體" panose="020B0604030504040204" pitchFamily="34" charset="-120"/>
              </a:rPr>
              <a:t>學習表現</a:t>
            </a:r>
            <a:endParaRPr lang="en-US" altLang="zh-TW" sz="2400" b="1" dirty="0">
              <a:solidFill>
                <a:srgbClr val="0066FF"/>
              </a:solidFill>
              <a:latin typeface="微軟正黑體" panose="020B0604030504040204" pitchFamily="34" charset="-120"/>
              <a:ea typeface="微軟正黑體" panose="020B0604030504040204" pitchFamily="34" charset="-120"/>
            </a:endParaRPr>
          </a:p>
          <a:p>
            <a:r>
              <a:rPr lang="zh-TW" altLang="en-US" sz="2400" b="1" dirty="0">
                <a:solidFill>
                  <a:srgbClr val="0066FF"/>
                </a:solidFill>
                <a:latin typeface="微軟正黑體" panose="020B0604030504040204" pitchFamily="34" charset="-120"/>
                <a:ea typeface="微軟正黑體" panose="020B0604030504040204" pitchFamily="34" charset="-120"/>
              </a:rPr>
              <a:t>學習內容</a:t>
            </a:r>
            <a:endParaRPr lang="en-US" altLang="zh-TW" sz="2400" b="1" dirty="0">
              <a:solidFill>
                <a:srgbClr val="0066FF"/>
              </a:solidFill>
              <a:latin typeface="微軟正黑體" panose="020B0604030504040204" pitchFamily="34" charset="-120"/>
              <a:ea typeface="微軟正黑體" panose="020B0604030504040204" pitchFamily="34" charset="-120"/>
            </a:endParaRPr>
          </a:p>
          <a:p>
            <a:r>
              <a:rPr lang="zh-TW" altLang="en-US" sz="2400" b="1" dirty="0">
                <a:solidFill>
                  <a:srgbClr val="0066FF"/>
                </a:solidFill>
                <a:latin typeface="微軟正黑體" panose="020B0604030504040204" pitchFamily="34" charset="-120"/>
                <a:ea typeface="微軟正黑體" panose="020B0604030504040204" pitchFamily="34" charset="-120"/>
              </a:rPr>
              <a:t>需呈現領綱完整文字</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sp>
        <p:nvSpPr>
          <p:cNvPr id="14" name="文字方塊 13">
            <a:extLst>
              <a:ext uri="{FF2B5EF4-FFF2-40B4-BE49-F238E27FC236}">
                <a16:creationId xmlns:a16="http://schemas.microsoft.com/office/drawing/2014/main" id="{61A5CA7A-205B-4930-8E48-703ED4876A23}"/>
              </a:ext>
            </a:extLst>
          </p:cNvPr>
          <p:cNvSpPr txBox="1"/>
          <p:nvPr/>
        </p:nvSpPr>
        <p:spPr>
          <a:xfrm>
            <a:off x="15314986" y="8843857"/>
            <a:ext cx="2339102" cy="830997"/>
          </a:xfrm>
          <a:prstGeom prst="rect">
            <a:avLst/>
          </a:prstGeom>
          <a:noFill/>
        </p:spPr>
        <p:txBody>
          <a:bodyPr wrap="none" rtlCol="0">
            <a:spAutoFit/>
          </a:bodyPr>
          <a:lstStyle/>
          <a:p>
            <a:r>
              <a:rPr lang="zh-TW" altLang="en-US" sz="2400" b="1" dirty="0">
                <a:solidFill>
                  <a:srgbClr val="0066FF"/>
                </a:solidFill>
                <a:latin typeface="微軟正黑體" panose="020B0604030504040204" pitchFamily="34" charset="-120"/>
                <a:ea typeface="微軟正黑體" panose="020B0604030504040204" pitchFamily="34" charset="-120"/>
              </a:rPr>
              <a:t>議題融入</a:t>
            </a:r>
            <a:endParaRPr lang="en-US" altLang="zh-TW" sz="2400" b="1" dirty="0">
              <a:solidFill>
                <a:srgbClr val="0066FF"/>
              </a:solidFill>
              <a:latin typeface="微軟正黑體" panose="020B0604030504040204" pitchFamily="34" charset="-120"/>
              <a:ea typeface="微軟正黑體" panose="020B0604030504040204" pitchFamily="34" charset="-120"/>
            </a:endParaRPr>
          </a:p>
          <a:p>
            <a:r>
              <a:rPr lang="zh-TW" altLang="en-US" sz="2400" b="1" dirty="0">
                <a:solidFill>
                  <a:srgbClr val="0066FF"/>
                </a:solidFill>
                <a:latin typeface="微軟正黑體" panose="020B0604030504040204" pitchFamily="34" charset="-120"/>
                <a:ea typeface="微軟正黑體" panose="020B0604030504040204" pitchFamily="34" charset="-120"/>
              </a:rPr>
              <a:t>應填寫實質內涵</a:t>
            </a:r>
          </a:p>
        </p:txBody>
      </p:sp>
      <p:cxnSp>
        <p:nvCxnSpPr>
          <p:cNvPr id="16" name="直線單箭頭接點 15">
            <a:extLst>
              <a:ext uri="{FF2B5EF4-FFF2-40B4-BE49-F238E27FC236}">
                <a16:creationId xmlns:a16="http://schemas.microsoft.com/office/drawing/2014/main" id="{6A6099A7-CF64-4869-816D-44268B751027}"/>
              </a:ext>
            </a:extLst>
          </p:cNvPr>
          <p:cNvCxnSpPr>
            <a:cxnSpLocks/>
          </p:cNvCxnSpPr>
          <p:nvPr/>
        </p:nvCxnSpPr>
        <p:spPr>
          <a:xfrm>
            <a:off x="7772400" y="6286500"/>
            <a:ext cx="3302212" cy="2677492"/>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a:extLst>
              <a:ext uri="{FF2B5EF4-FFF2-40B4-BE49-F238E27FC236}">
                <a16:creationId xmlns:a16="http://schemas.microsoft.com/office/drawing/2014/main" id="{1DD305D8-8FC2-4506-8953-C2FE9A885A60}"/>
              </a:ext>
            </a:extLst>
          </p:cNvPr>
          <p:cNvCxnSpPr>
            <a:cxnSpLocks/>
            <a:stCxn id="12" idx="2"/>
            <a:endCxn id="14" idx="0"/>
          </p:cNvCxnSpPr>
          <p:nvPr/>
        </p:nvCxnSpPr>
        <p:spPr>
          <a:xfrm>
            <a:off x="16116300" y="6286500"/>
            <a:ext cx="368237" cy="2557357"/>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a:extLst>
              <a:ext uri="{FF2B5EF4-FFF2-40B4-BE49-F238E27FC236}">
                <a16:creationId xmlns:a16="http://schemas.microsoft.com/office/drawing/2014/main" id="{87AFA729-6657-4451-BD55-3CF5476940F5}"/>
              </a:ext>
            </a:extLst>
          </p:cNvPr>
          <p:cNvCxnSpPr>
            <a:cxnSpLocks/>
            <a:endCxn id="9" idx="0"/>
          </p:cNvCxnSpPr>
          <p:nvPr/>
        </p:nvCxnSpPr>
        <p:spPr>
          <a:xfrm flipH="1">
            <a:off x="5032246" y="8267700"/>
            <a:ext cx="454154" cy="1028312"/>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253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45137" y="0"/>
            <a:ext cx="8095945" cy="10287000"/>
          </a:xfrm>
          <a:prstGeom prst="rect">
            <a:avLst/>
          </a:prstGeom>
          <a:solidFill>
            <a:srgbClr val="FDCF60"/>
          </a:solidFill>
        </p:spPr>
      </p:sp>
      <p:grpSp>
        <p:nvGrpSpPr>
          <p:cNvPr id="3" name="Group 3"/>
          <p:cNvGrpSpPr/>
          <p:nvPr/>
        </p:nvGrpSpPr>
        <p:grpSpPr>
          <a:xfrm>
            <a:off x="8620123" y="676846"/>
            <a:ext cx="8248405" cy="2324039"/>
            <a:chOff x="0" y="227507"/>
            <a:chExt cx="10997874" cy="3098718"/>
          </a:xfrm>
        </p:grpSpPr>
        <p:sp>
          <p:nvSpPr>
            <p:cNvPr id="4" name="AutoShape 4"/>
            <p:cNvSpPr/>
            <p:nvPr/>
          </p:nvSpPr>
          <p:spPr>
            <a:xfrm>
              <a:off x="0" y="227507"/>
              <a:ext cx="1044803" cy="144381"/>
            </a:xfrm>
            <a:prstGeom prst="rect">
              <a:avLst/>
            </a:prstGeom>
            <a:solidFill>
              <a:srgbClr val="0C45A6"/>
            </a:solidFill>
          </p:spPr>
        </p:sp>
        <p:sp>
          <p:nvSpPr>
            <p:cNvPr id="5" name="TextBox 5"/>
            <p:cNvSpPr txBox="1"/>
            <p:nvPr/>
          </p:nvSpPr>
          <p:spPr>
            <a:xfrm>
              <a:off x="0" y="535718"/>
              <a:ext cx="10997874" cy="2790507"/>
            </a:xfrm>
            <a:prstGeom prst="rect">
              <a:avLst/>
            </a:prstGeom>
          </p:spPr>
          <p:txBody>
            <a:bodyPr lIns="0" tIns="0" rIns="0" bIns="0" rtlCol="0" anchor="t">
              <a:spAutoFit/>
            </a:bodyPr>
            <a:lstStyle/>
            <a:p>
              <a:r>
                <a:rPr lang="zh-TW" altLang="en-US" sz="4800" b="1" dirty="0">
                  <a:solidFill>
                    <a:srgbClr val="16214B"/>
                  </a:solidFill>
                  <a:latin typeface="微軟正黑體" panose="020B0604030504040204" pitchFamily="34" charset="-120"/>
                  <a:ea typeface="微軟正黑體" panose="020B0604030504040204" pitchFamily="34" charset="-120"/>
                </a:rPr>
                <a:t>了解課程計畫審查原則</a:t>
              </a:r>
              <a:br>
                <a:rPr lang="en-US" altLang="zh-TW" sz="4800" b="1" dirty="0">
                  <a:solidFill>
                    <a:srgbClr val="16214B"/>
                  </a:solidFill>
                  <a:latin typeface="微軟正黑體" panose="020B0604030504040204" pitchFamily="34" charset="-120"/>
                  <a:ea typeface="微軟正黑體" panose="020B0604030504040204" pitchFamily="34" charset="-120"/>
                </a:rPr>
              </a:br>
              <a:br>
                <a:rPr lang="en-US" altLang="zh-TW" sz="800" b="1" dirty="0">
                  <a:solidFill>
                    <a:srgbClr val="16214B"/>
                  </a:solidFill>
                  <a:latin typeface="微軟正黑體" panose="020B0604030504040204" pitchFamily="34" charset="-120"/>
                  <a:ea typeface="微軟正黑體" panose="020B0604030504040204" pitchFamily="34" charset="-120"/>
                </a:rPr>
              </a:br>
              <a:r>
                <a:rPr lang="zh-TW" altLang="en-US" sz="4000" b="1" dirty="0">
                  <a:solidFill>
                    <a:srgbClr val="CC0000"/>
                  </a:solidFill>
                  <a:latin typeface="微軟正黑體" panose="020B0604030504040204" pitchFamily="34" charset="-120"/>
                  <a:ea typeface="微軟正黑體" panose="020B0604030504040204" pitchFamily="34" charset="-120"/>
                </a:rPr>
                <a:t>學校備查作業流程、計畫內容、</a:t>
              </a:r>
              <a:endParaRPr lang="en-US" altLang="zh-TW" sz="4000" b="1" dirty="0">
                <a:solidFill>
                  <a:srgbClr val="CC0000"/>
                </a:solidFill>
                <a:latin typeface="微軟正黑體" panose="020B0604030504040204" pitchFamily="34" charset="-120"/>
                <a:ea typeface="微軟正黑體" panose="020B0604030504040204" pitchFamily="34" charset="-120"/>
              </a:endParaRPr>
            </a:p>
            <a:p>
              <a:r>
                <a:rPr lang="zh-TW" altLang="en-US" sz="4000" b="1" dirty="0">
                  <a:solidFill>
                    <a:srgbClr val="CC0000"/>
                  </a:solidFill>
                  <a:latin typeface="微軟正黑體" panose="020B0604030504040204" pitchFamily="34" charset="-120"/>
                  <a:ea typeface="微軟正黑體" panose="020B0604030504040204" pitchFamily="34" charset="-120"/>
                </a:rPr>
                <a:t>備查後要做什麼</a:t>
              </a:r>
              <a:endParaRPr lang="en-US" sz="4000" b="1" dirty="0">
                <a:solidFill>
                  <a:srgbClr val="CC0000"/>
                </a:solidFill>
                <a:latin typeface="微軟正黑體" panose="020B0604030504040204" pitchFamily="34" charset="-120"/>
                <a:ea typeface="微軟正黑體" panose="020B0604030504040204" pitchFamily="34" charset="-120"/>
              </a:endParaRPr>
            </a:p>
          </p:txBody>
        </p:sp>
      </p:grpSp>
      <p:grpSp>
        <p:nvGrpSpPr>
          <p:cNvPr id="6" name="Group 6"/>
          <p:cNvGrpSpPr/>
          <p:nvPr/>
        </p:nvGrpSpPr>
        <p:grpSpPr>
          <a:xfrm>
            <a:off x="1095252" y="2077780"/>
            <a:ext cx="5415166" cy="5986671"/>
            <a:chOff x="0" y="1412108"/>
            <a:chExt cx="7220221" cy="7982229"/>
          </a:xfrm>
        </p:grpSpPr>
        <p:sp>
          <p:nvSpPr>
            <p:cNvPr id="7" name="TextBox 7"/>
            <p:cNvSpPr txBox="1"/>
            <p:nvPr/>
          </p:nvSpPr>
          <p:spPr>
            <a:xfrm>
              <a:off x="0" y="6567494"/>
              <a:ext cx="7220221" cy="2826843"/>
            </a:xfrm>
            <a:prstGeom prst="rect">
              <a:avLst/>
            </a:prstGeom>
          </p:spPr>
          <p:txBody>
            <a:bodyPr lIns="0" tIns="0" rIns="0" bIns="0" rtlCol="0" anchor="t">
              <a:spAutoFit/>
            </a:bodyPr>
            <a:lstStyle/>
            <a:p>
              <a:pPr algn="ctr">
                <a:lnSpc>
                  <a:spcPts val="8640"/>
                </a:lnSpc>
              </a:pPr>
              <a:r>
                <a:rPr lang="zh-TW" altLang="en-US" sz="6000" b="1" dirty="0">
                  <a:solidFill>
                    <a:srgbClr val="0C45A6"/>
                  </a:solidFill>
                  <a:effectLst>
                    <a:glow rad="228600">
                      <a:schemeClr val="bg1">
                        <a:alpha val="70000"/>
                      </a:schemeClr>
                    </a:glow>
                  </a:effectLst>
                  <a:latin typeface="微軟正黑體" panose="020B0604030504040204" pitchFamily="34" charset="-120"/>
                  <a:ea typeface="微軟正黑體" panose="020B0604030504040204" pitchFamily="34" charset="-120"/>
                </a:rPr>
                <a:t>課程回顧</a:t>
              </a:r>
              <a:endParaRPr lang="en-US" sz="6000" b="1" dirty="0">
                <a:solidFill>
                  <a:srgbClr val="0C45A6"/>
                </a:solidFill>
                <a:effectLst>
                  <a:glow rad="228600">
                    <a:schemeClr val="bg1">
                      <a:alpha val="70000"/>
                    </a:schemeClr>
                  </a:glow>
                </a:effectLst>
                <a:latin typeface="微軟正黑體" panose="020B0604030504040204" pitchFamily="34" charset="-120"/>
                <a:ea typeface="微軟正黑體" panose="020B0604030504040204" pitchFamily="34" charset="-120"/>
              </a:endParaRPr>
            </a:p>
            <a:p>
              <a:pPr algn="ctr">
                <a:lnSpc>
                  <a:spcPts val="8640"/>
                </a:lnSpc>
              </a:pPr>
              <a:r>
                <a:rPr lang="en-US" sz="6000" dirty="0">
                  <a:solidFill>
                    <a:srgbClr val="0C45A6"/>
                  </a:solidFill>
                  <a:effectLst>
                    <a:glow rad="228600">
                      <a:schemeClr val="bg1">
                        <a:alpha val="70000"/>
                      </a:schemeClr>
                    </a:glow>
                  </a:effectLst>
                  <a:latin typeface="Montserrat Semi-Bold"/>
                </a:rPr>
                <a:t>Review</a:t>
              </a:r>
              <a:endParaRPr lang="en-US" sz="7200" dirty="0">
                <a:solidFill>
                  <a:srgbClr val="0C45A6"/>
                </a:solidFill>
                <a:effectLst>
                  <a:glow rad="228600">
                    <a:schemeClr val="bg1">
                      <a:alpha val="70000"/>
                    </a:schemeClr>
                  </a:glow>
                </a:effectLst>
                <a:latin typeface="Montserrat Semi-Bold"/>
              </a:endParaRPr>
            </a:p>
          </p:txBody>
        </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90864" y="1412108"/>
              <a:ext cx="3209309" cy="3890071"/>
            </a:xfrm>
            <a:prstGeom prst="rect">
              <a:avLst/>
            </a:prstGeom>
          </p:spPr>
        </p:pic>
      </p:grpSp>
      <p:grpSp>
        <p:nvGrpSpPr>
          <p:cNvPr id="12" name="Group 12"/>
          <p:cNvGrpSpPr/>
          <p:nvPr/>
        </p:nvGrpSpPr>
        <p:grpSpPr>
          <a:xfrm>
            <a:off x="8620123" y="3482414"/>
            <a:ext cx="8248405" cy="3585923"/>
            <a:chOff x="0" y="227507"/>
            <a:chExt cx="10997874" cy="4781227"/>
          </a:xfrm>
        </p:grpSpPr>
        <p:sp>
          <p:nvSpPr>
            <p:cNvPr id="13" name="AutoShape 13"/>
            <p:cNvSpPr/>
            <p:nvPr/>
          </p:nvSpPr>
          <p:spPr>
            <a:xfrm>
              <a:off x="0" y="227507"/>
              <a:ext cx="1044803" cy="144381"/>
            </a:xfrm>
            <a:prstGeom prst="rect">
              <a:avLst/>
            </a:prstGeom>
            <a:solidFill>
              <a:srgbClr val="0C45A6"/>
            </a:solidFill>
          </p:spPr>
        </p:sp>
        <p:sp>
          <p:nvSpPr>
            <p:cNvPr id="14" name="TextBox 14"/>
            <p:cNvSpPr txBox="1"/>
            <p:nvPr/>
          </p:nvSpPr>
          <p:spPr>
            <a:xfrm>
              <a:off x="0" y="535717"/>
              <a:ext cx="10997874" cy="4473017"/>
            </a:xfrm>
            <a:prstGeom prst="rect">
              <a:avLst/>
            </a:prstGeom>
          </p:spPr>
          <p:txBody>
            <a:bodyPr lIns="0" tIns="0" rIns="0" bIns="0" rtlCol="0" anchor="t">
              <a:spAutoFit/>
            </a:bodyPr>
            <a:lstStyle/>
            <a:p>
              <a:pPr>
                <a:spcBef>
                  <a:spcPts val="1200"/>
                </a:spcBef>
              </a:pPr>
              <a:r>
                <a:rPr lang="zh-TW" altLang="en-US" sz="4800" b="1" dirty="0">
                  <a:solidFill>
                    <a:srgbClr val="16214B"/>
                  </a:solidFill>
                  <a:latin typeface="微軟正黑體" panose="020B0604030504040204" pitchFamily="34" charset="-120"/>
                  <a:ea typeface="微軟正黑體" panose="020B0604030504040204" pitchFamily="34" charset="-120"/>
                </a:rPr>
                <a:t>了解課程計畫主要格式及範例</a:t>
              </a:r>
              <a:endParaRPr lang="en-US" altLang="zh-TW" sz="4800" b="1" dirty="0">
                <a:solidFill>
                  <a:srgbClr val="16214B"/>
                </a:solidFill>
                <a:latin typeface="微軟正黑體" panose="020B0604030504040204" pitchFamily="34" charset="-120"/>
                <a:ea typeface="微軟正黑體" panose="020B0604030504040204" pitchFamily="34" charset="-120"/>
              </a:endParaRPr>
            </a:p>
            <a:p>
              <a:pPr>
                <a:spcBef>
                  <a:spcPts val="1200"/>
                </a:spcBef>
              </a:pPr>
              <a:r>
                <a:rPr lang="zh-TW" altLang="en-US" sz="4000" b="1" dirty="0">
                  <a:solidFill>
                    <a:srgbClr val="C00000"/>
                  </a:solidFill>
                  <a:latin typeface="微軟正黑體" panose="020B0604030504040204" pitchFamily="34" charset="-120"/>
                  <a:ea typeface="微軟正黑體" panose="020B0604030504040204" pitchFamily="34" charset="-120"/>
                </a:rPr>
                <a:t>法律規定教育議題納入課程</a:t>
              </a:r>
              <a:r>
                <a:rPr lang="en-US" altLang="zh-TW" sz="4000" b="1" dirty="0">
                  <a:solidFill>
                    <a:srgbClr val="C00000"/>
                  </a:solidFill>
                  <a:latin typeface="微軟正黑體" panose="020B0604030504040204" pitchFamily="34" charset="-120"/>
                  <a:ea typeface="微軟正黑體" panose="020B0604030504040204" pitchFamily="34" charset="-120"/>
                </a:rPr>
                <a:t>(</a:t>
              </a:r>
              <a:r>
                <a:rPr lang="zh-TW" altLang="en-US" sz="4000" b="1" dirty="0">
                  <a:solidFill>
                    <a:srgbClr val="C00000"/>
                  </a:solidFill>
                  <a:latin typeface="微軟正黑體" panose="020B0604030504040204" pitchFamily="34" charset="-120"/>
                  <a:ea typeface="微軟正黑體" panose="020B0604030504040204" pitchFamily="34" charset="-120"/>
                </a:rPr>
                <a:t>表</a:t>
              </a:r>
              <a:r>
                <a:rPr lang="en-US" altLang="zh-TW" sz="4000" b="1" dirty="0">
                  <a:solidFill>
                    <a:srgbClr val="C00000"/>
                  </a:solidFill>
                  <a:latin typeface="微軟正黑體" panose="020B0604030504040204" pitchFamily="34" charset="-120"/>
                  <a:ea typeface="微軟正黑體" panose="020B0604030504040204" pitchFamily="34" charset="-120"/>
                </a:rPr>
                <a:t>8)</a:t>
              </a:r>
              <a:br>
                <a:rPr lang="en-US" altLang="zh-TW" sz="4000" b="1" dirty="0">
                  <a:solidFill>
                    <a:srgbClr val="C00000"/>
                  </a:solidFill>
                  <a:latin typeface="微軟正黑體" panose="020B0604030504040204" pitchFamily="34" charset="-120"/>
                  <a:ea typeface="微軟正黑體" panose="020B0604030504040204" pitchFamily="34" charset="-120"/>
                </a:rPr>
              </a:br>
              <a:r>
                <a:rPr lang="zh-TW" altLang="en-US" sz="4000" b="1" dirty="0">
                  <a:solidFill>
                    <a:srgbClr val="C00000"/>
                  </a:solidFill>
                  <a:latin typeface="微軟正黑體" panose="020B0604030504040204" pitchFamily="34" charset="-120"/>
                  <a:ea typeface="微軟正黑體" panose="020B0604030504040204" pitchFamily="34" charset="-120"/>
                </a:rPr>
                <a:t>課程實施說明</a:t>
              </a:r>
              <a:br>
                <a:rPr lang="en-US" altLang="zh-TW" sz="4000" b="1" dirty="0">
                  <a:solidFill>
                    <a:srgbClr val="C00000"/>
                  </a:solidFill>
                  <a:latin typeface="微軟正黑體" panose="020B0604030504040204" pitchFamily="34" charset="-120"/>
                  <a:ea typeface="微軟正黑體" panose="020B0604030504040204" pitchFamily="34" charset="-120"/>
                </a:rPr>
              </a:br>
              <a:r>
                <a:rPr lang="zh-TW" altLang="zh-TW" sz="4000" b="1" i="0" u="none" strike="noStrike" kern="1200" dirty="0">
                  <a:solidFill>
                    <a:srgbClr val="C00000"/>
                  </a:solidFill>
                  <a:effectLst/>
                  <a:latin typeface="微軟正黑體" panose="020B0604030504040204" pitchFamily="34" charset="-120"/>
                  <a:ea typeface="微軟正黑體" panose="020B0604030504040204" pitchFamily="34" charset="-120"/>
                </a:rPr>
                <a:t>領域課程</a:t>
              </a:r>
              <a:r>
                <a:rPr lang="zh-TW" altLang="en-US" sz="4000" b="1" i="0" u="none" strike="noStrike" kern="1200" dirty="0">
                  <a:solidFill>
                    <a:srgbClr val="C00000"/>
                  </a:solidFill>
                  <a:effectLst/>
                  <a:latin typeface="微軟正黑體" panose="020B0604030504040204" pitchFamily="34" charset="-120"/>
                  <a:ea typeface="微軟正黑體" panose="020B0604030504040204" pitchFamily="34" charset="-120"/>
                </a:rPr>
                <a:t>計畫</a:t>
              </a:r>
              <a:r>
                <a:rPr lang="en-US" altLang="zh-TW" sz="4000" b="1" i="0" u="none" strike="noStrike" kern="1200" dirty="0">
                  <a:solidFill>
                    <a:srgbClr val="C00000"/>
                  </a:solidFill>
                  <a:effectLst/>
                  <a:latin typeface="微軟正黑體" panose="020B0604030504040204" pitchFamily="34" charset="-120"/>
                  <a:ea typeface="微軟正黑體" panose="020B0604030504040204" pitchFamily="34" charset="-120"/>
                </a:rPr>
                <a:t>(</a:t>
              </a:r>
              <a:r>
                <a:rPr lang="zh-TW" altLang="zh-TW" sz="4000" b="1" i="0" u="none" strike="noStrike" kern="1200" dirty="0">
                  <a:solidFill>
                    <a:srgbClr val="C00000"/>
                  </a:solidFill>
                  <a:effectLst/>
                  <a:latin typeface="微軟正黑體" panose="020B0604030504040204" pitchFamily="34" charset="-120"/>
                  <a:ea typeface="微軟正黑體" panose="020B0604030504040204" pitchFamily="34" charset="-120"/>
                </a:rPr>
                <a:t>表</a:t>
              </a:r>
              <a:r>
                <a:rPr lang="en-US" altLang="zh-TW" sz="4000" b="1" i="0" u="none" strike="noStrike" kern="1200" dirty="0">
                  <a:solidFill>
                    <a:srgbClr val="C00000"/>
                  </a:solidFill>
                  <a:effectLst/>
                  <a:latin typeface="微軟正黑體" panose="020B0604030504040204" pitchFamily="34" charset="-120"/>
                  <a:ea typeface="微軟正黑體" panose="020B0604030504040204" pitchFamily="34" charset="-120"/>
                </a:rPr>
                <a:t>11)</a:t>
              </a:r>
              <a:br>
                <a:rPr lang="en-US" altLang="zh-TW" sz="4000" b="1" i="0" u="none" strike="noStrike" kern="1200" dirty="0">
                  <a:solidFill>
                    <a:srgbClr val="C00000"/>
                  </a:solidFill>
                  <a:effectLst/>
                  <a:latin typeface="微軟正黑體" panose="020B0604030504040204" pitchFamily="34" charset="-120"/>
                  <a:ea typeface="微軟正黑體" panose="020B0604030504040204" pitchFamily="34" charset="-120"/>
                </a:rPr>
              </a:br>
              <a:r>
                <a:rPr lang="zh-TW" altLang="en-US" sz="4000" b="1" i="0" u="none" strike="noStrike" kern="1200" dirty="0">
                  <a:solidFill>
                    <a:srgbClr val="C00000"/>
                  </a:solidFill>
                  <a:effectLst/>
                  <a:latin typeface="微軟正黑體" panose="020B0604030504040204" pitchFamily="34" charset="-120"/>
                  <a:ea typeface="微軟正黑體" panose="020B0604030504040204" pitchFamily="34" charset="-120"/>
                </a:rPr>
                <a:t>課程評鑑</a:t>
              </a:r>
              <a:endParaRPr lang="en-US" altLang="zh-TW" sz="4000" b="1" i="0" u="none" strike="noStrike" kern="1200" dirty="0">
                <a:solidFill>
                  <a:srgbClr val="C00000"/>
                </a:solidFill>
                <a:effectLst/>
                <a:latin typeface="微軟正黑體" panose="020B0604030504040204" pitchFamily="34" charset="-120"/>
                <a:ea typeface="微軟正黑體" panose="020B0604030504040204" pitchFamily="34" charset="-120"/>
              </a:endParaRPr>
            </a:p>
          </p:txBody>
        </p:sp>
      </p:grpSp>
      <p:grpSp>
        <p:nvGrpSpPr>
          <p:cNvPr id="16" name="Group 12">
            <a:extLst>
              <a:ext uri="{FF2B5EF4-FFF2-40B4-BE49-F238E27FC236}">
                <a16:creationId xmlns:a16="http://schemas.microsoft.com/office/drawing/2014/main" id="{E15BDA43-8727-4F51-A326-5299871832E7}"/>
              </a:ext>
            </a:extLst>
          </p:cNvPr>
          <p:cNvGrpSpPr/>
          <p:nvPr/>
        </p:nvGrpSpPr>
        <p:grpSpPr>
          <a:xfrm>
            <a:off x="8620123" y="7604249"/>
            <a:ext cx="8248405" cy="928689"/>
            <a:chOff x="-139704" y="2788497"/>
            <a:chExt cx="10997874" cy="1238250"/>
          </a:xfrm>
        </p:grpSpPr>
        <p:sp>
          <p:nvSpPr>
            <p:cNvPr id="17" name="AutoShape 13">
              <a:extLst>
                <a:ext uri="{FF2B5EF4-FFF2-40B4-BE49-F238E27FC236}">
                  <a16:creationId xmlns:a16="http://schemas.microsoft.com/office/drawing/2014/main" id="{4DE628A6-EB4B-4E3F-BAAB-60286115849F}"/>
                </a:ext>
              </a:extLst>
            </p:cNvPr>
            <p:cNvSpPr/>
            <p:nvPr/>
          </p:nvSpPr>
          <p:spPr>
            <a:xfrm>
              <a:off x="-139704" y="2788497"/>
              <a:ext cx="1044803" cy="144381"/>
            </a:xfrm>
            <a:prstGeom prst="rect">
              <a:avLst/>
            </a:prstGeom>
            <a:solidFill>
              <a:srgbClr val="0C45A6"/>
            </a:solidFill>
          </p:spPr>
        </p:sp>
        <p:sp>
          <p:nvSpPr>
            <p:cNvPr id="18" name="TextBox 14">
              <a:extLst>
                <a:ext uri="{FF2B5EF4-FFF2-40B4-BE49-F238E27FC236}">
                  <a16:creationId xmlns:a16="http://schemas.microsoft.com/office/drawing/2014/main" id="{4C7E3ECF-4B7B-4272-A91D-1ED68C05CB3F}"/>
                </a:ext>
              </a:extLst>
            </p:cNvPr>
            <p:cNvSpPr txBox="1"/>
            <p:nvPr/>
          </p:nvSpPr>
          <p:spPr>
            <a:xfrm>
              <a:off x="-139704" y="3376740"/>
              <a:ext cx="10997874" cy="650007"/>
            </a:xfrm>
            <a:prstGeom prst="rect">
              <a:avLst/>
            </a:prstGeom>
          </p:spPr>
          <p:txBody>
            <a:bodyPr lIns="0" tIns="0" rIns="0" bIns="0" rtlCol="0" anchor="t">
              <a:spAutoFit/>
            </a:bodyPr>
            <a:lstStyle/>
            <a:p>
              <a:pPr>
                <a:lnSpc>
                  <a:spcPts val="3600"/>
                </a:lnSpc>
              </a:pPr>
              <a:r>
                <a:rPr lang="zh-TW" altLang="en-US" sz="4800" b="1" dirty="0">
                  <a:solidFill>
                    <a:srgbClr val="16214B"/>
                  </a:solidFill>
                  <a:latin typeface="微軟正黑體" panose="020B0604030504040204" pitchFamily="34" charset="-120"/>
                  <a:ea typeface="微軟正黑體" panose="020B0604030504040204" pitchFamily="34" charset="-120"/>
                </a:rPr>
                <a:t>範例分析及實作</a:t>
              </a:r>
              <a:endParaRPr lang="en-US" altLang="zh-TW" sz="4800" b="1" dirty="0">
                <a:solidFill>
                  <a:srgbClr val="16214B"/>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3819863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3901381" cy="10287000"/>
          </a:xfrm>
          <a:prstGeom prst="rect">
            <a:avLst/>
          </a:prstGeom>
          <a:solidFill>
            <a:srgbClr val="FDCF60"/>
          </a:solidFill>
        </p:spPr>
      </p:sp>
      <p:sp>
        <p:nvSpPr>
          <p:cNvPr id="8" name="AutoShape 11">
            <a:extLst>
              <a:ext uri="{FF2B5EF4-FFF2-40B4-BE49-F238E27FC236}">
                <a16:creationId xmlns:a16="http://schemas.microsoft.com/office/drawing/2014/main" id="{56562AE3-8B37-4BB2-BC8D-F07FD7900BEE}"/>
              </a:ext>
            </a:extLst>
          </p:cNvPr>
          <p:cNvSpPr/>
          <p:nvPr/>
        </p:nvSpPr>
        <p:spPr>
          <a:xfrm>
            <a:off x="9380844" y="0"/>
            <a:ext cx="8907156" cy="10287000"/>
          </a:xfrm>
          <a:prstGeom prst="rect">
            <a:avLst/>
          </a:prstGeom>
          <a:solidFill>
            <a:srgbClr val="0C45A6"/>
          </a:solidFill>
        </p:spPr>
      </p:sp>
      <p:sp>
        <p:nvSpPr>
          <p:cNvPr id="7" name="文字方塊 6">
            <a:extLst>
              <a:ext uri="{FF2B5EF4-FFF2-40B4-BE49-F238E27FC236}">
                <a16:creationId xmlns:a16="http://schemas.microsoft.com/office/drawing/2014/main" id="{C9F15CA7-5946-4A67-96FA-BF65FF1C8F6F}"/>
              </a:ext>
            </a:extLst>
          </p:cNvPr>
          <p:cNvSpPr txBox="1"/>
          <p:nvPr/>
        </p:nvSpPr>
        <p:spPr>
          <a:xfrm>
            <a:off x="11604723" y="2266963"/>
            <a:ext cx="4442242" cy="5201424"/>
          </a:xfrm>
          <a:prstGeom prst="rect">
            <a:avLst/>
          </a:prstGeom>
          <a:noFill/>
        </p:spPr>
        <p:txBody>
          <a:bodyPr wrap="none" rtlCol="0">
            <a:spAutoFit/>
          </a:bodyPr>
          <a:lstStyle/>
          <a:p>
            <a:r>
              <a:rPr lang="zh-TW" altLang="en-US" sz="16600" b="1" dirty="0">
                <a:solidFill>
                  <a:schemeClr val="bg1"/>
                </a:solidFill>
                <a:latin typeface="微軟正黑體" panose="020B0604030504040204" pitchFamily="34" charset="-120"/>
                <a:ea typeface="微軟正黑體" panose="020B0604030504040204" pitchFamily="34" charset="-120"/>
              </a:rPr>
              <a:t>敬請</a:t>
            </a:r>
            <a:endParaRPr lang="en-US" altLang="zh-TW" sz="16600" b="1" dirty="0">
              <a:solidFill>
                <a:schemeClr val="bg1"/>
              </a:solidFill>
              <a:latin typeface="微軟正黑體" panose="020B0604030504040204" pitchFamily="34" charset="-120"/>
              <a:ea typeface="微軟正黑體" panose="020B0604030504040204" pitchFamily="34" charset="-120"/>
            </a:endParaRPr>
          </a:p>
          <a:p>
            <a:r>
              <a:rPr lang="zh-TW" altLang="en-US" sz="16600" b="1" dirty="0">
                <a:solidFill>
                  <a:schemeClr val="bg1"/>
                </a:solidFill>
                <a:latin typeface="微軟正黑體" panose="020B0604030504040204" pitchFamily="34" charset="-120"/>
                <a:ea typeface="微軟正黑體" panose="020B0604030504040204" pitchFamily="34" charset="-120"/>
              </a:rPr>
              <a:t>指教</a:t>
            </a:r>
            <a:endParaRPr lang="en-US" altLang="zh-TW" sz="16600" b="1" dirty="0">
              <a:solidFill>
                <a:schemeClr val="bg1"/>
              </a:solidFill>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18BDD49E-F680-472F-9EBC-24155074B89D}"/>
              </a:ext>
            </a:extLst>
          </p:cNvPr>
          <p:cNvSpPr/>
          <p:nvPr/>
        </p:nvSpPr>
        <p:spPr>
          <a:xfrm>
            <a:off x="1573396" y="3066008"/>
            <a:ext cx="6183031" cy="4154984"/>
          </a:xfrm>
          <a:prstGeom prst="rect">
            <a:avLst/>
          </a:prstGeom>
          <a:noFill/>
        </p:spPr>
        <p:txBody>
          <a:bodyPr wrap="square" lIns="91440" tIns="45720" rIns="91440" bIns="45720">
            <a:spAutoFit/>
          </a:bodyPr>
          <a:lstStyle/>
          <a:p>
            <a:pPr algn="dist"/>
            <a:r>
              <a:rPr lang="en-US" altLang="zh-TW" sz="8800" b="1" cap="none" spc="0" dirty="0">
                <a:ln w="0"/>
                <a:solidFill>
                  <a:srgbClr val="0C45A6"/>
                </a:solidFill>
                <a:effectLst>
                  <a:glow rad="63500">
                    <a:schemeClr val="accent1">
                      <a:satMod val="175000"/>
                      <a:alpha val="40000"/>
                    </a:schemeClr>
                  </a:glow>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THANK </a:t>
            </a:r>
          </a:p>
          <a:p>
            <a:pPr algn="dist"/>
            <a:r>
              <a:rPr lang="en-US" altLang="zh-TW" sz="8800" b="1" cap="none" spc="0" dirty="0">
                <a:ln w="0"/>
                <a:solidFill>
                  <a:srgbClr val="0C45A6"/>
                </a:solidFill>
                <a:effectLst>
                  <a:glow rad="63500">
                    <a:schemeClr val="accent1">
                      <a:satMod val="175000"/>
                      <a:alpha val="40000"/>
                    </a:schemeClr>
                  </a:glow>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YOU FOR </a:t>
            </a:r>
          </a:p>
          <a:p>
            <a:pPr algn="dist"/>
            <a:r>
              <a:rPr lang="en-US" altLang="zh-TW" sz="8800" b="1" cap="none" spc="0" dirty="0">
                <a:ln w="0"/>
                <a:solidFill>
                  <a:srgbClr val="0C45A6"/>
                </a:solidFill>
                <a:effectLst>
                  <a:glow rad="63500">
                    <a:schemeClr val="accent1">
                      <a:satMod val="175000"/>
                      <a:alpha val="40000"/>
                    </a:schemeClr>
                  </a:glow>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LISTENING</a:t>
            </a:r>
            <a:endParaRPr lang="zh-TW" altLang="en-US" sz="5400" b="1" cap="none" spc="0" dirty="0">
              <a:ln w="0"/>
              <a:solidFill>
                <a:srgbClr val="0C45A6"/>
              </a:solidFill>
              <a:effectLst>
                <a:glow rad="63500">
                  <a:schemeClr val="accent1">
                    <a:satMod val="175000"/>
                    <a:alpha val="40000"/>
                  </a:schemeClr>
                </a:glow>
                <a:outerShdw blurRad="38100" dist="19050" dir="2700000" algn="tl" rotWithShape="0">
                  <a:schemeClr val="dk1">
                    <a:alpha val="40000"/>
                  </a:schemeClr>
                </a:outerShdw>
              </a:effectLst>
            </a:endParaRPr>
          </a:p>
        </p:txBody>
      </p:sp>
      <p:sp>
        <p:nvSpPr>
          <p:cNvPr id="10" name="文字方塊 9">
            <a:extLst>
              <a:ext uri="{FF2B5EF4-FFF2-40B4-BE49-F238E27FC236}">
                <a16:creationId xmlns:a16="http://schemas.microsoft.com/office/drawing/2014/main" id="{D7BFE682-8FE1-4C56-92E9-57080E6C6181}"/>
              </a:ext>
            </a:extLst>
          </p:cNvPr>
          <p:cNvSpPr txBox="1"/>
          <p:nvPr/>
        </p:nvSpPr>
        <p:spPr>
          <a:xfrm>
            <a:off x="2880027" y="9029700"/>
            <a:ext cx="12801601" cy="461665"/>
          </a:xfrm>
          <a:prstGeom prst="rect">
            <a:avLst/>
          </a:prstGeom>
          <a:noFill/>
          <a:effectLst>
            <a:outerShdw blurRad="368300" dist="50800" dir="5400000" algn="ctr" rotWithShape="0">
              <a:srgbClr val="000000">
                <a:alpha val="43137"/>
              </a:srgbClr>
            </a:outerShdw>
          </a:effectLst>
        </p:spPr>
        <p:txBody>
          <a:bodyPr wrap="square">
            <a:spAutoFit/>
          </a:bodyPr>
          <a:lstStyle/>
          <a:p>
            <a:pPr lvl="0" algn="ctr"/>
            <a:r>
              <a:rPr lang="en-US" altLang="zh-TW" sz="2400" b="1" dirty="0">
                <a:solidFill>
                  <a:srgbClr val="0C45A6"/>
                </a:solidFill>
                <a:effectLst>
                  <a:glow rad="38100">
                    <a:schemeClr val="bg1">
                      <a:alpha val="75000"/>
                    </a:schemeClr>
                  </a:glow>
                </a:effectLst>
                <a:latin typeface="微軟正黑體" panose="020B0604030504040204" pitchFamily="34" charset="-120"/>
                <a:ea typeface="微軟正黑體" panose="020B0604030504040204" pitchFamily="34" charset="-120"/>
                <a:cs typeface="Times New Roman" panose="02020603050405020304" pitchFamily="18" charset="0"/>
              </a:rPr>
              <a:t>110</a:t>
            </a:r>
            <a:r>
              <a:rPr lang="zh-TW" altLang="en-US" sz="2400" b="1" dirty="0">
                <a:solidFill>
                  <a:srgbClr val="0C45A6"/>
                </a:solidFill>
                <a:effectLst>
                  <a:glow rad="38100">
                    <a:schemeClr val="bg1">
                      <a:alpha val="75000"/>
                    </a:schemeClr>
                  </a:glow>
                </a:effectLst>
                <a:latin typeface="微軟正黑體" panose="020B0604030504040204" pitchFamily="34" charset="-120"/>
                <a:ea typeface="微軟正黑體" panose="020B0604030504040204" pitchFamily="34" charset="-120"/>
                <a:cs typeface="Times New Roman" panose="02020603050405020304" pitchFamily="18" charset="0"/>
              </a:rPr>
              <a:t>學年度精進國民中小學教師教學專業與課程</a:t>
            </a:r>
            <a:r>
              <a:rPr lang="zh-TW" altLang="en-US" sz="2400" dirty="0">
                <a:solidFill>
                  <a:schemeClr val="bg1"/>
                </a:solidFill>
                <a:effectLst>
                  <a:glow rad="38100">
                    <a:schemeClr val="bg1">
                      <a:alpha val="75000"/>
                    </a:schemeClr>
                  </a:glow>
                </a:effectLst>
                <a:latin typeface="微軟正黑體" panose="020B0604030504040204" pitchFamily="34" charset="-120"/>
                <a:ea typeface="微軟正黑體" panose="020B0604030504040204" pitchFamily="34" charset="-120"/>
                <a:cs typeface="Times New Roman" panose="02020603050405020304" pitchFamily="18" charset="0"/>
              </a:rPr>
              <a:t>品質整體推動計畫－課程計畫行政人員說明會</a:t>
            </a:r>
          </a:p>
        </p:txBody>
      </p:sp>
    </p:spTree>
    <p:extLst>
      <p:ext uri="{BB962C8B-B14F-4D97-AF65-F5344CB8AC3E}">
        <p14:creationId xmlns:p14="http://schemas.microsoft.com/office/powerpoint/2010/main" val="2813640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45137" y="0"/>
            <a:ext cx="8095945" cy="10287000"/>
          </a:xfrm>
          <a:prstGeom prst="rect">
            <a:avLst/>
          </a:prstGeom>
          <a:solidFill>
            <a:srgbClr val="FDCF60"/>
          </a:solidFill>
        </p:spPr>
      </p:sp>
      <p:grpSp>
        <p:nvGrpSpPr>
          <p:cNvPr id="3" name="Group 3"/>
          <p:cNvGrpSpPr/>
          <p:nvPr/>
        </p:nvGrpSpPr>
        <p:grpSpPr>
          <a:xfrm>
            <a:off x="8991600" y="1377614"/>
            <a:ext cx="8248405" cy="1708486"/>
            <a:chOff x="0" y="227507"/>
            <a:chExt cx="10997874" cy="2277980"/>
          </a:xfrm>
        </p:grpSpPr>
        <p:sp>
          <p:nvSpPr>
            <p:cNvPr id="4" name="AutoShape 4"/>
            <p:cNvSpPr/>
            <p:nvPr/>
          </p:nvSpPr>
          <p:spPr>
            <a:xfrm>
              <a:off x="0" y="227507"/>
              <a:ext cx="1044803" cy="144381"/>
            </a:xfrm>
            <a:prstGeom prst="rect">
              <a:avLst/>
            </a:prstGeom>
            <a:solidFill>
              <a:srgbClr val="0C45A6"/>
            </a:solidFill>
          </p:spPr>
        </p:sp>
        <p:sp>
          <p:nvSpPr>
            <p:cNvPr id="5" name="TextBox 5"/>
            <p:cNvSpPr txBox="1"/>
            <p:nvPr/>
          </p:nvSpPr>
          <p:spPr>
            <a:xfrm>
              <a:off x="0" y="535717"/>
              <a:ext cx="10997874" cy="1969770"/>
            </a:xfrm>
            <a:prstGeom prst="rect">
              <a:avLst/>
            </a:prstGeom>
          </p:spPr>
          <p:txBody>
            <a:bodyPr lIns="0" tIns="0" rIns="0" bIns="0" rtlCol="0" anchor="t">
              <a:spAutoFit/>
            </a:bodyPr>
            <a:lstStyle/>
            <a:p>
              <a:r>
                <a:rPr lang="zh-TW" altLang="en-US" sz="4800" b="1" dirty="0">
                  <a:solidFill>
                    <a:srgbClr val="16214B"/>
                  </a:solidFill>
                  <a:latin typeface="微軟正黑體" panose="020B0604030504040204" pitchFamily="34" charset="-120"/>
                  <a:ea typeface="微軟正黑體" panose="020B0604030504040204" pitchFamily="34" charset="-120"/>
                </a:rPr>
                <a:t>了解課程計畫審查原則</a:t>
              </a:r>
              <a:br>
                <a:rPr lang="en-US" altLang="zh-TW" sz="4800" b="1" dirty="0">
                  <a:solidFill>
                    <a:srgbClr val="16214B"/>
                  </a:solidFill>
                  <a:latin typeface="微軟正黑體" panose="020B0604030504040204" pitchFamily="34" charset="-120"/>
                  <a:ea typeface="微軟正黑體" panose="020B0604030504040204" pitchFamily="34" charset="-120"/>
                </a:rPr>
              </a:br>
              <a:endParaRPr lang="en-US" sz="4800" b="1" dirty="0">
                <a:solidFill>
                  <a:srgbClr val="CC0000"/>
                </a:solidFill>
                <a:latin typeface="微軟正黑體" panose="020B0604030504040204" pitchFamily="34" charset="-120"/>
                <a:ea typeface="微軟正黑體" panose="020B0604030504040204" pitchFamily="34" charset="-120"/>
              </a:endParaRPr>
            </a:p>
          </p:txBody>
        </p:sp>
      </p:grpSp>
      <p:grpSp>
        <p:nvGrpSpPr>
          <p:cNvPr id="6" name="Group 6"/>
          <p:cNvGrpSpPr/>
          <p:nvPr/>
        </p:nvGrpSpPr>
        <p:grpSpPr>
          <a:xfrm>
            <a:off x="1095252" y="1018699"/>
            <a:ext cx="5415166" cy="8138777"/>
            <a:chOff x="0" y="0"/>
            <a:chExt cx="7220221" cy="10851703"/>
          </a:xfrm>
        </p:grpSpPr>
        <p:sp>
          <p:nvSpPr>
            <p:cNvPr id="7" name="TextBox 7"/>
            <p:cNvSpPr txBox="1"/>
            <p:nvPr/>
          </p:nvSpPr>
          <p:spPr>
            <a:xfrm>
              <a:off x="0" y="4969751"/>
              <a:ext cx="7220221" cy="5881952"/>
            </a:xfrm>
            <a:prstGeom prst="rect">
              <a:avLst/>
            </a:prstGeom>
          </p:spPr>
          <p:txBody>
            <a:bodyPr lIns="0" tIns="0" rIns="0" bIns="0" rtlCol="0" anchor="t">
              <a:spAutoFit/>
            </a:bodyPr>
            <a:lstStyle/>
            <a:p>
              <a:pPr algn="ctr">
                <a:lnSpc>
                  <a:spcPts val="8640"/>
                </a:lnSpc>
              </a:pPr>
              <a:r>
                <a:rPr lang="en-US" sz="6000" dirty="0">
                  <a:solidFill>
                    <a:srgbClr val="0C45A6"/>
                  </a:solidFill>
                  <a:effectLst>
                    <a:glow rad="228600">
                      <a:schemeClr val="bg1">
                        <a:alpha val="70000"/>
                      </a:schemeClr>
                    </a:glow>
                  </a:effectLst>
                  <a:latin typeface="Montserrat Semi-Bold"/>
                </a:rPr>
                <a:t>MOE-mandated curriculum</a:t>
              </a:r>
            </a:p>
            <a:p>
              <a:pPr algn="ctr">
                <a:lnSpc>
                  <a:spcPts val="8640"/>
                </a:lnSpc>
              </a:pPr>
              <a:r>
                <a:rPr lang="en-US" sz="6000" dirty="0">
                  <a:solidFill>
                    <a:srgbClr val="0C45A6"/>
                  </a:solidFill>
                  <a:effectLst>
                    <a:glow rad="228600">
                      <a:schemeClr val="bg1">
                        <a:alpha val="70000"/>
                      </a:schemeClr>
                    </a:glow>
                  </a:effectLst>
                  <a:latin typeface="Montserrat Semi-Bold"/>
                </a:rPr>
                <a:t>Review</a:t>
              </a:r>
              <a:endParaRPr lang="en-US" sz="7200" dirty="0">
                <a:solidFill>
                  <a:srgbClr val="0C45A6"/>
                </a:solidFill>
                <a:effectLst>
                  <a:glow rad="228600">
                    <a:schemeClr val="bg1">
                      <a:alpha val="70000"/>
                    </a:schemeClr>
                  </a:glow>
                </a:effectLst>
                <a:latin typeface="Montserrat Semi-Bold"/>
              </a:endParaRPr>
            </a:p>
          </p:txBody>
        </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05456" y="0"/>
              <a:ext cx="3209309" cy="3890071"/>
            </a:xfrm>
            <a:prstGeom prst="rect">
              <a:avLst/>
            </a:prstGeom>
          </p:spPr>
        </p:pic>
      </p:grpSp>
      <p:grpSp>
        <p:nvGrpSpPr>
          <p:cNvPr id="12" name="Group 12"/>
          <p:cNvGrpSpPr/>
          <p:nvPr/>
        </p:nvGrpSpPr>
        <p:grpSpPr>
          <a:xfrm>
            <a:off x="8991600" y="3892214"/>
            <a:ext cx="8248405" cy="969821"/>
            <a:chOff x="0" y="227507"/>
            <a:chExt cx="10997874" cy="1293094"/>
          </a:xfrm>
        </p:grpSpPr>
        <p:sp>
          <p:nvSpPr>
            <p:cNvPr id="13" name="AutoShape 13"/>
            <p:cNvSpPr/>
            <p:nvPr/>
          </p:nvSpPr>
          <p:spPr>
            <a:xfrm>
              <a:off x="0" y="227507"/>
              <a:ext cx="1044803" cy="144381"/>
            </a:xfrm>
            <a:prstGeom prst="rect">
              <a:avLst/>
            </a:prstGeom>
            <a:solidFill>
              <a:srgbClr val="0C45A6"/>
            </a:solidFill>
          </p:spPr>
        </p:sp>
        <p:sp>
          <p:nvSpPr>
            <p:cNvPr id="14" name="TextBox 14"/>
            <p:cNvSpPr txBox="1"/>
            <p:nvPr/>
          </p:nvSpPr>
          <p:spPr>
            <a:xfrm>
              <a:off x="0" y="535717"/>
              <a:ext cx="10997874" cy="984884"/>
            </a:xfrm>
            <a:prstGeom prst="rect">
              <a:avLst/>
            </a:prstGeom>
          </p:spPr>
          <p:txBody>
            <a:bodyPr lIns="0" tIns="0" rIns="0" bIns="0" rtlCol="0" anchor="t">
              <a:spAutoFit/>
            </a:bodyPr>
            <a:lstStyle/>
            <a:p>
              <a:r>
                <a:rPr lang="zh-TW" altLang="en-US" sz="4800" b="1" dirty="0">
                  <a:solidFill>
                    <a:srgbClr val="16214B"/>
                  </a:solidFill>
                  <a:latin typeface="微軟正黑體" panose="020B0604030504040204" pitchFamily="34" charset="-120"/>
                  <a:ea typeface="微軟正黑體" panose="020B0604030504040204" pitchFamily="34" charset="-120"/>
                </a:rPr>
                <a:t>部定課程計畫格式及範例</a:t>
              </a:r>
              <a:endParaRPr lang="en-US" altLang="zh-TW" sz="4800" b="1" dirty="0">
                <a:solidFill>
                  <a:srgbClr val="16214B"/>
                </a:solidFill>
                <a:latin typeface="微軟正黑體" panose="020B0604030504040204" pitchFamily="34" charset="-120"/>
                <a:ea typeface="微軟正黑體" panose="020B0604030504040204" pitchFamily="34" charset="-120"/>
              </a:endParaRPr>
            </a:p>
          </p:txBody>
        </p:sp>
      </p:grpSp>
      <p:grpSp>
        <p:nvGrpSpPr>
          <p:cNvPr id="16" name="Group 12">
            <a:extLst>
              <a:ext uri="{FF2B5EF4-FFF2-40B4-BE49-F238E27FC236}">
                <a16:creationId xmlns:a16="http://schemas.microsoft.com/office/drawing/2014/main" id="{E15BDA43-8727-4F51-A326-5299871832E7}"/>
              </a:ext>
            </a:extLst>
          </p:cNvPr>
          <p:cNvGrpSpPr/>
          <p:nvPr/>
        </p:nvGrpSpPr>
        <p:grpSpPr>
          <a:xfrm>
            <a:off x="9058276" y="6311606"/>
            <a:ext cx="8248405" cy="889294"/>
            <a:chOff x="0" y="0"/>
            <a:chExt cx="10997874" cy="1185724"/>
          </a:xfrm>
        </p:grpSpPr>
        <p:sp>
          <p:nvSpPr>
            <p:cNvPr id="17" name="AutoShape 13">
              <a:extLst>
                <a:ext uri="{FF2B5EF4-FFF2-40B4-BE49-F238E27FC236}">
                  <a16:creationId xmlns:a16="http://schemas.microsoft.com/office/drawing/2014/main" id="{4DE628A6-EB4B-4E3F-BAAB-60286115849F}"/>
                </a:ext>
              </a:extLst>
            </p:cNvPr>
            <p:cNvSpPr/>
            <p:nvPr/>
          </p:nvSpPr>
          <p:spPr>
            <a:xfrm>
              <a:off x="0" y="0"/>
              <a:ext cx="1044803" cy="144381"/>
            </a:xfrm>
            <a:prstGeom prst="rect">
              <a:avLst/>
            </a:prstGeom>
            <a:solidFill>
              <a:srgbClr val="0C45A6"/>
            </a:solidFill>
          </p:spPr>
        </p:sp>
        <p:sp>
          <p:nvSpPr>
            <p:cNvPr id="18" name="TextBox 14">
              <a:extLst>
                <a:ext uri="{FF2B5EF4-FFF2-40B4-BE49-F238E27FC236}">
                  <a16:creationId xmlns:a16="http://schemas.microsoft.com/office/drawing/2014/main" id="{4C7E3ECF-4B7B-4272-A91D-1ED68C05CB3F}"/>
                </a:ext>
              </a:extLst>
            </p:cNvPr>
            <p:cNvSpPr txBox="1"/>
            <p:nvPr/>
          </p:nvSpPr>
          <p:spPr>
            <a:xfrm>
              <a:off x="0" y="535717"/>
              <a:ext cx="10997874" cy="650007"/>
            </a:xfrm>
            <a:prstGeom prst="rect">
              <a:avLst/>
            </a:prstGeom>
          </p:spPr>
          <p:txBody>
            <a:bodyPr lIns="0" tIns="0" rIns="0" bIns="0" rtlCol="0" anchor="t">
              <a:spAutoFit/>
            </a:bodyPr>
            <a:lstStyle/>
            <a:p>
              <a:pPr>
                <a:lnSpc>
                  <a:spcPts val="3600"/>
                </a:lnSpc>
              </a:pPr>
              <a:r>
                <a:rPr lang="zh-TW" altLang="en-US" sz="4800" b="1" dirty="0">
                  <a:solidFill>
                    <a:srgbClr val="16214B"/>
                  </a:solidFill>
                  <a:latin typeface="微軟正黑體" panose="020B0604030504040204" pitchFamily="34" charset="-120"/>
                  <a:ea typeface="微軟正黑體" panose="020B0604030504040204" pitchFamily="34" charset="-120"/>
                </a:rPr>
                <a:t>範例分析及實作</a:t>
              </a:r>
              <a:r>
                <a:rPr lang="en-US" altLang="zh-TW" sz="4800" b="1" dirty="0">
                  <a:solidFill>
                    <a:srgbClr val="CC0000"/>
                  </a:solidFill>
                  <a:latin typeface="微軟正黑體" panose="020B0604030504040204" pitchFamily="34" charset="-120"/>
                  <a:ea typeface="微軟正黑體" panose="020B0604030504040204" pitchFamily="34" charset="-120"/>
                </a:rPr>
                <a:t>(</a:t>
              </a:r>
              <a:r>
                <a:rPr lang="zh-TW" altLang="en-US" sz="4800" b="1" dirty="0">
                  <a:solidFill>
                    <a:srgbClr val="CC0000"/>
                  </a:solidFill>
                  <a:latin typeface="微軟正黑體" panose="020B0604030504040204" pitchFamily="34" charset="-120"/>
                  <a:ea typeface="微軟正黑體" panose="020B0604030504040204" pitchFamily="34" charset="-120"/>
                </a:rPr>
                <a:t>大家來找碴</a:t>
              </a:r>
              <a:r>
                <a:rPr lang="en-US" altLang="zh-TW" sz="4800" b="1" dirty="0">
                  <a:solidFill>
                    <a:srgbClr val="CC0000"/>
                  </a:solidFill>
                  <a:latin typeface="微軟正黑體" panose="020B0604030504040204" pitchFamily="34" charset="-120"/>
                  <a:ea typeface="微軟正黑體" panose="020B0604030504040204" pitchFamily="34" charset="-120"/>
                </a:rPr>
                <a:t>)</a:t>
              </a:r>
              <a:endParaRPr lang="en-US" sz="4800" b="1" dirty="0">
                <a:solidFill>
                  <a:srgbClr val="CC0000"/>
                </a:solidFill>
                <a:latin typeface="微軟正黑體" panose="020B0604030504040204" pitchFamily="34" charset="-120"/>
                <a:ea typeface="微軟正黑體" panose="020B0604030504040204" pitchFamily="34" charset="-120"/>
              </a:endParaRPr>
            </a:p>
          </p:txBody>
        </p:sp>
      </p:grpSp>
      <p:grpSp>
        <p:nvGrpSpPr>
          <p:cNvPr id="15" name="Group 12">
            <a:extLst>
              <a:ext uri="{FF2B5EF4-FFF2-40B4-BE49-F238E27FC236}">
                <a16:creationId xmlns:a16="http://schemas.microsoft.com/office/drawing/2014/main" id="{03C509BB-721F-4C33-9045-C65B25FFD8C8}"/>
              </a:ext>
            </a:extLst>
          </p:cNvPr>
          <p:cNvGrpSpPr/>
          <p:nvPr/>
        </p:nvGrpSpPr>
        <p:grpSpPr>
          <a:xfrm>
            <a:off x="9058275" y="8140406"/>
            <a:ext cx="8248405" cy="889294"/>
            <a:chOff x="0" y="0"/>
            <a:chExt cx="10997874" cy="1185724"/>
          </a:xfrm>
        </p:grpSpPr>
        <p:sp>
          <p:nvSpPr>
            <p:cNvPr id="19" name="AutoShape 13">
              <a:extLst>
                <a:ext uri="{FF2B5EF4-FFF2-40B4-BE49-F238E27FC236}">
                  <a16:creationId xmlns:a16="http://schemas.microsoft.com/office/drawing/2014/main" id="{E45AB563-C241-4855-AE5F-056CF68C3A99}"/>
                </a:ext>
              </a:extLst>
            </p:cNvPr>
            <p:cNvSpPr/>
            <p:nvPr/>
          </p:nvSpPr>
          <p:spPr>
            <a:xfrm>
              <a:off x="0" y="0"/>
              <a:ext cx="1044803" cy="144381"/>
            </a:xfrm>
            <a:prstGeom prst="rect">
              <a:avLst/>
            </a:prstGeom>
            <a:solidFill>
              <a:srgbClr val="0C45A6"/>
            </a:solidFill>
          </p:spPr>
        </p:sp>
        <p:sp>
          <p:nvSpPr>
            <p:cNvPr id="20" name="TextBox 14">
              <a:extLst>
                <a:ext uri="{FF2B5EF4-FFF2-40B4-BE49-F238E27FC236}">
                  <a16:creationId xmlns:a16="http://schemas.microsoft.com/office/drawing/2014/main" id="{B3981AE7-3E1E-48A0-9DA2-C51015EF8BB3}"/>
                </a:ext>
              </a:extLst>
            </p:cNvPr>
            <p:cNvSpPr txBox="1"/>
            <p:nvPr/>
          </p:nvSpPr>
          <p:spPr>
            <a:xfrm>
              <a:off x="0" y="535717"/>
              <a:ext cx="10997874" cy="650007"/>
            </a:xfrm>
            <a:prstGeom prst="rect">
              <a:avLst/>
            </a:prstGeom>
          </p:spPr>
          <p:txBody>
            <a:bodyPr lIns="0" tIns="0" rIns="0" bIns="0" rtlCol="0" anchor="t">
              <a:spAutoFit/>
            </a:bodyPr>
            <a:lstStyle/>
            <a:p>
              <a:pPr>
                <a:lnSpc>
                  <a:spcPts val="3600"/>
                </a:lnSpc>
              </a:pPr>
              <a:r>
                <a:rPr lang="zh-TW" altLang="en-US" sz="4800" b="1" dirty="0">
                  <a:solidFill>
                    <a:srgbClr val="16214B"/>
                  </a:solidFill>
                  <a:latin typeface="微軟正黑體" panose="020B0604030504040204" pitchFamily="34" charset="-120"/>
                  <a:ea typeface="微軟正黑體" panose="020B0604030504040204" pitchFamily="34" charset="-120"/>
                </a:rPr>
                <a:t>重點回顧</a:t>
              </a:r>
              <a:endParaRPr lang="en-US" sz="4800" b="1" dirty="0">
                <a:solidFill>
                  <a:srgbClr val="16214B"/>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792556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2938179" y="1181100"/>
            <a:ext cx="6318880" cy="957550"/>
            <a:chOff x="0" y="0"/>
            <a:chExt cx="8425173" cy="1276735"/>
          </a:xfrm>
        </p:grpSpPr>
        <p:sp>
          <p:nvSpPr>
            <p:cNvPr id="5" name="AutoShape 5"/>
            <p:cNvSpPr/>
            <p:nvPr/>
          </p:nvSpPr>
          <p:spPr>
            <a:xfrm>
              <a:off x="0" y="0"/>
              <a:ext cx="1044803" cy="144381"/>
            </a:xfrm>
            <a:prstGeom prst="rect">
              <a:avLst/>
            </a:prstGeom>
            <a:solidFill>
              <a:srgbClr val="0C45A6"/>
            </a:solidFill>
          </p:spPr>
        </p:sp>
        <p:sp>
          <p:nvSpPr>
            <p:cNvPr id="6" name="TextBox 6"/>
            <p:cNvSpPr txBox="1"/>
            <p:nvPr/>
          </p:nvSpPr>
          <p:spPr>
            <a:xfrm>
              <a:off x="0" y="626726"/>
              <a:ext cx="8425173" cy="650009"/>
            </a:xfrm>
            <a:prstGeom prst="rect">
              <a:avLst/>
            </a:prstGeom>
          </p:spPr>
          <p:txBody>
            <a:bodyPr lIns="0" tIns="0" rIns="0" bIns="0" rtlCol="0" anchor="t">
              <a:spAutoFit/>
            </a:bodyPr>
            <a:lstStyle/>
            <a:p>
              <a:pPr>
                <a:lnSpc>
                  <a:spcPts val="3600"/>
                </a:lnSpc>
              </a:pPr>
              <a:r>
                <a:rPr lang="zh-TW" altLang="en-US" sz="4800" b="1" dirty="0">
                  <a:solidFill>
                    <a:srgbClr val="0C45A6"/>
                  </a:solidFill>
                  <a:latin typeface="微軟正黑體" panose="020B0604030504040204" pitchFamily="34" charset="-120"/>
                  <a:ea typeface="微軟正黑體" panose="020B0604030504040204" pitchFamily="34" charset="-120"/>
                </a:rPr>
                <a:t>部定課程計畫審查規定</a:t>
              </a:r>
              <a:endParaRPr lang="en-US" altLang="zh-TW" sz="4800" b="1" dirty="0">
                <a:solidFill>
                  <a:srgbClr val="0C45A6"/>
                </a:solidFill>
                <a:latin typeface="微軟正黑體" panose="020B0604030504040204" pitchFamily="34" charset="-120"/>
                <a:ea typeface="微軟正黑體" panose="020B0604030504040204" pitchFamily="34" charset="-120"/>
              </a:endParaRPr>
            </a:p>
          </p:txBody>
        </p:sp>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106650" y="6158872"/>
            <a:ext cx="2705100" cy="3278909"/>
          </a:xfrm>
          <a:prstGeom prst="rect">
            <a:avLst/>
          </a:prstGeom>
        </p:spPr>
      </p:pic>
      <p:sp>
        <p:nvSpPr>
          <p:cNvPr id="9" name="內容版面配置區 2">
            <a:extLst>
              <a:ext uri="{FF2B5EF4-FFF2-40B4-BE49-F238E27FC236}">
                <a16:creationId xmlns:a16="http://schemas.microsoft.com/office/drawing/2014/main" id="{C2FBFC32-6AF8-4CB2-9289-89FFF083F46A}"/>
              </a:ext>
            </a:extLst>
          </p:cNvPr>
          <p:cNvSpPr txBox="1">
            <a:spLocks/>
          </p:cNvSpPr>
          <p:nvPr/>
        </p:nvSpPr>
        <p:spPr>
          <a:xfrm>
            <a:off x="2362200" y="2488673"/>
            <a:ext cx="14097000" cy="722682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ts val="6000"/>
              </a:lnSpc>
              <a:buFont typeface="Arial" panose="020B0604020202020204" pitchFamily="34" charset="0"/>
              <a:buChar char="•"/>
            </a:pPr>
            <a:r>
              <a:rPr lang="zh-TW" altLang="en-US" sz="4400" dirty="0">
                <a:latin typeface="微軟正黑體" panose="020B0604030504040204" pitchFamily="34" charset="-120"/>
                <a:ea typeface="微軟正黑體" panose="020B0604030504040204" pitchFamily="34" charset="-120"/>
              </a:rPr>
              <a:t>國民中學及國民小學課程計畫備查作業參考原則</a:t>
            </a:r>
            <a:r>
              <a:rPr lang="en-US" altLang="zh-TW" sz="4400" dirty="0">
                <a:latin typeface="微軟正黑體" panose="020B0604030504040204" pitchFamily="34" charset="-120"/>
                <a:ea typeface="微軟正黑體" panose="020B0604030504040204" pitchFamily="34" charset="-120"/>
              </a:rPr>
              <a:t>(107 </a:t>
            </a:r>
            <a:r>
              <a:rPr lang="zh-TW" altLang="en-US" sz="4400" dirty="0">
                <a:latin typeface="微軟正黑體" panose="020B0604030504040204" pitchFamily="34" charset="-120"/>
                <a:ea typeface="微軟正黑體" panose="020B0604030504040204" pitchFamily="34" charset="-120"/>
              </a:rPr>
              <a:t>年 </a:t>
            </a:r>
            <a:r>
              <a:rPr lang="en-US" altLang="zh-TW" sz="4400" dirty="0">
                <a:latin typeface="微軟正黑體" panose="020B0604030504040204" pitchFamily="34" charset="-120"/>
                <a:ea typeface="微軟正黑體" panose="020B0604030504040204" pitchFamily="34" charset="-120"/>
              </a:rPr>
              <a:t>9 </a:t>
            </a:r>
            <a:r>
              <a:rPr lang="zh-TW" altLang="en-US" sz="4400" dirty="0">
                <a:latin typeface="微軟正黑體" panose="020B0604030504040204" pitchFamily="34" charset="-120"/>
                <a:ea typeface="微軟正黑體" panose="020B0604030504040204" pitchFamily="34" charset="-120"/>
              </a:rPr>
              <a:t>月 </a:t>
            </a:r>
            <a:r>
              <a:rPr lang="en-US" altLang="zh-TW" sz="4400" dirty="0">
                <a:latin typeface="微軟正黑體" panose="020B0604030504040204" pitchFamily="34" charset="-120"/>
                <a:ea typeface="微軟正黑體" panose="020B0604030504040204" pitchFamily="34" charset="-120"/>
              </a:rPr>
              <a:t>6 </a:t>
            </a:r>
            <a:r>
              <a:rPr lang="zh-TW" altLang="en-US" sz="4400" dirty="0">
                <a:latin typeface="微軟正黑體" panose="020B0604030504040204" pitchFamily="34" charset="-120"/>
                <a:ea typeface="微軟正黑體" panose="020B0604030504040204" pitchFamily="34" charset="-120"/>
              </a:rPr>
              <a:t>日臺教授國字第 </a:t>
            </a:r>
            <a:r>
              <a:rPr lang="en-US" altLang="zh-TW" sz="4400" dirty="0">
                <a:latin typeface="微軟正黑體" panose="020B0604030504040204" pitchFamily="34" charset="-120"/>
                <a:ea typeface="微軟正黑體" panose="020B0604030504040204" pitchFamily="34" charset="-120"/>
              </a:rPr>
              <a:t>1070106766 </a:t>
            </a:r>
            <a:r>
              <a:rPr lang="zh-TW" altLang="en-US" sz="4400" dirty="0">
                <a:latin typeface="微軟正黑體" panose="020B0604030504040204" pitchFamily="34" charset="-120"/>
                <a:ea typeface="微軟正黑體" panose="020B0604030504040204" pitchFamily="34" charset="-120"/>
              </a:rPr>
              <a:t>號函</a:t>
            </a:r>
            <a:r>
              <a:rPr lang="en-US" altLang="zh-TW" sz="4400" dirty="0">
                <a:latin typeface="微軟正黑體" panose="020B0604030504040204" pitchFamily="34" charset="-120"/>
                <a:ea typeface="微軟正黑體" panose="020B0604030504040204" pitchFamily="34" charset="-120"/>
              </a:rPr>
              <a:t>)</a:t>
            </a:r>
          </a:p>
          <a:p>
            <a:pPr lvl="1">
              <a:lnSpc>
                <a:spcPts val="6000"/>
              </a:lnSpc>
              <a:buFont typeface="Arial" panose="020B0604020202020204" pitchFamily="34" charset="0"/>
              <a:buChar char="•"/>
            </a:pPr>
            <a:r>
              <a:rPr lang="zh-TW" altLang="en-US" sz="4400" b="1" dirty="0">
                <a:solidFill>
                  <a:srgbClr val="C00000"/>
                </a:solidFill>
                <a:latin typeface="微軟正黑體" panose="020B0604030504040204" pitchFamily="34" charset="-120"/>
                <a:ea typeface="微軟正黑體" panose="020B0604030504040204" pitchFamily="34" charset="-120"/>
              </a:rPr>
              <a:t>分組共讀</a:t>
            </a:r>
            <a:endParaRPr lang="en-US" altLang="zh-TW" sz="4400" b="1" dirty="0">
              <a:solidFill>
                <a:srgbClr val="C00000"/>
              </a:solidFill>
              <a:latin typeface="微軟正黑體" panose="020B0604030504040204" pitchFamily="34" charset="-120"/>
              <a:ea typeface="微軟正黑體" panose="020B0604030504040204" pitchFamily="34" charset="-120"/>
            </a:endParaRPr>
          </a:p>
          <a:p>
            <a:pPr marL="1200150" lvl="1" indent="-742950">
              <a:lnSpc>
                <a:spcPts val="6000"/>
              </a:lnSpc>
              <a:buFont typeface="+mj-lt"/>
              <a:buAutoNum type="arabicPeriod"/>
            </a:pPr>
            <a:r>
              <a:rPr lang="zh-TW" altLang="en-US" sz="4400" b="1" dirty="0">
                <a:latin typeface="微軟正黑體" panose="020B0604030504040204" pitchFamily="34" charset="-120"/>
                <a:ea typeface="微軟正黑體" panose="020B0604030504040204" pitchFamily="34" charset="-120"/>
              </a:rPr>
              <a:t>個別閱讀：</a:t>
            </a:r>
            <a:r>
              <a:rPr lang="zh-TW" altLang="en-US" sz="4400" dirty="0">
                <a:latin typeface="微軟正黑體" panose="020B0604030504040204" pitchFamily="34" charset="-120"/>
                <a:ea typeface="微軟正黑體" panose="020B0604030504040204" pitchFamily="34" charset="-120"/>
              </a:rPr>
              <a:t>找出參考原則中與</a:t>
            </a:r>
            <a:r>
              <a:rPr lang="zh-TW" altLang="en-US" sz="4400" b="1" dirty="0">
                <a:solidFill>
                  <a:srgbClr val="0000FF"/>
                </a:solidFill>
                <a:latin typeface="微軟正黑體" panose="020B0604030504040204" pitchFamily="34" charset="-120"/>
                <a:ea typeface="微軟正黑體" panose="020B0604030504040204" pitchFamily="34" charset="-120"/>
              </a:rPr>
              <a:t>學校行政</a:t>
            </a:r>
            <a:r>
              <a:rPr lang="en-US" altLang="zh-TW" sz="4400" dirty="0">
                <a:latin typeface="微軟正黑體" panose="020B0604030504040204" pitchFamily="34" charset="-120"/>
                <a:ea typeface="微軟正黑體" panose="020B0604030504040204" pitchFamily="34" charset="-120"/>
              </a:rPr>
              <a:t>(</a:t>
            </a:r>
            <a:r>
              <a:rPr lang="zh-TW" altLang="en-US" sz="4400" dirty="0">
                <a:latin typeface="微軟正黑體" panose="020B0604030504040204" pitchFamily="34" charset="-120"/>
                <a:ea typeface="微軟正黑體" panose="020B0604030504040204" pitchFamily="34" charset="-120"/>
              </a:rPr>
              <a:t>教務處、教學組</a:t>
            </a:r>
            <a:r>
              <a:rPr lang="en-US" altLang="zh-TW" sz="4400" dirty="0">
                <a:latin typeface="微軟正黑體" panose="020B0604030504040204" pitchFamily="34" charset="-120"/>
                <a:ea typeface="微軟正黑體" panose="020B0604030504040204" pitchFamily="34" charset="-120"/>
              </a:rPr>
              <a:t>)</a:t>
            </a:r>
            <a:r>
              <a:rPr lang="zh-TW" altLang="en-US" sz="4400" dirty="0">
                <a:latin typeface="微軟正黑體" panose="020B0604030504040204" pitchFamily="34" charset="-120"/>
                <a:ea typeface="微軟正黑體" panose="020B0604030504040204" pitchFamily="34" charset="-120"/>
              </a:rPr>
              <a:t>或</a:t>
            </a:r>
            <a:r>
              <a:rPr lang="zh-TW" altLang="en-US" sz="4400" b="1" dirty="0">
                <a:solidFill>
                  <a:srgbClr val="0000FF"/>
                </a:solidFill>
                <a:latin typeface="微軟正黑體" panose="020B0604030504040204" pitchFamily="34" charset="-120"/>
                <a:ea typeface="微軟正黑體" panose="020B0604030504040204" pitchFamily="34" charset="-120"/>
              </a:rPr>
              <a:t>教師</a:t>
            </a:r>
            <a:r>
              <a:rPr lang="zh-TW" altLang="en-US" sz="4400" dirty="0">
                <a:latin typeface="微軟正黑體" panose="020B0604030504040204" pitchFamily="34" charset="-120"/>
                <a:ea typeface="微軟正黑體" panose="020B0604030504040204" pitchFamily="34" charset="-120"/>
              </a:rPr>
              <a:t>相關性較高的重點</a:t>
            </a:r>
            <a:r>
              <a:rPr lang="en-US" altLang="zh-TW" sz="4400" dirty="0">
                <a:latin typeface="微軟正黑體" panose="020B0604030504040204" pitchFamily="34" charset="-120"/>
                <a:ea typeface="微軟正黑體" panose="020B0604030504040204" pitchFamily="34" charset="-120"/>
              </a:rPr>
              <a:t>(</a:t>
            </a:r>
            <a:r>
              <a:rPr lang="zh-TW" altLang="en-US" sz="4400" dirty="0">
                <a:latin typeface="微軟正黑體" panose="020B0604030504040204" pitchFamily="34" charset="-120"/>
                <a:ea typeface="微軟正黑體" panose="020B0604030504040204" pitchFamily="34" charset="-120"/>
              </a:rPr>
              <a:t>三個</a:t>
            </a:r>
            <a:r>
              <a:rPr lang="en-US" altLang="zh-TW" sz="4400" dirty="0">
                <a:latin typeface="微軟正黑體" panose="020B0604030504040204" pitchFamily="34" charset="-120"/>
                <a:ea typeface="微軟正黑體" panose="020B0604030504040204" pitchFamily="34" charset="-120"/>
              </a:rPr>
              <a:t>)</a:t>
            </a:r>
          </a:p>
          <a:p>
            <a:pPr marL="1200150" lvl="1" indent="-742950">
              <a:lnSpc>
                <a:spcPts val="6000"/>
              </a:lnSpc>
              <a:buFont typeface="+mj-lt"/>
              <a:buAutoNum type="arabicPeriod"/>
            </a:pPr>
            <a:r>
              <a:rPr lang="zh-TW" altLang="en-US" sz="4400" b="1" dirty="0">
                <a:latin typeface="微軟正黑體" panose="020B0604030504040204" pitchFamily="34" charset="-120"/>
                <a:ea typeface="微軟正黑體" panose="020B0604030504040204" pitchFamily="34" charset="-120"/>
              </a:rPr>
              <a:t>小組彙整：</a:t>
            </a:r>
            <a:r>
              <a:rPr lang="zh-TW" altLang="en-US" sz="4400" dirty="0">
                <a:latin typeface="微軟正黑體" panose="020B0604030504040204" pitchFamily="34" charset="-120"/>
                <a:ea typeface="微軟正黑體" panose="020B0604030504040204" pitchFamily="34" charset="-120"/>
              </a:rPr>
              <a:t>共識度最高的三個重點書寫於海報</a:t>
            </a:r>
            <a:endParaRPr lang="en-US" altLang="zh-TW" sz="4400" dirty="0">
              <a:latin typeface="微軟正黑體" panose="020B0604030504040204" pitchFamily="34" charset="-120"/>
              <a:ea typeface="微軟正黑體" panose="020B0604030504040204" pitchFamily="34" charset="-120"/>
            </a:endParaRPr>
          </a:p>
          <a:p>
            <a:pPr marL="1200150" lvl="1" indent="-742950">
              <a:lnSpc>
                <a:spcPts val="6000"/>
              </a:lnSpc>
              <a:buFont typeface="+mj-lt"/>
              <a:buAutoNum type="arabicPeriod"/>
            </a:pPr>
            <a:r>
              <a:rPr lang="zh-TW" altLang="en-US" sz="4400" b="1" dirty="0">
                <a:latin typeface="微軟正黑體" panose="020B0604030504040204" pitchFamily="34" charset="-120"/>
                <a:ea typeface="微軟正黑體" panose="020B0604030504040204" pitchFamily="34" charset="-120"/>
              </a:rPr>
              <a:t>分組發表</a:t>
            </a:r>
            <a:endParaRPr lang="en-US" altLang="zh-TW" sz="4400" b="1" dirty="0">
              <a:latin typeface="微軟正黑體" panose="020B0604030504040204" pitchFamily="34" charset="-120"/>
              <a:ea typeface="微軟正黑體" panose="020B0604030504040204" pitchFamily="34" charset="-120"/>
            </a:endParaRPr>
          </a:p>
        </p:txBody>
      </p:sp>
      <p:sp>
        <p:nvSpPr>
          <p:cNvPr id="8" name="AutoShape 2">
            <a:extLst>
              <a:ext uri="{FF2B5EF4-FFF2-40B4-BE49-F238E27FC236}">
                <a16:creationId xmlns:a16="http://schemas.microsoft.com/office/drawing/2014/main" id="{F2DE742F-E371-411B-A85A-975AE4DB46C9}"/>
              </a:ext>
            </a:extLst>
          </p:cNvPr>
          <p:cNvSpPr/>
          <p:nvPr/>
        </p:nvSpPr>
        <p:spPr>
          <a:xfrm>
            <a:off x="-25612" y="0"/>
            <a:ext cx="1600200" cy="10287000"/>
          </a:xfrm>
          <a:prstGeom prst="rect">
            <a:avLst/>
          </a:prstGeom>
          <a:solidFill>
            <a:srgbClr val="FDCF60"/>
          </a:solidFill>
        </p:spPr>
      </p:sp>
    </p:spTree>
    <p:extLst>
      <p:ext uri="{BB962C8B-B14F-4D97-AF65-F5344CB8AC3E}">
        <p14:creationId xmlns:p14="http://schemas.microsoft.com/office/powerpoint/2010/main" val="1351223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2938179" y="1181100"/>
            <a:ext cx="6318880" cy="957550"/>
            <a:chOff x="0" y="0"/>
            <a:chExt cx="8425173" cy="1276735"/>
          </a:xfrm>
        </p:grpSpPr>
        <p:sp>
          <p:nvSpPr>
            <p:cNvPr id="5" name="AutoShape 5"/>
            <p:cNvSpPr/>
            <p:nvPr/>
          </p:nvSpPr>
          <p:spPr>
            <a:xfrm>
              <a:off x="0" y="0"/>
              <a:ext cx="1044803" cy="144381"/>
            </a:xfrm>
            <a:prstGeom prst="rect">
              <a:avLst/>
            </a:prstGeom>
            <a:solidFill>
              <a:srgbClr val="0C45A6"/>
            </a:solidFill>
          </p:spPr>
        </p:sp>
        <p:sp>
          <p:nvSpPr>
            <p:cNvPr id="6" name="TextBox 6"/>
            <p:cNvSpPr txBox="1"/>
            <p:nvPr/>
          </p:nvSpPr>
          <p:spPr>
            <a:xfrm>
              <a:off x="0" y="626726"/>
              <a:ext cx="8425173" cy="650009"/>
            </a:xfrm>
            <a:prstGeom prst="rect">
              <a:avLst/>
            </a:prstGeom>
          </p:spPr>
          <p:txBody>
            <a:bodyPr lIns="0" tIns="0" rIns="0" bIns="0" rtlCol="0" anchor="t">
              <a:spAutoFit/>
            </a:bodyPr>
            <a:lstStyle/>
            <a:p>
              <a:pPr>
                <a:lnSpc>
                  <a:spcPts val="3600"/>
                </a:lnSpc>
              </a:pPr>
              <a:r>
                <a:rPr lang="zh-TW" altLang="en-US" sz="4800" b="1" dirty="0">
                  <a:solidFill>
                    <a:srgbClr val="0C45A6"/>
                  </a:solidFill>
                  <a:latin typeface="微軟正黑體" panose="020B0604030504040204" pitchFamily="34" charset="-120"/>
                  <a:ea typeface="微軟正黑體" panose="020B0604030504040204" pitchFamily="34" charset="-120"/>
                </a:rPr>
                <a:t>課程計畫備查的流程</a:t>
              </a:r>
              <a:endParaRPr lang="en-US" altLang="zh-TW" sz="4800" b="1" dirty="0">
                <a:solidFill>
                  <a:srgbClr val="0C45A6"/>
                </a:solidFill>
                <a:latin typeface="微軟正黑體" panose="020B0604030504040204" pitchFamily="34" charset="-120"/>
                <a:ea typeface="微軟正黑體" panose="020B0604030504040204" pitchFamily="34" charset="-120"/>
              </a:endParaRPr>
            </a:p>
          </p:txBody>
        </p:sp>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706600" y="849218"/>
            <a:ext cx="2705100" cy="3278909"/>
          </a:xfrm>
          <a:prstGeom prst="rect">
            <a:avLst/>
          </a:prstGeom>
        </p:spPr>
      </p:pic>
      <p:sp>
        <p:nvSpPr>
          <p:cNvPr id="9" name="內容版面配置區 2">
            <a:extLst>
              <a:ext uri="{FF2B5EF4-FFF2-40B4-BE49-F238E27FC236}">
                <a16:creationId xmlns:a16="http://schemas.microsoft.com/office/drawing/2014/main" id="{C2FBFC32-6AF8-4CB2-9289-89FFF083F46A}"/>
              </a:ext>
            </a:extLst>
          </p:cNvPr>
          <p:cNvSpPr txBox="1">
            <a:spLocks/>
          </p:cNvSpPr>
          <p:nvPr/>
        </p:nvSpPr>
        <p:spPr>
          <a:xfrm>
            <a:off x="2362200" y="2488673"/>
            <a:ext cx="13030200" cy="722682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50000"/>
              </a:lnSpc>
              <a:buFont typeface="Arial" panose="020B0604020202020204" pitchFamily="34" charset="0"/>
              <a:buChar char="•"/>
            </a:pPr>
            <a:r>
              <a:rPr lang="zh-TW" altLang="en-US" sz="4400" dirty="0">
                <a:latin typeface="微軟正黑體" panose="020B0604030504040204" pitchFamily="34" charset="-120"/>
                <a:ea typeface="微軟正黑體" panose="020B0604030504040204" pitchFamily="34" charset="-120"/>
              </a:rPr>
              <a:t>學校應於每學年將課程計畫提經</a:t>
            </a:r>
            <a:br>
              <a:rPr lang="en-US" altLang="zh-TW" sz="4400" dirty="0">
                <a:latin typeface="微軟正黑體" panose="020B0604030504040204" pitchFamily="34" charset="-120"/>
                <a:ea typeface="微軟正黑體" panose="020B0604030504040204" pitchFamily="34" charset="-120"/>
              </a:rPr>
            </a:br>
            <a:r>
              <a:rPr lang="zh-TW" altLang="en-US" sz="4400" dirty="0">
                <a:latin typeface="微軟正黑體" panose="020B0604030504040204" pitchFamily="34" charset="-120"/>
                <a:ea typeface="微軟正黑體" panose="020B0604030504040204" pitchFamily="34" charset="-120"/>
              </a:rPr>
              <a:t>學校課程發展委員會審議通過後，</a:t>
            </a:r>
            <a:br>
              <a:rPr lang="en-US" altLang="zh-TW" sz="4400" dirty="0">
                <a:latin typeface="微軟正黑體" panose="020B0604030504040204" pitchFamily="34" charset="-120"/>
                <a:ea typeface="微軟正黑體" panose="020B0604030504040204" pitchFamily="34" charset="-120"/>
              </a:rPr>
            </a:br>
            <a:r>
              <a:rPr lang="zh-TW" altLang="en-US" sz="4400" dirty="0">
                <a:latin typeface="微軟正黑體" panose="020B0604030504040204" pitchFamily="34" charset="-120"/>
                <a:ea typeface="微軟正黑體" panose="020B0604030504040204" pitchFamily="34" charset="-120"/>
              </a:rPr>
              <a:t>報各該主管機關備查；</a:t>
            </a:r>
            <a:br>
              <a:rPr lang="en-US" altLang="zh-TW" sz="4400" dirty="0">
                <a:latin typeface="微軟正黑體" panose="020B0604030504040204" pitchFamily="34" charset="-120"/>
                <a:ea typeface="微軟正黑體" panose="020B0604030504040204" pitchFamily="34" charset="-120"/>
              </a:rPr>
            </a:br>
            <a:r>
              <a:rPr lang="zh-TW" altLang="en-US" sz="4400" dirty="0">
                <a:latin typeface="微軟正黑體" panose="020B0604030504040204" pitchFamily="34" charset="-120"/>
                <a:ea typeface="微軟正黑體" panose="020B0604030504040204" pitchFamily="34" charset="-120"/>
              </a:rPr>
              <a:t>各該主管機關應於第一學期開學日前完成備查。</a:t>
            </a:r>
            <a:br>
              <a:rPr lang="en-US" altLang="zh-TW" sz="4400" dirty="0">
                <a:latin typeface="微軟正黑體" panose="020B0604030504040204" pitchFamily="34" charset="-120"/>
                <a:ea typeface="微軟正黑體" panose="020B0604030504040204" pitchFamily="34" charset="-120"/>
              </a:rPr>
            </a:br>
            <a:r>
              <a:rPr lang="zh-TW" altLang="en-US" sz="4400" dirty="0">
                <a:latin typeface="微軟正黑體" panose="020B0604030504040204" pitchFamily="34" charset="-120"/>
                <a:ea typeface="微軟正黑體" panose="020B0604030504040204" pitchFamily="34" charset="-120"/>
              </a:rPr>
              <a:t>計畫有修正調整必要時，</a:t>
            </a:r>
            <a:br>
              <a:rPr lang="en-US" altLang="zh-TW" sz="4400" dirty="0">
                <a:latin typeface="微軟正黑體" panose="020B0604030504040204" pitchFamily="34" charset="-120"/>
                <a:ea typeface="微軟正黑體" panose="020B0604030504040204" pitchFamily="34" charset="-120"/>
              </a:rPr>
            </a:br>
            <a:r>
              <a:rPr lang="zh-TW" altLang="en-US" sz="4400" dirty="0">
                <a:latin typeface="微軟正黑體" panose="020B0604030504040204" pitchFamily="34" charset="-120"/>
                <a:ea typeface="微軟正黑體" panose="020B0604030504040204" pitchFamily="34" charset="-120"/>
              </a:rPr>
              <a:t>學校應於第二學期開學二週前，報請修正調整。</a:t>
            </a:r>
            <a:endParaRPr lang="en-US" altLang="zh-TW" sz="4400" dirty="0">
              <a:latin typeface="微軟正黑體" panose="020B0604030504040204" pitchFamily="34" charset="-120"/>
              <a:ea typeface="微軟正黑體" panose="020B0604030504040204" pitchFamily="34" charset="-120"/>
            </a:endParaRPr>
          </a:p>
        </p:txBody>
      </p:sp>
      <p:sp>
        <p:nvSpPr>
          <p:cNvPr id="8" name="AutoShape 2">
            <a:extLst>
              <a:ext uri="{FF2B5EF4-FFF2-40B4-BE49-F238E27FC236}">
                <a16:creationId xmlns:a16="http://schemas.microsoft.com/office/drawing/2014/main" id="{F2DE742F-E371-411B-A85A-975AE4DB46C9}"/>
              </a:ext>
            </a:extLst>
          </p:cNvPr>
          <p:cNvSpPr/>
          <p:nvPr/>
        </p:nvSpPr>
        <p:spPr>
          <a:xfrm>
            <a:off x="-25612" y="0"/>
            <a:ext cx="1600200" cy="10287000"/>
          </a:xfrm>
          <a:prstGeom prst="rect">
            <a:avLst/>
          </a:prstGeom>
          <a:solidFill>
            <a:srgbClr val="FDCF60"/>
          </a:solidFill>
        </p:spPr>
      </p:sp>
      <p:grpSp>
        <p:nvGrpSpPr>
          <p:cNvPr id="18" name="群組 17">
            <a:extLst>
              <a:ext uri="{FF2B5EF4-FFF2-40B4-BE49-F238E27FC236}">
                <a16:creationId xmlns:a16="http://schemas.microsoft.com/office/drawing/2014/main" id="{C77CD297-8E22-48C3-AFFB-B9B4A3B71BA5}"/>
              </a:ext>
            </a:extLst>
          </p:cNvPr>
          <p:cNvGrpSpPr/>
          <p:nvPr/>
        </p:nvGrpSpPr>
        <p:grpSpPr>
          <a:xfrm>
            <a:off x="5043693" y="2090646"/>
            <a:ext cx="2115096" cy="1316296"/>
            <a:chOff x="5043693" y="2090646"/>
            <a:chExt cx="2115096" cy="1316296"/>
          </a:xfrm>
        </p:grpSpPr>
        <p:sp>
          <p:nvSpPr>
            <p:cNvPr id="2" name="矩形: 圓角 1">
              <a:extLst>
                <a:ext uri="{FF2B5EF4-FFF2-40B4-BE49-F238E27FC236}">
                  <a16:creationId xmlns:a16="http://schemas.microsoft.com/office/drawing/2014/main" id="{DC360D54-0068-467F-A50D-DFD27DC35B91}"/>
                </a:ext>
              </a:extLst>
            </p:cNvPr>
            <p:cNvSpPr/>
            <p:nvPr/>
          </p:nvSpPr>
          <p:spPr>
            <a:xfrm>
              <a:off x="5406189" y="2644942"/>
              <a:ext cx="1752600" cy="762000"/>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a:extLst>
                <a:ext uri="{FF2B5EF4-FFF2-40B4-BE49-F238E27FC236}">
                  <a16:creationId xmlns:a16="http://schemas.microsoft.com/office/drawing/2014/main" id="{593FDEBF-E57B-4995-9DE2-3C31EC6652D3}"/>
                </a:ext>
              </a:extLst>
            </p:cNvPr>
            <p:cNvSpPr txBox="1"/>
            <p:nvPr/>
          </p:nvSpPr>
          <p:spPr>
            <a:xfrm>
              <a:off x="5043693" y="2090646"/>
              <a:ext cx="609600" cy="769441"/>
            </a:xfrm>
            <a:prstGeom prst="rect">
              <a:avLst/>
            </a:prstGeom>
            <a:noFill/>
          </p:spPr>
          <p:txBody>
            <a:bodyPr wrap="square" rtlCol="0">
              <a:spAutoFit/>
            </a:bodyPr>
            <a:lstStyle/>
            <a:p>
              <a:r>
                <a:rPr lang="en-US" altLang="zh-TW" sz="4400" dirty="0">
                  <a:solidFill>
                    <a:srgbClr val="0000FF"/>
                  </a:solidFill>
                </a:rPr>
                <a:t>1</a:t>
              </a:r>
              <a:endParaRPr lang="zh-TW" altLang="en-US" sz="4400" dirty="0">
                <a:solidFill>
                  <a:srgbClr val="0000FF"/>
                </a:solidFill>
              </a:endParaRPr>
            </a:p>
          </p:txBody>
        </p:sp>
      </p:grpSp>
      <p:grpSp>
        <p:nvGrpSpPr>
          <p:cNvPr id="19" name="群組 18">
            <a:extLst>
              <a:ext uri="{FF2B5EF4-FFF2-40B4-BE49-F238E27FC236}">
                <a16:creationId xmlns:a16="http://schemas.microsoft.com/office/drawing/2014/main" id="{BC786957-E86E-4448-BF61-F3F064029977}"/>
              </a:ext>
            </a:extLst>
          </p:cNvPr>
          <p:cNvGrpSpPr/>
          <p:nvPr/>
        </p:nvGrpSpPr>
        <p:grpSpPr>
          <a:xfrm>
            <a:off x="2514600" y="3712467"/>
            <a:ext cx="7924800" cy="781375"/>
            <a:chOff x="2514600" y="3712467"/>
            <a:chExt cx="7924800" cy="781375"/>
          </a:xfrm>
        </p:grpSpPr>
        <p:sp>
          <p:nvSpPr>
            <p:cNvPr id="10" name="矩形: 圓角 9">
              <a:extLst>
                <a:ext uri="{FF2B5EF4-FFF2-40B4-BE49-F238E27FC236}">
                  <a16:creationId xmlns:a16="http://schemas.microsoft.com/office/drawing/2014/main" id="{2A05B4F7-0C99-420D-9CDE-E591FE08B087}"/>
                </a:ext>
              </a:extLst>
            </p:cNvPr>
            <p:cNvSpPr/>
            <p:nvPr/>
          </p:nvSpPr>
          <p:spPr>
            <a:xfrm>
              <a:off x="3124200" y="3731842"/>
              <a:ext cx="7315200" cy="762000"/>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a:extLst>
                <a:ext uri="{FF2B5EF4-FFF2-40B4-BE49-F238E27FC236}">
                  <a16:creationId xmlns:a16="http://schemas.microsoft.com/office/drawing/2014/main" id="{A11DC163-EFF1-4067-A9D3-2F415E9F9AB2}"/>
                </a:ext>
              </a:extLst>
            </p:cNvPr>
            <p:cNvSpPr txBox="1"/>
            <p:nvPr/>
          </p:nvSpPr>
          <p:spPr>
            <a:xfrm>
              <a:off x="2514600" y="3712467"/>
              <a:ext cx="609600" cy="769441"/>
            </a:xfrm>
            <a:prstGeom prst="rect">
              <a:avLst/>
            </a:prstGeom>
            <a:noFill/>
          </p:spPr>
          <p:txBody>
            <a:bodyPr wrap="square" rtlCol="0">
              <a:spAutoFit/>
            </a:bodyPr>
            <a:lstStyle/>
            <a:p>
              <a:r>
                <a:rPr lang="en-US" altLang="zh-TW" sz="4400" dirty="0">
                  <a:solidFill>
                    <a:srgbClr val="0000FF"/>
                  </a:solidFill>
                </a:rPr>
                <a:t>2</a:t>
              </a:r>
              <a:endParaRPr lang="zh-TW" altLang="en-US" sz="4400" dirty="0">
                <a:solidFill>
                  <a:srgbClr val="0000FF"/>
                </a:solidFill>
              </a:endParaRPr>
            </a:p>
          </p:txBody>
        </p:sp>
      </p:grpSp>
      <p:grpSp>
        <p:nvGrpSpPr>
          <p:cNvPr id="20" name="群組 19">
            <a:extLst>
              <a:ext uri="{FF2B5EF4-FFF2-40B4-BE49-F238E27FC236}">
                <a16:creationId xmlns:a16="http://schemas.microsoft.com/office/drawing/2014/main" id="{D920DA22-D05D-48DB-9F85-35A9C614044B}"/>
              </a:ext>
            </a:extLst>
          </p:cNvPr>
          <p:cNvGrpSpPr/>
          <p:nvPr/>
        </p:nvGrpSpPr>
        <p:grpSpPr>
          <a:xfrm>
            <a:off x="2514600" y="4654504"/>
            <a:ext cx="4644189" cy="809838"/>
            <a:chOff x="2514600" y="4654504"/>
            <a:chExt cx="4644189" cy="809838"/>
          </a:xfrm>
        </p:grpSpPr>
        <p:sp>
          <p:nvSpPr>
            <p:cNvPr id="11" name="矩形: 圓角 10">
              <a:extLst>
                <a:ext uri="{FF2B5EF4-FFF2-40B4-BE49-F238E27FC236}">
                  <a16:creationId xmlns:a16="http://schemas.microsoft.com/office/drawing/2014/main" id="{50703693-A02A-4E25-A306-F4303E5F9E1F}"/>
                </a:ext>
              </a:extLst>
            </p:cNvPr>
            <p:cNvSpPr/>
            <p:nvPr/>
          </p:nvSpPr>
          <p:spPr>
            <a:xfrm>
              <a:off x="3124200" y="4702342"/>
              <a:ext cx="4034589" cy="762000"/>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a:extLst>
                <a:ext uri="{FF2B5EF4-FFF2-40B4-BE49-F238E27FC236}">
                  <a16:creationId xmlns:a16="http://schemas.microsoft.com/office/drawing/2014/main" id="{44A948FB-CA57-42B8-927A-FE48D7FA228D}"/>
                </a:ext>
              </a:extLst>
            </p:cNvPr>
            <p:cNvSpPr txBox="1"/>
            <p:nvPr/>
          </p:nvSpPr>
          <p:spPr>
            <a:xfrm>
              <a:off x="2514600" y="4654504"/>
              <a:ext cx="609600" cy="769441"/>
            </a:xfrm>
            <a:prstGeom prst="rect">
              <a:avLst/>
            </a:prstGeom>
            <a:noFill/>
          </p:spPr>
          <p:txBody>
            <a:bodyPr wrap="square" rtlCol="0">
              <a:spAutoFit/>
            </a:bodyPr>
            <a:lstStyle/>
            <a:p>
              <a:r>
                <a:rPr lang="en-US" altLang="zh-TW" sz="4400" dirty="0">
                  <a:solidFill>
                    <a:srgbClr val="0000FF"/>
                  </a:solidFill>
                </a:rPr>
                <a:t>3</a:t>
              </a:r>
              <a:endParaRPr lang="zh-TW" altLang="en-US" sz="4400" dirty="0">
                <a:solidFill>
                  <a:srgbClr val="0000FF"/>
                </a:solidFill>
              </a:endParaRPr>
            </a:p>
          </p:txBody>
        </p:sp>
      </p:grpSp>
      <p:grpSp>
        <p:nvGrpSpPr>
          <p:cNvPr id="21" name="群組 20">
            <a:extLst>
              <a:ext uri="{FF2B5EF4-FFF2-40B4-BE49-F238E27FC236}">
                <a16:creationId xmlns:a16="http://schemas.microsoft.com/office/drawing/2014/main" id="{1C04F45D-A3C8-4C2A-8A73-7122C573C0F0}"/>
              </a:ext>
            </a:extLst>
          </p:cNvPr>
          <p:cNvGrpSpPr/>
          <p:nvPr/>
        </p:nvGrpSpPr>
        <p:grpSpPr>
          <a:xfrm>
            <a:off x="4842711" y="6723671"/>
            <a:ext cx="5749089" cy="1758545"/>
            <a:chOff x="4842711" y="6723671"/>
            <a:chExt cx="5749089" cy="1758545"/>
          </a:xfrm>
        </p:grpSpPr>
        <p:sp>
          <p:nvSpPr>
            <p:cNvPr id="12" name="矩形: 圓角 11">
              <a:extLst>
                <a:ext uri="{FF2B5EF4-FFF2-40B4-BE49-F238E27FC236}">
                  <a16:creationId xmlns:a16="http://schemas.microsoft.com/office/drawing/2014/main" id="{157BE3A5-D155-4A86-AFFE-B75F8C3B12D7}"/>
                </a:ext>
              </a:extLst>
            </p:cNvPr>
            <p:cNvSpPr/>
            <p:nvPr/>
          </p:nvSpPr>
          <p:spPr>
            <a:xfrm>
              <a:off x="4842711" y="6723671"/>
              <a:ext cx="4034589" cy="762000"/>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圓角 12">
              <a:extLst>
                <a:ext uri="{FF2B5EF4-FFF2-40B4-BE49-F238E27FC236}">
                  <a16:creationId xmlns:a16="http://schemas.microsoft.com/office/drawing/2014/main" id="{1DC4A250-BDB7-4E85-AD61-FC1B935EF5AC}"/>
                </a:ext>
              </a:extLst>
            </p:cNvPr>
            <p:cNvSpPr/>
            <p:nvPr/>
          </p:nvSpPr>
          <p:spPr>
            <a:xfrm>
              <a:off x="5406189" y="7720216"/>
              <a:ext cx="5185611" cy="762000"/>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文字方塊 16">
              <a:extLst>
                <a:ext uri="{FF2B5EF4-FFF2-40B4-BE49-F238E27FC236}">
                  <a16:creationId xmlns:a16="http://schemas.microsoft.com/office/drawing/2014/main" id="{D4845EFD-E58B-41EC-BCDD-C0D1269EFB9F}"/>
                </a:ext>
              </a:extLst>
            </p:cNvPr>
            <p:cNvSpPr txBox="1"/>
            <p:nvPr/>
          </p:nvSpPr>
          <p:spPr>
            <a:xfrm>
              <a:off x="9073828" y="6950775"/>
              <a:ext cx="609600" cy="769441"/>
            </a:xfrm>
            <a:prstGeom prst="rect">
              <a:avLst/>
            </a:prstGeom>
            <a:noFill/>
          </p:spPr>
          <p:txBody>
            <a:bodyPr wrap="square" rtlCol="0">
              <a:spAutoFit/>
            </a:bodyPr>
            <a:lstStyle/>
            <a:p>
              <a:r>
                <a:rPr lang="en-US" altLang="zh-TW" sz="4400" dirty="0">
                  <a:solidFill>
                    <a:srgbClr val="0000FF"/>
                  </a:solidFill>
                </a:rPr>
                <a:t>4</a:t>
              </a:r>
              <a:endParaRPr lang="zh-TW" altLang="en-US" sz="4400" dirty="0">
                <a:solidFill>
                  <a:srgbClr val="0000FF"/>
                </a:solidFill>
              </a:endParaRPr>
            </a:p>
          </p:txBody>
        </p:sp>
      </p:grpSp>
    </p:spTree>
    <p:extLst>
      <p:ext uri="{BB962C8B-B14F-4D97-AF65-F5344CB8AC3E}">
        <p14:creationId xmlns:p14="http://schemas.microsoft.com/office/powerpoint/2010/main" val="2443459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2938178" y="1181100"/>
            <a:ext cx="7729821" cy="957550"/>
            <a:chOff x="0" y="0"/>
            <a:chExt cx="8425173" cy="1276735"/>
          </a:xfrm>
        </p:grpSpPr>
        <p:sp>
          <p:nvSpPr>
            <p:cNvPr id="5" name="AutoShape 5"/>
            <p:cNvSpPr/>
            <p:nvPr/>
          </p:nvSpPr>
          <p:spPr>
            <a:xfrm>
              <a:off x="0" y="0"/>
              <a:ext cx="1044803" cy="144381"/>
            </a:xfrm>
            <a:prstGeom prst="rect">
              <a:avLst/>
            </a:prstGeom>
            <a:solidFill>
              <a:srgbClr val="0C45A6"/>
            </a:solidFill>
          </p:spPr>
        </p:sp>
        <p:sp>
          <p:nvSpPr>
            <p:cNvPr id="6" name="TextBox 6"/>
            <p:cNvSpPr txBox="1"/>
            <p:nvPr/>
          </p:nvSpPr>
          <p:spPr>
            <a:xfrm>
              <a:off x="0" y="626726"/>
              <a:ext cx="8425173" cy="650009"/>
            </a:xfrm>
            <a:prstGeom prst="rect">
              <a:avLst/>
            </a:prstGeom>
          </p:spPr>
          <p:txBody>
            <a:bodyPr lIns="0" tIns="0" rIns="0" bIns="0" rtlCol="0" anchor="t">
              <a:spAutoFit/>
            </a:bodyPr>
            <a:lstStyle/>
            <a:p>
              <a:pPr>
                <a:lnSpc>
                  <a:spcPts val="3600"/>
                </a:lnSpc>
              </a:pPr>
              <a:r>
                <a:rPr lang="zh-TW" altLang="en-US" sz="4800" b="1" dirty="0">
                  <a:solidFill>
                    <a:srgbClr val="0C45A6"/>
                  </a:solidFill>
                  <a:latin typeface="微軟正黑體" panose="020B0604030504040204" pitchFamily="34" charset="-120"/>
                  <a:ea typeface="微軟正黑體" panose="020B0604030504040204" pitchFamily="34" charset="-120"/>
                </a:rPr>
                <a:t>課程計畫包含哪些內容</a:t>
              </a:r>
              <a:r>
                <a:rPr lang="en-US" altLang="zh-TW" sz="4800" b="1" dirty="0">
                  <a:solidFill>
                    <a:srgbClr val="FF0000"/>
                  </a:solidFill>
                  <a:latin typeface="微軟正黑體" panose="020B0604030504040204" pitchFamily="34" charset="-120"/>
                  <a:ea typeface="微軟正黑體" panose="020B0604030504040204" pitchFamily="34" charset="-120"/>
                </a:rPr>
                <a:t>(1)</a:t>
              </a:r>
            </a:p>
          </p:txBody>
        </p:sp>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706600" y="849218"/>
            <a:ext cx="2705100" cy="3278909"/>
          </a:xfrm>
          <a:prstGeom prst="rect">
            <a:avLst/>
          </a:prstGeom>
        </p:spPr>
      </p:pic>
      <p:sp>
        <p:nvSpPr>
          <p:cNvPr id="9" name="內容版面配置區 2">
            <a:extLst>
              <a:ext uri="{FF2B5EF4-FFF2-40B4-BE49-F238E27FC236}">
                <a16:creationId xmlns:a16="http://schemas.microsoft.com/office/drawing/2014/main" id="{C2FBFC32-6AF8-4CB2-9289-89FFF083F46A}"/>
              </a:ext>
            </a:extLst>
          </p:cNvPr>
          <p:cNvSpPr txBox="1">
            <a:spLocks/>
          </p:cNvSpPr>
          <p:nvPr/>
        </p:nvSpPr>
        <p:spPr>
          <a:xfrm>
            <a:off x="2362200" y="2488673"/>
            <a:ext cx="11948896" cy="722682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50000"/>
              </a:lnSpc>
              <a:buFont typeface="Arial" panose="020B0604020202020204" pitchFamily="34" charset="0"/>
              <a:buChar char="•"/>
            </a:pPr>
            <a:r>
              <a:rPr lang="zh-TW" altLang="en-US" sz="4400" dirty="0">
                <a:latin typeface="微軟正黑體" panose="020B0604030504040204" pitchFamily="34" charset="-120"/>
                <a:ea typeface="微軟正黑體" panose="020B0604030504040204" pitchFamily="34" charset="-120"/>
              </a:rPr>
              <a:t>課程計畫之內容，應包括</a:t>
            </a:r>
            <a:br>
              <a:rPr lang="en-US" altLang="zh-TW" sz="4400" dirty="0">
                <a:latin typeface="微軟正黑體" panose="020B0604030504040204" pitchFamily="34" charset="-120"/>
                <a:ea typeface="微軟正黑體" panose="020B0604030504040204" pitchFamily="34" charset="-120"/>
              </a:rPr>
            </a:br>
            <a:r>
              <a:rPr lang="zh-TW" altLang="en-US" sz="4400" dirty="0">
                <a:latin typeface="微軟正黑體" panose="020B0604030504040204" pitchFamily="34" charset="-120"/>
                <a:ea typeface="微軟正黑體" panose="020B0604030504040204" pitchFamily="34" charset="-120"/>
              </a:rPr>
              <a:t>學校課程總體架構、</a:t>
            </a:r>
            <a:br>
              <a:rPr lang="en-US" altLang="zh-TW" sz="4400" dirty="0">
                <a:latin typeface="微軟正黑體" panose="020B0604030504040204" pitchFamily="34" charset="-120"/>
                <a:ea typeface="微軟正黑體" panose="020B0604030504040204" pitchFamily="34" charset="-120"/>
              </a:rPr>
            </a:br>
            <a:r>
              <a:rPr lang="zh-TW" altLang="en-US" sz="4400" dirty="0">
                <a:latin typeface="微軟正黑體" panose="020B0604030504040204" pitchFamily="34" charset="-120"/>
                <a:ea typeface="微軟正黑體" panose="020B0604030504040204" pitchFamily="34" charset="-120"/>
              </a:rPr>
              <a:t>各年級各領域</a:t>
            </a:r>
            <a:r>
              <a:rPr lang="en-US" altLang="zh-TW" sz="4400" dirty="0">
                <a:latin typeface="微軟正黑體" panose="020B0604030504040204" pitchFamily="34" charset="-120"/>
                <a:ea typeface="微軟正黑體" panose="020B0604030504040204" pitchFamily="34" charset="-120"/>
              </a:rPr>
              <a:t>/</a:t>
            </a:r>
            <a:r>
              <a:rPr lang="zh-TW" altLang="en-US" sz="4400" dirty="0">
                <a:latin typeface="微軟正黑體" panose="020B0604030504040204" pitchFamily="34" charset="-120"/>
                <a:ea typeface="微軟正黑體" panose="020B0604030504040204" pitchFamily="34" charset="-120"/>
              </a:rPr>
              <a:t>科目課程計畫</a:t>
            </a:r>
            <a:br>
              <a:rPr lang="en-US" altLang="zh-TW" sz="4400" dirty="0">
                <a:latin typeface="微軟正黑體" panose="020B0604030504040204" pitchFamily="34" charset="-120"/>
                <a:ea typeface="微軟正黑體" panose="020B0604030504040204" pitchFamily="34" charset="-120"/>
              </a:rPr>
            </a:br>
            <a:r>
              <a:rPr lang="zh-TW" altLang="en-US" sz="4400" dirty="0">
                <a:latin typeface="微軟正黑體" panose="020B0604030504040204" pitchFamily="34" charset="-120"/>
                <a:ea typeface="微軟正黑體" panose="020B0604030504040204" pitchFamily="34" charset="-120"/>
              </a:rPr>
              <a:t>及各彈性學習課程（校訂課程）計畫</a:t>
            </a:r>
            <a:br>
              <a:rPr lang="en-US" altLang="zh-TW" sz="4400" dirty="0">
                <a:latin typeface="微軟正黑體" panose="020B0604030504040204" pitchFamily="34" charset="-120"/>
                <a:ea typeface="微軟正黑體" panose="020B0604030504040204" pitchFamily="34" charset="-120"/>
              </a:rPr>
            </a:br>
            <a:r>
              <a:rPr lang="zh-TW" altLang="en-US" sz="4400" b="1" dirty="0">
                <a:solidFill>
                  <a:srgbClr val="FF0000"/>
                </a:solidFill>
                <a:latin typeface="微軟正黑體" panose="020B0604030504040204" pitchFamily="34" charset="-120"/>
                <a:ea typeface="微軟正黑體" panose="020B0604030504040204" pitchFamily="34" charset="-120"/>
              </a:rPr>
              <a:t>其</a:t>
            </a:r>
            <a:r>
              <a:rPr lang="zh-TW" altLang="en-US" sz="4400" b="1" dirty="0">
                <a:solidFill>
                  <a:srgbClr val="FF0000"/>
                </a:solidFill>
                <a:highlight>
                  <a:srgbClr val="FFFF00"/>
                </a:highlight>
                <a:latin typeface="微軟正黑體" panose="020B0604030504040204" pitchFamily="34" charset="-120"/>
                <a:ea typeface="微軟正黑體" panose="020B0604030504040204" pitchFamily="34" charset="-120"/>
              </a:rPr>
              <a:t>必備</a:t>
            </a:r>
            <a:r>
              <a:rPr lang="zh-TW" altLang="en-US" sz="4400" b="1" dirty="0">
                <a:solidFill>
                  <a:srgbClr val="FF0000"/>
                </a:solidFill>
                <a:latin typeface="微軟正黑體" panose="020B0604030504040204" pitchFamily="34" charset="-120"/>
                <a:ea typeface="微軟正黑體" panose="020B0604030504040204" pitchFamily="34" charset="-120"/>
              </a:rPr>
              <a:t>及鼓勵辦理項目如附件</a:t>
            </a:r>
            <a:r>
              <a:rPr lang="zh-TW" altLang="en-US" sz="4400" dirty="0">
                <a:latin typeface="微軟正黑體" panose="020B0604030504040204" pitchFamily="34" charset="-120"/>
                <a:ea typeface="微軟正黑體" panose="020B0604030504040204" pitchFamily="34" charset="-120"/>
              </a:rPr>
              <a:t>。</a:t>
            </a:r>
            <a:endParaRPr lang="en-US" altLang="zh-TW" sz="4400" dirty="0">
              <a:latin typeface="微軟正黑體" panose="020B0604030504040204" pitchFamily="34" charset="-120"/>
              <a:ea typeface="微軟正黑體" panose="020B0604030504040204" pitchFamily="34" charset="-120"/>
            </a:endParaRPr>
          </a:p>
        </p:txBody>
      </p:sp>
      <p:sp>
        <p:nvSpPr>
          <p:cNvPr id="8" name="AutoShape 2">
            <a:extLst>
              <a:ext uri="{FF2B5EF4-FFF2-40B4-BE49-F238E27FC236}">
                <a16:creationId xmlns:a16="http://schemas.microsoft.com/office/drawing/2014/main" id="{F2DE742F-E371-411B-A85A-975AE4DB46C9}"/>
              </a:ext>
            </a:extLst>
          </p:cNvPr>
          <p:cNvSpPr/>
          <p:nvPr/>
        </p:nvSpPr>
        <p:spPr>
          <a:xfrm>
            <a:off x="-25612" y="0"/>
            <a:ext cx="1600200" cy="10287000"/>
          </a:xfrm>
          <a:prstGeom prst="rect">
            <a:avLst/>
          </a:prstGeom>
          <a:solidFill>
            <a:srgbClr val="FDCF60"/>
          </a:solidFill>
        </p:spPr>
      </p:sp>
      <p:grpSp>
        <p:nvGrpSpPr>
          <p:cNvPr id="10" name="群組 9">
            <a:extLst>
              <a:ext uri="{FF2B5EF4-FFF2-40B4-BE49-F238E27FC236}">
                <a16:creationId xmlns:a16="http://schemas.microsoft.com/office/drawing/2014/main" id="{D64F110F-7018-4E45-A9FC-83ECD9D0A6BA}"/>
              </a:ext>
            </a:extLst>
          </p:cNvPr>
          <p:cNvGrpSpPr/>
          <p:nvPr/>
        </p:nvGrpSpPr>
        <p:grpSpPr>
          <a:xfrm>
            <a:off x="2424830" y="3683797"/>
            <a:ext cx="5423769" cy="773905"/>
            <a:chOff x="4911797" y="2633008"/>
            <a:chExt cx="2246992" cy="773934"/>
          </a:xfrm>
        </p:grpSpPr>
        <p:sp>
          <p:nvSpPr>
            <p:cNvPr id="11" name="矩形: 圓角 10">
              <a:extLst>
                <a:ext uri="{FF2B5EF4-FFF2-40B4-BE49-F238E27FC236}">
                  <a16:creationId xmlns:a16="http://schemas.microsoft.com/office/drawing/2014/main" id="{5B3FD880-9D44-42BD-9B88-ED23DAC86DD7}"/>
                </a:ext>
              </a:extLst>
            </p:cNvPr>
            <p:cNvSpPr/>
            <p:nvPr/>
          </p:nvSpPr>
          <p:spPr>
            <a:xfrm>
              <a:off x="5169967" y="2644942"/>
              <a:ext cx="1988822" cy="762000"/>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a:extLst>
                <a:ext uri="{FF2B5EF4-FFF2-40B4-BE49-F238E27FC236}">
                  <a16:creationId xmlns:a16="http://schemas.microsoft.com/office/drawing/2014/main" id="{A6043CD4-5831-47C8-9073-5E4C50705273}"/>
                </a:ext>
              </a:extLst>
            </p:cNvPr>
            <p:cNvSpPr txBox="1"/>
            <p:nvPr/>
          </p:nvSpPr>
          <p:spPr>
            <a:xfrm>
              <a:off x="4911797" y="2633008"/>
              <a:ext cx="609600" cy="769441"/>
            </a:xfrm>
            <a:prstGeom prst="rect">
              <a:avLst/>
            </a:prstGeom>
            <a:noFill/>
          </p:spPr>
          <p:txBody>
            <a:bodyPr wrap="square" rtlCol="0">
              <a:spAutoFit/>
            </a:bodyPr>
            <a:lstStyle/>
            <a:p>
              <a:r>
                <a:rPr lang="en-US" altLang="zh-TW" sz="4400" dirty="0">
                  <a:solidFill>
                    <a:srgbClr val="0000FF"/>
                  </a:solidFill>
                </a:rPr>
                <a:t>1</a:t>
              </a:r>
              <a:endParaRPr lang="zh-TW" altLang="en-US" sz="4400" dirty="0">
                <a:solidFill>
                  <a:srgbClr val="0000FF"/>
                </a:solidFill>
              </a:endParaRPr>
            </a:p>
          </p:txBody>
        </p:sp>
      </p:grpSp>
      <p:grpSp>
        <p:nvGrpSpPr>
          <p:cNvPr id="13" name="群組 12">
            <a:extLst>
              <a:ext uri="{FF2B5EF4-FFF2-40B4-BE49-F238E27FC236}">
                <a16:creationId xmlns:a16="http://schemas.microsoft.com/office/drawing/2014/main" id="{B4A0C2C9-0CC5-46F7-83CD-31E1534A7F07}"/>
              </a:ext>
            </a:extLst>
          </p:cNvPr>
          <p:cNvGrpSpPr/>
          <p:nvPr/>
        </p:nvGrpSpPr>
        <p:grpSpPr>
          <a:xfrm>
            <a:off x="2438400" y="4719465"/>
            <a:ext cx="7924800" cy="781375"/>
            <a:chOff x="2514600" y="3712467"/>
            <a:chExt cx="7924800" cy="781375"/>
          </a:xfrm>
        </p:grpSpPr>
        <p:sp>
          <p:nvSpPr>
            <p:cNvPr id="14" name="矩形: 圓角 13">
              <a:extLst>
                <a:ext uri="{FF2B5EF4-FFF2-40B4-BE49-F238E27FC236}">
                  <a16:creationId xmlns:a16="http://schemas.microsoft.com/office/drawing/2014/main" id="{109E98AB-78BA-49F7-9395-AA22CC925190}"/>
                </a:ext>
              </a:extLst>
            </p:cNvPr>
            <p:cNvSpPr/>
            <p:nvPr/>
          </p:nvSpPr>
          <p:spPr>
            <a:xfrm>
              <a:off x="3124200" y="3731842"/>
              <a:ext cx="7315200" cy="762000"/>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a:extLst>
                <a:ext uri="{FF2B5EF4-FFF2-40B4-BE49-F238E27FC236}">
                  <a16:creationId xmlns:a16="http://schemas.microsoft.com/office/drawing/2014/main" id="{BBE32FF7-5C21-48E7-9D75-D36D66F5229A}"/>
                </a:ext>
              </a:extLst>
            </p:cNvPr>
            <p:cNvSpPr txBox="1"/>
            <p:nvPr/>
          </p:nvSpPr>
          <p:spPr>
            <a:xfrm>
              <a:off x="2514600" y="3712467"/>
              <a:ext cx="609600" cy="769441"/>
            </a:xfrm>
            <a:prstGeom prst="rect">
              <a:avLst/>
            </a:prstGeom>
            <a:noFill/>
          </p:spPr>
          <p:txBody>
            <a:bodyPr wrap="square" rtlCol="0">
              <a:spAutoFit/>
            </a:bodyPr>
            <a:lstStyle/>
            <a:p>
              <a:r>
                <a:rPr lang="en-US" altLang="zh-TW" sz="4400" dirty="0">
                  <a:solidFill>
                    <a:srgbClr val="0000FF"/>
                  </a:solidFill>
                </a:rPr>
                <a:t>2</a:t>
              </a:r>
              <a:endParaRPr lang="zh-TW" altLang="en-US" sz="4400" dirty="0">
                <a:solidFill>
                  <a:srgbClr val="0000FF"/>
                </a:solidFill>
              </a:endParaRPr>
            </a:p>
          </p:txBody>
        </p:sp>
      </p:grpSp>
      <p:grpSp>
        <p:nvGrpSpPr>
          <p:cNvPr id="16" name="群組 15">
            <a:extLst>
              <a:ext uri="{FF2B5EF4-FFF2-40B4-BE49-F238E27FC236}">
                <a16:creationId xmlns:a16="http://schemas.microsoft.com/office/drawing/2014/main" id="{F96DF72C-0CEC-4D10-A180-4F9CA7FE4E71}"/>
              </a:ext>
            </a:extLst>
          </p:cNvPr>
          <p:cNvGrpSpPr/>
          <p:nvPr/>
        </p:nvGrpSpPr>
        <p:grpSpPr>
          <a:xfrm>
            <a:off x="3733800" y="5674401"/>
            <a:ext cx="10149284" cy="769441"/>
            <a:chOff x="3124200" y="4694901"/>
            <a:chExt cx="4680997" cy="769441"/>
          </a:xfrm>
        </p:grpSpPr>
        <p:sp>
          <p:nvSpPr>
            <p:cNvPr id="17" name="矩形: 圓角 16">
              <a:extLst>
                <a:ext uri="{FF2B5EF4-FFF2-40B4-BE49-F238E27FC236}">
                  <a16:creationId xmlns:a16="http://schemas.microsoft.com/office/drawing/2014/main" id="{49A39862-DEF7-4FC0-A022-9B4EA6B6AD62}"/>
                </a:ext>
              </a:extLst>
            </p:cNvPr>
            <p:cNvSpPr/>
            <p:nvPr/>
          </p:nvSpPr>
          <p:spPr>
            <a:xfrm>
              <a:off x="3124200" y="4702342"/>
              <a:ext cx="4034589" cy="762000"/>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a:extLst>
                <a:ext uri="{FF2B5EF4-FFF2-40B4-BE49-F238E27FC236}">
                  <a16:creationId xmlns:a16="http://schemas.microsoft.com/office/drawing/2014/main" id="{388A199B-C3CB-4145-8413-70F470C1EEBC}"/>
                </a:ext>
              </a:extLst>
            </p:cNvPr>
            <p:cNvSpPr txBox="1"/>
            <p:nvPr/>
          </p:nvSpPr>
          <p:spPr>
            <a:xfrm>
              <a:off x="7195597" y="4694901"/>
              <a:ext cx="609600" cy="769441"/>
            </a:xfrm>
            <a:prstGeom prst="rect">
              <a:avLst/>
            </a:prstGeom>
            <a:noFill/>
          </p:spPr>
          <p:txBody>
            <a:bodyPr wrap="square" rtlCol="0">
              <a:spAutoFit/>
            </a:bodyPr>
            <a:lstStyle/>
            <a:p>
              <a:r>
                <a:rPr lang="en-US" altLang="zh-TW" sz="4400" dirty="0">
                  <a:solidFill>
                    <a:srgbClr val="0000FF"/>
                  </a:solidFill>
                </a:rPr>
                <a:t>3</a:t>
              </a:r>
              <a:endParaRPr lang="zh-TW" altLang="en-US" sz="4400" dirty="0">
                <a:solidFill>
                  <a:srgbClr val="0000FF"/>
                </a:solidFill>
              </a:endParaRPr>
            </a:p>
          </p:txBody>
        </p:sp>
      </p:grpSp>
    </p:spTree>
    <p:extLst>
      <p:ext uri="{BB962C8B-B14F-4D97-AF65-F5344CB8AC3E}">
        <p14:creationId xmlns:p14="http://schemas.microsoft.com/office/powerpoint/2010/main" val="1287407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2938178" y="1181100"/>
            <a:ext cx="7729821" cy="957550"/>
            <a:chOff x="0" y="0"/>
            <a:chExt cx="8425173" cy="1276735"/>
          </a:xfrm>
        </p:grpSpPr>
        <p:sp>
          <p:nvSpPr>
            <p:cNvPr id="5" name="AutoShape 5"/>
            <p:cNvSpPr/>
            <p:nvPr/>
          </p:nvSpPr>
          <p:spPr>
            <a:xfrm>
              <a:off x="0" y="0"/>
              <a:ext cx="1044803" cy="144381"/>
            </a:xfrm>
            <a:prstGeom prst="rect">
              <a:avLst/>
            </a:prstGeom>
            <a:solidFill>
              <a:srgbClr val="0C45A6"/>
            </a:solidFill>
          </p:spPr>
        </p:sp>
        <p:sp>
          <p:nvSpPr>
            <p:cNvPr id="6" name="TextBox 6"/>
            <p:cNvSpPr txBox="1"/>
            <p:nvPr/>
          </p:nvSpPr>
          <p:spPr>
            <a:xfrm>
              <a:off x="0" y="626726"/>
              <a:ext cx="8425173" cy="650009"/>
            </a:xfrm>
            <a:prstGeom prst="rect">
              <a:avLst/>
            </a:prstGeom>
          </p:spPr>
          <p:txBody>
            <a:bodyPr lIns="0" tIns="0" rIns="0" bIns="0" rtlCol="0" anchor="t">
              <a:spAutoFit/>
            </a:bodyPr>
            <a:lstStyle/>
            <a:p>
              <a:pPr>
                <a:lnSpc>
                  <a:spcPts val="3600"/>
                </a:lnSpc>
              </a:pPr>
              <a:r>
                <a:rPr lang="zh-TW" altLang="en-US" sz="4800" b="1" dirty="0">
                  <a:solidFill>
                    <a:srgbClr val="0C45A6"/>
                  </a:solidFill>
                  <a:latin typeface="微軟正黑體" panose="020B0604030504040204" pitchFamily="34" charset="-120"/>
                  <a:ea typeface="微軟正黑體" panose="020B0604030504040204" pitchFamily="34" charset="-120"/>
                </a:rPr>
                <a:t>課程計畫包含哪些內容</a:t>
              </a:r>
              <a:r>
                <a:rPr lang="en-US" altLang="zh-TW" sz="4800" b="1" dirty="0">
                  <a:solidFill>
                    <a:srgbClr val="FF0000"/>
                  </a:solidFill>
                  <a:latin typeface="微軟正黑體" panose="020B0604030504040204" pitchFamily="34" charset="-120"/>
                  <a:ea typeface="微軟正黑體" panose="020B0604030504040204" pitchFamily="34" charset="-120"/>
                </a:rPr>
                <a:t>(2)</a:t>
              </a:r>
            </a:p>
          </p:txBody>
        </p:sp>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706600" y="849218"/>
            <a:ext cx="2705100" cy="3278909"/>
          </a:xfrm>
          <a:prstGeom prst="rect">
            <a:avLst/>
          </a:prstGeom>
        </p:spPr>
      </p:pic>
      <p:sp>
        <p:nvSpPr>
          <p:cNvPr id="9" name="內容版面配置區 2">
            <a:extLst>
              <a:ext uri="{FF2B5EF4-FFF2-40B4-BE49-F238E27FC236}">
                <a16:creationId xmlns:a16="http://schemas.microsoft.com/office/drawing/2014/main" id="{C2FBFC32-6AF8-4CB2-9289-89FFF083F46A}"/>
              </a:ext>
            </a:extLst>
          </p:cNvPr>
          <p:cNvSpPr txBox="1">
            <a:spLocks/>
          </p:cNvSpPr>
          <p:nvPr/>
        </p:nvSpPr>
        <p:spPr>
          <a:xfrm>
            <a:off x="2476500" y="2488673"/>
            <a:ext cx="15049500" cy="722682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pPr>
            <a:r>
              <a:rPr lang="zh-TW" altLang="en-US" sz="4000" b="1" dirty="0">
                <a:solidFill>
                  <a:srgbClr val="C00000"/>
                </a:solidFill>
                <a:latin typeface="微軟正黑體" panose="020B0604030504040204" pitchFamily="34" charset="-120"/>
                <a:ea typeface="微軟正黑體" panose="020B0604030504040204" pitchFamily="34" charset="-120"/>
              </a:rPr>
              <a:t>學校課程總體架構</a:t>
            </a:r>
            <a:endParaRPr lang="en-US" altLang="zh-TW" sz="4000" b="1" dirty="0">
              <a:solidFill>
                <a:srgbClr val="C00000"/>
              </a:solidFill>
              <a:latin typeface="微軟正黑體" panose="020B0604030504040204" pitchFamily="34" charset="-120"/>
              <a:ea typeface="微軟正黑體" panose="020B0604030504040204" pitchFamily="34" charset="-120"/>
            </a:endParaRPr>
          </a:p>
          <a:p>
            <a:pPr marL="457200" lvl="1" indent="0">
              <a:lnSpc>
                <a:spcPct val="150000"/>
              </a:lnSpc>
              <a:buNone/>
            </a:pPr>
            <a:r>
              <a:rPr lang="zh-TW" altLang="en-US" sz="3600" dirty="0">
                <a:latin typeface="微軟正黑體" panose="020B0604030504040204" pitchFamily="34" charset="-120"/>
                <a:ea typeface="微軟正黑體" panose="020B0604030504040204" pitchFamily="34" charset="-120"/>
              </a:rPr>
              <a:t>一、現況與背景；二、學校課程願景</a:t>
            </a:r>
          </a:p>
          <a:p>
            <a:pPr marL="457200" lvl="1" indent="0">
              <a:lnSpc>
                <a:spcPct val="150000"/>
              </a:lnSpc>
              <a:buNone/>
            </a:pPr>
            <a:r>
              <a:rPr lang="zh-TW" altLang="en-US" sz="3600" dirty="0">
                <a:latin typeface="微軟正黑體" panose="020B0604030504040204" pitchFamily="34" charset="-120"/>
                <a:ea typeface="微軟正黑體" panose="020B0604030504040204" pitchFamily="34" charset="-120"/>
              </a:rPr>
              <a:t>三、課程架構：</a:t>
            </a:r>
            <a:br>
              <a:rPr lang="en-US" altLang="zh-TW" sz="3600" dirty="0">
                <a:latin typeface="微軟正黑體" panose="020B0604030504040204" pitchFamily="34" charset="-120"/>
                <a:ea typeface="微軟正黑體" panose="020B0604030504040204" pitchFamily="34" charset="-120"/>
              </a:rPr>
            </a:b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一</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各年級各領域</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科目及各彈性學習課程名稱與節數一覽表；</a:t>
            </a:r>
            <a:br>
              <a:rPr lang="en-US" altLang="zh-TW" sz="3600" dirty="0">
                <a:latin typeface="微軟正黑體" panose="020B0604030504040204" pitchFamily="34" charset="-120"/>
                <a:ea typeface="微軟正黑體" panose="020B0604030504040204" pitchFamily="34" charset="-120"/>
              </a:rPr>
            </a:b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二</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法律規定教育議題實施規劃；</a:t>
            </a:r>
            <a:br>
              <a:rPr lang="en-US" altLang="zh-TW" sz="3600" dirty="0">
                <a:latin typeface="微軟正黑體" panose="020B0604030504040204" pitchFamily="34" charset="-120"/>
                <a:ea typeface="微軟正黑體" panose="020B0604030504040204" pitchFamily="34" charset="-120"/>
              </a:rPr>
            </a:b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三</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學生畢業考後或國中會考後至畢業前課程活動之規劃安排</a:t>
            </a:r>
          </a:p>
          <a:p>
            <a:pPr marL="457200" lvl="1" indent="0">
              <a:lnSpc>
                <a:spcPct val="150000"/>
              </a:lnSpc>
              <a:buNone/>
            </a:pPr>
            <a:r>
              <a:rPr lang="zh-TW" altLang="en-US" sz="3600" dirty="0">
                <a:latin typeface="微軟正黑體" panose="020B0604030504040204" pitchFamily="34" charset="-120"/>
                <a:ea typeface="微軟正黑體" panose="020B0604030504040204" pitchFamily="34" charset="-120"/>
              </a:rPr>
              <a:t>四、課程實施與評鑑規劃：</a:t>
            </a:r>
            <a:br>
              <a:rPr lang="en-US" altLang="zh-TW" sz="3600" dirty="0">
                <a:latin typeface="微軟正黑體" panose="020B0604030504040204" pitchFamily="34" charset="-120"/>
                <a:ea typeface="微軟正黑體" panose="020B0604030504040204" pitchFamily="34" charset="-120"/>
              </a:rPr>
            </a:b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一</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課程實施說明；</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二</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課程評鑑規劃</a:t>
            </a:r>
            <a:endParaRPr lang="en-US" altLang="zh-TW" sz="3600" dirty="0">
              <a:latin typeface="微軟正黑體" panose="020B0604030504040204" pitchFamily="34" charset="-120"/>
              <a:ea typeface="微軟正黑體" panose="020B0604030504040204" pitchFamily="34" charset="-120"/>
            </a:endParaRPr>
          </a:p>
        </p:txBody>
      </p:sp>
      <p:sp>
        <p:nvSpPr>
          <p:cNvPr id="8" name="AutoShape 2">
            <a:extLst>
              <a:ext uri="{FF2B5EF4-FFF2-40B4-BE49-F238E27FC236}">
                <a16:creationId xmlns:a16="http://schemas.microsoft.com/office/drawing/2014/main" id="{F2DE742F-E371-411B-A85A-975AE4DB46C9}"/>
              </a:ext>
            </a:extLst>
          </p:cNvPr>
          <p:cNvSpPr/>
          <p:nvPr/>
        </p:nvSpPr>
        <p:spPr>
          <a:xfrm>
            <a:off x="-25612" y="0"/>
            <a:ext cx="1600200" cy="10287000"/>
          </a:xfrm>
          <a:prstGeom prst="rect">
            <a:avLst/>
          </a:prstGeom>
          <a:solidFill>
            <a:srgbClr val="FDCF60"/>
          </a:solidFill>
        </p:spPr>
      </p:sp>
    </p:spTree>
    <p:extLst>
      <p:ext uri="{BB962C8B-B14F-4D97-AF65-F5344CB8AC3E}">
        <p14:creationId xmlns:p14="http://schemas.microsoft.com/office/powerpoint/2010/main" val="882634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2938178" y="1181100"/>
            <a:ext cx="7729821" cy="957550"/>
            <a:chOff x="0" y="0"/>
            <a:chExt cx="8425173" cy="1276735"/>
          </a:xfrm>
        </p:grpSpPr>
        <p:sp>
          <p:nvSpPr>
            <p:cNvPr id="5" name="AutoShape 5"/>
            <p:cNvSpPr/>
            <p:nvPr/>
          </p:nvSpPr>
          <p:spPr>
            <a:xfrm>
              <a:off x="0" y="0"/>
              <a:ext cx="1044803" cy="144381"/>
            </a:xfrm>
            <a:prstGeom prst="rect">
              <a:avLst/>
            </a:prstGeom>
            <a:solidFill>
              <a:srgbClr val="0C45A6"/>
            </a:solidFill>
          </p:spPr>
        </p:sp>
        <p:sp>
          <p:nvSpPr>
            <p:cNvPr id="6" name="TextBox 6"/>
            <p:cNvSpPr txBox="1"/>
            <p:nvPr/>
          </p:nvSpPr>
          <p:spPr>
            <a:xfrm>
              <a:off x="0" y="626726"/>
              <a:ext cx="8425173" cy="650009"/>
            </a:xfrm>
            <a:prstGeom prst="rect">
              <a:avLst/>
            </a:prstGeom>
          </p:spPr>
          <p:txBody>
            <a:bodyPr lIns="0" tIns="0" rIns="0" bIns="0" rtlCol="0" anchor="t">
              <a:spAutoFit/>
            </a:bodyPr>
            <a:lstStyle/>
            <a:p>
              <a:pPr>
                <a:lnSpc>
                  <a:spcPts val="3600"/>
                </a:lnSpc>
              </a:pPr>
              <a:r>
                <a:rPr lang="zh-TW" altLang="en-US" sz="4800" b="1" dirty="0">
                  <a:solidFill>
                    <a:srgbClr val="0C45A6"/>
                  </a:solidFill>
                  <a:latin typeface="微軟正黑體" panose="020B0604030504040204" pitchFamily="34" charset="-120"/>
                  <a:ea typeface="微軟正黑體" panose="020B0604030504040204" pitchFamily="34" charset="-120"/>
                </a:rPr>
                <a:t>課程計畫包含哪些內容</a:t>
              </a:r>
              <a:r>
                <a:rPr lang="en-US" altLang="zh-TW" sz="4800" b="1" dirty="0">
                  <a:solidFill>
                    <a:srgbClr val="FF0000"/>
                  </a:solidFill>
                  <a:latin typeface="微軟正黑體" panose="020B0604030504040204" pitchFamily="34" charset="-120"/>
                  <a:ea typeface="微軟正黑體" panose="020B0604030504040204" pitchFamily="34" charset="-120"/>
                </a:rPr>
                <a:t>(3)</a:t>
              </a:r>
            </a:p>
          </p:txBody>
        </p:sp>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706600" y="849218"/>
            <a:ext cx="2705100" cy="3278909"/>
          </a:xfrm>
          <a:prstGeom prst="rect">
            <a:avLst/>
          </a:prstGeom>
        </p:spPr>
      </p:pic>
      <p:sp>
        <p:nvSpPr>
          <p:cNvPr id="9" name="內容版面配置區 2">
            <a:extLst>
              <a:ext uri="{FF2B5EF4-FFF2-40B4-BE49-F238E27FC236}">
                <a16:creationId xmlns:a16="http://schemas.microsoft.com/office/drawing/2014/main" id="{C2FBFC32-6AF8-4CB2-9289-89FFF083F46A}"/>
              </a:ext>
            </a:extLst>
          </p:cNvPr>
          <p:cNvSpPr txBox="1">
            <a:spLocks/>
          </p:cNvSpPr>
          <p:nvPr/>
        </p:nvSpPr>
        <p:spPr>
          <a:xfrm>
            <a:off x="2476500" y="2488673"/>
            <a:ext cx="15049500" cy="722682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pPr>
            <a:r>
              <a:rPr lang="zh-TW" altLang="en-US" sz="4000" b="1" dirty="0">
                <a:solidFill>
                  <a:srgbClr val="C00000"/>
                </a:solidFill>
                <a:latin typeface="微軟正黑體" panose="020B0604030504040204" pitchFamily="34" charset="-120"/>
                <a:ea typeface="微軟正黑體" panose="020B0604030504040204" pitchFamily="34" charset="-120"/>
              </a:rPr>
              <a:t>領域課程計畫</a:t>
            </a:r>
            <a:r>
              <a:rPr lang="en-US" altLang="zh-TW" sz="4000" b="1" dirty="0">
                <a:solidFill>
                  <a:srgbClr val="C00000"/>
                </a:solidFill>
                <a:latin typeface="微軟正黑體" panose="020B0604030504040204" pitchFamily="34" charset="-120"/>
                <a:ea typeface="微軟正黑體" panose="020B0604030504040204" pitchFamily="34" charset="-120"/>
              </a:rPr>
              <a:t>(</a:t>
            </a:r>
            <a:r>
              <a:rPr lang="zh-TW" altLang="en-US" sz="4000" b="1" dirty="0">
                <a:solidFill>
                  <a:srgbClr val="C00000"/>
                </a:solidFill>
                <a:latin typeface="微軟正黑體" panose="020B0604030504040204" pitchFamily="34" charset="-120"/>
                <a:ea typeface="微軟正黑體" panose="020B0604030504040204" pitchFamily="34" charset="-120"/>
              </a:rPr>
              <a:t>部定課程</a:t>
            </a:r>
            <a:r>
              <a:rPr lang="en-US" altLang="zh-TW" sz="4000" b="1" dirty="0">
                <a:solidFill>
                  <a:srgbClr val="C00000"/>
                </a:solidFill>
                <a:latin typeface="微軟正黑體" panose="020B0604030504040204" pitchFamily="34" charset="-120"/>
                <a:ea typeface="微軟正黑體" panose="020B0604030504040204" pitchFamily="34" charset="-120"/>
              </a:rPr>
              <a:t>)</a:t>
            </a:r>
          </a:p>
          <a:p>
            <a:pPr marL="457200" lvl="1" indent="0">
              <a:lnSpc>
                <a:spcPct val="150000"/>
              </a:lnSpc>
              <a:buNone/>
            </a:pP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二</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各單元</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主題名稱與教學重點</a:t>
            </a:r>
            <a:endParaRPr lang="en-US" altLang="zh-TW" sz="4000" dirty="0">
              <a:latin typeface="微軟正黑體" panose="020B0604030504040204" pitchFamily="34" charset="-120"/>
              <a:ea typeface="微軟正黑體" panose="020B0604030504040204" pitchFamily="34" charset="-120"/>
            </a:endParaRPr>
          </a:p>
          <a:p>
            <a:pPr marL="457200" lvl="1" indent="0">
              <a:lnSpc>
                <a:spcPct val="150000"/>
              </a:lnSpc>
              <a:buNone/>
            </a:pP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三</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教學進度            </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四</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評量方式</a:t>
            </a:r>
            <a:endParaRPr lang="en-US" altLang="zh-TW" sz="4000" dirty="0">
              <a:latin typeface="微軟正黑體" panose="020B0604030504040204" pitchFamily="34" charset="-120"/>
              <a:ea typeface="微軟正黑體" panose="020B0604030504040204" pitchFamily="34" charset="-120"/>
            </a:endParaRPr>
          </a:p>
          <a:p>
            <a:pPr lvl="1">
              <a:buFont typeface="Arial" panose="020B0604020202020204" pitchFamily="34" charset="0"/>
              <a:buChar char="•"/>
            </a:pPr>
            <a:r>
              <a:rPr lang="zh-TW" altLang="en-US" sz="4000" b="1" dirty="0">
                <a:solidFill>
                  <a:srgbClr val="C00000"/>
                </a:solidFill>
                <a:latin typeface="微軟正黑體" panose="020B0604030504040204" pitchFamily="34" charset="-120"/>
                <a:ea typeface="微軟正黑體" panose="020B0604030504040204" pitchFamily="34" charset="-120"/>
              </a:rPr>
              <a:t>彈性學習課程</a:t>
            </a:r>
            <a:r>
              <a:rPr lang="en-US" altLang="zh-TW" sz="4000" b="1" dirty="0">
                <a:solidFill>
                  <a:srgbClr val="C00000"/>
                </a:solidFill>
                <a:latin typeface="微軟正黑體" panose="020B0604030504040204" pitchFamily="34" charset="-120"/>
                <a:ea typeface="微軟正黑體" panose="020B0604030504040204" pitchFamily="34" charset="-120"/>
              </a:rPr>
              <a:t>(</a:t>
            </a:r>
            <a:r>
              <a:rPr lang="zh-TW" altLang="en-US" sz="4000" b="1" dirty="0">
                <a:solidFill>
                  <a:srgbClr val="C00000"/>
                </a:solidFill>
                <a:latin typeface="微軟正黑體" panose="020B0604030504040204" pitchFamily="34" charset="-120"/>
                <a:ea typeface="微軟正黑體" panose="020B0604030504040204" pitchFamily="34" charset="-120"/>
              </a:rPr>
              <a:t>校訂課程</a:t>
            </a:r>
            <a:r>
              <a:rPr lang="en-US" altLang="zh-TW" sz="4000" b="1" dirty="0">
                <a:solidFill>
                  <a:srgbClr val="C00000"/>
                </a:solidFill>
                <a:latin typeface="微軟正黑體" panose="020B0604030504040204" pitchFamily="34" charset="-120"/>
                <a:ea typeface="微軟正黑體" panose="020B0604030504040204" pitchFamily="34" charset="-120"/>
              </a:rPr>
              <a:t>)</a:t>
            </a:r>
          </a:p>
          <a:p>
            <a:pPr marL="457200" lvl="1" indent="0">
              <a:lnSpc>
                <a:spcPct val="150000"/>
              </a:lnSpc>
              <a:buNone/>
            </a:pP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二</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各單元</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主題名稱與教學 重點</a:t>
            </a:r>
            <a:endParaRPr lang="en-US" altLang="zh-TW" sz="4000" dirty="0">
              <a:latin typeface="微軟正黑體" panose="020B0604030504040204" pitchFamily="34" charset="-120"/>
              <a:ea typeface="微軟正黑體" panose="020B0604030504040204" pitchFamily="34" charset="-120"/>
            </a:endParaRPr>
          </a:p>
          <a:p>
            <a:pPr marL="457200" lvl="1" indent="0">
              <a:lnSpc>
                <a:spcPct val="150000"/>
              </a:lnSpc>
              <a:buNone/>
            </a:pP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三</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教學進度            </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四</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評量方式</a:t>
            </a:r>
            <a:endParaRPr lang="en-US" altLang="zh-TW" sz="4000" dirty="0">
              <a:latin typeface="微軟正黑體" panose="020B0604030504040204" pitchFamily="34" charset="-120"/>
              <a:ea typeface="微軟正黑體" panose="020B0604030504040204" pitchFamily="34" charset="-120"/>
            </a:endParaRPr>
          </a:p>
          <a:p>
            <a:pPr lvl="1">
              <a:lnSpc>
                <a:spcPct val="150000"/>
              </a:lnSpc>
              <a:buFont typeface="Arial" panose="020B0604020202020204" pitchFamily="34" charset="0"/>
              <a:buChar char="•"/>
            </a:pPr>
            <a:r>
              <a:rPr lang="zh-TW" altLang="en-US" sz="4000" b="1" dirty="0">
                <a:solidFill>
                  <a:srgbClr val="C00000"/>
                </a:solidFill>
                <a:latin typeface="微軟正黑體" panose="020B0604030504040204" pitchFamily="34" charset="-120"/>
                <a:ea typeface="微軟正黑體" panose="020B0604030504040204" pitchFamily="34" charset="-120"/>
              </a:rPr>
              <a:t>附件：</a:t>
            </a:r>
            <a:r>
              <a:rPr lang="zh-TW" altLang="en-US" sz="4000" dirty="0">
                <a:latin typeface="微軟正黑體" panose="020B0604030504040204" pitchFamily="34" charset="-120"/>
                <a:ea typeface="微軟正黑體" panose="020B0604030504040204" pitchFamily="34" charset="-120"/>
              </a:rPr>
              <a:t>學校課程發展委員會組織要點與本課程計畫之</a:t>
            </a:r>
            <a:br>
              <a:rPr lang="en-US" altLang="zh-TW" sz="4000" dirty="0">
                <a:latin typeface="微軟正黑體" panose="020B0604030504040204" pitchFamily="34" charset="-120"/>
                <a:ea typeface="微軟正黑體" panose="020B0604030504040204" pitchFamily="34" charset="-120"/>
              </a:rPr>
            </a:br>
            <a:r>
              <a:rPr lang="zh-TW" altLang="en-US" sz="4000" dirty="0">
                <a:latin typeface="微軟正黑體" panose="020B0604030504040204" pitchFamily="34" charset="-120"/>
                <a:ea typeface="微軟正黑體" panose="020B0604030504040204" pitchFamily="34" charset="-120"/>
              </a:rPr>
              <a:t>課程發展委員會決議紀錄 </a:t>
            </a:r>
            <a:endParaRPr lang="en-US" altLang="zh-TW" sz="4000" b="1" dirty="0">
              <a:solidFill>
                <a:srgbClr val="C00000"/>
              </a:solidFill>
              <a:latin typeface="微軟正黑體" panose="020B0604030504040204" pitchFamily="34" charset="-120"/>
              <a:ea typeface="微軟正黑體" panose="020B0604030504040204" pitchFamily="34" charset="-120"/>
            </a:endParaRPr>
          </a:p>
          <a:p>
            <a:pPr lvl="1">
              <a:buFont typeface="Arial" panose="020B0604020202020204" pitchFamily="34" charset="0"/>
              <a:buChar char="•"/>
            </a:pPr>
            <a:endParaRPr lang="en-US" altLang="zh-TW" sz="4000" b="1" dirty="0">
              <a:solidFill>
                <a:srgbClr val="C00000"/>
              </a:solidFill>
              <a:latin typeface="微軟正黑體" panose="020B0604030504040204" pitchFamily="34" charset="-120"/>
              <a:ea typeface="微軟正黑體" panose="020B0604030504040204" pitchFamily="34" charset="-120"/>
            </a:endParaRPr>
          </a:p>
          <a:p>
            <a:pPr marL="457200" lvl="1" indent="0">
              <a:lnSpc>
                <a:spcPct val="150000"/>
              </a:lnSpc>
              <a:buNone/>
            </a:pPr>
            <a:endParaRPr lang="en-US" altLang="zh-TW" sz="3600" dirty="0">
              <a:latin typeface="微軟正黑體" panose="020B0604030504040204" pitchFamily="34" charset="-120"/>
              <a:ea typeface="微軟正黑體" panose="020B0604030504040204" pitchFamily="34" charset="-120"/>
            </a:endParaRPr>
          </a:p>
          <a:p>
            <a:pPr marL="457200" lvl="1" indent="0">
              <a:lnSpc>
                <a:spcPct val="150000"/>
              </a:lnSpc>
              <a:buNone/>
            </a:pPr>
            <a:endParaRPr lang="en-US" altLang="zh-TW" sz="3600" dirty="0">
              <a:latin typeface="微軟正黑體" panose="020B0604030504040204" pitchFamily="34" charset="-120"/>
              <a:ea typeface="微軟正黑體" panose="020B0604030504040204" pitchFamily="34" charset="-120"/>
            </a:endParaRPr>
          </a:p>
        </p:txBody>
      </p:sp>
      <p:sp>
        <p:nvSpPr>
          <p:cNvPr id="8" name="AutoShape 2">
            <a:extLst>
              <a:ext uri="{FF2B5EF4-FFF2-40B4-BE49-F238E27FC236}">
                <a16:creationId xmlns:a16="http://schemas.microsoft.com/office/drawing/2014/main" id="{F2DE742F-E371-411B-A85A-975AE4DB46C9}"/>
              </a:ext>
            </a:extLst>
          </p:cNvPr>
          <p:cNvSpPr/>
          <p:nvPr/>
        </p:nvSpPr>
        <p:spPr>
          <a:xfrm>
            <a:off x="-25612" y="0"/>
            <a:ext cx="1600200" cy="10287000"/>
          </a:xfrm>
          <a:prstGeom prst="rect">
            <a:avLst/>
          </a:prstGeom>
          <a:solidFill>
            <a:srgbClr val="FDCF60"/>
          </a:solidFill>
        </p:spPr>
      </p:sp>
      <p:grpSp>
        <p:nvGrpSpPr>
          <p:cNvPr id="10" name="群組 9">
            <a:extLst>
              <a:ext uri="{FF2B5EF4-FFF2-40B4-BE49-F238E27FC236}">
                <a16:creationId xmlns:a16="http://schemas.microsoft.com/office/drawing/2014/main" id="{8AA531BC-E7DE-4FE9-949F-B4E14D6AC19D}"/>
              </a:ext>
            </a:extLst>
          </p:cNvPr>
          <p:cNvGrpSpPr/>
          <p:nvPr/>
        </p:nvGrpSpPr>
        <p:grpSpPr>
          <a:xfrm>
            <a:off x="3349224" y="3008664"/>
            <a:ext cx="4374097" cy="1119463"/>
            <a:chOff x="4723795" y="2287479"/>
            <a:chExt cx="2434994" cy="1119463"/>
          </a:xfrm>
        </p:grpSpPr>
        <p:sp>
          <p:nvSpPr>
            <p:cNvPr id="11" name="矩形: 圓角 10">
              <a:extLst>
                <a:ext uri="{FF2B5EF4-FFF2-40B4-BE49-F238E27FC236}">
                  <a16:creationId xmlns:a16="http://schemas.microsoft.com/office/drawing/2014/main" id="{6A491778-4FBE-4B3B-96BD-1A97B0055749}"/>
                </a:ext>
              </a:extLst>
            </p:cNvPr>
            <p:cNvSpPr/>
            <p:nvPr/>
          </p:nvSpPr>
          <p:spPr>
            <a:xfrm>
              <a:off x="4980302" y="2644942"/>
              <a:ext cx="2178487" cy="762000"/>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a:extLst>
                <a:ext uri="{FF2B5EF4-FFF2-40B4-BE49-F238E27FC236}">
                  <a16:creationId xmlns:a16="http://schemas.microsoft.com/office/drawing/2014/main" id="{BDD9D0A8-0247-46C1-B703-5F8031ED97A7}"/>
                </a:ext>
              </a:extLst>
            </p:cNvPr>
            <p:cNvSpPr txBox="1"/>
            <p:nvPr/>
          </p:nvSpPr>
          <p:spPr>
            <a:xfrm>
              <a:off x="4723795" y="2287479"/>
              <a:ext cx="609600" cy="769441"/>
            </a:xfrm>
            <a:prstGeom prst="rect">
              <a:avLst/>
            </a:prstGeom>
            <a:noFill/>
          </p:spPr>
          <p:txBody>
            <a:bodyPr wrap="square" rtlCol="0">
              <a:spAutoFit/>
            </a:bodyPr>
            <a:lstStyle/>
            <a:p>
              <a:r>
                <a:rPr lang="en-US" altLang="zh-TW" sz="4400" dirty="0">
                  <a:solidFill>
                    <a:srgbClr val="0000FF"/>
                  </a:solidFill>
                </a:rPr>
                <a:t>1</a:t>
              </a:r>
              <a:endParaRPr lang="zh-TW" altLang="en-US" sz="4400" dirty="0">
                <a:solidFill>
                  <a:srgbClr val="0000FF"/>
                </a:solidFill>
              </a:endParaRPr>
            </a:p>
          </p:txBody>
        </p:sp>
      </p:grpSp>
      <p:grpSp>
        <p:nvGrpSpPr>
          <p:cNvPr id="13" name="群組 12">
            <a:extLst>
              <a:ext uri="{FF2B5EF4-FFF2-40B4-BE49-F238E27FC236}">
                <a16:creationId xmlns:a16="http://schemas.microsoft.com/office/drawing/2014/main" id="{70D39065-9385-4E9C-9666-3190F7A72176}"/>
              </a:ext>
            </a:extLst>
          </p:cNvPr>
          <p:cNvGrpSpPr/>
          <p:nvPr/>
        </p:nvGrpSpPr>
        <p:grpSpPr>
          <a:xfrm>
            <a:off x="8004743" y="3332125"/>
            <a:ext cx="2507676" cy="805689"/>
            <a:chOff x="3124200" y="3688153"/>
            <a:chExt cx="8037720" cy="805689"/>
          </a:xfrm>
        </p:grpSpPr>
        <p:sp>
          <p:nvSpPr>
            <p:cNvPr id="14" name="矩形: 圓角 13">
              <a:extLst>
                <a:ext uri="{FF2B5EF4-FFF2-40B4-BE49-F238E27FC236}">
                  <a16:creationId xmlns:a16="http://schemas.microsoft.com/office/drawing/2014/main" id="{5B372FF7-97AA-4138-B122-A9AC0389325B}"/>
                </a:ext>
              </a:extLst>
            </p:cNvPr>
            <p:cNvSpPr/>
            <p:nvPr/>
          </p:nvSpPr>
          <p:spPr>
            <a:xfrm>
              <a:off x="3124200" y="3731842"/>
              <a:ext cx="7315200" cy="762000"/>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a:extLst>
                <a:ext uri="{FF2B5EF4-FFF2-40B4-BE49-F238E27FC236}">
                  <a16:creationId xmlns:a16="http://schemas.microsoft.com/office/drawing/2014/main" id="{E2FD3F21-6834-43B5-A2BF-2ED5BBEC4CE7}"/>
                </a:ext>
              </a:extLst>
            </p:cNvPr>
            <p:cNvSpPr txBox="1"/>
            <p:nvPr/>
          </p:nvSpPr>
          <p:spPr>
            <a:xfrm>
              <a:off x="10552321" y="3688153"/>
              <a:ext cx="609599" cy="769441"/>
            </a:xfrm>
            <a:prstGeom prst="rect">
              <a:avLst/>
            </a:prstGeom>
            <a:noFill/>
          </p:spPr>
          <p:txBody>
            <a:bodyPr wrap="square" rtlCol="0">
              <a:spAutoFit/>
            </a:bodyPr>
            <a:lstStyle/>
            <a:p>
              <a:r>
                <a:rPr lang="en-US" altLang="zh-TW" sz="4400" dirty="0">
                  <a:solidFill>
                    <a:srgbClr val="0000FF"/>
                  </a:solidFill>
                </a:rPr>
                <a:t>2</a:t>
              </a:r>
              <a:endParaRPr lang="zh-TW" altLang="en-US" sz="4400" dirty="0">
                <a:solidFill>
                  <a:srgbClr val="0000FF"/>
                </a:solidFill>
              </a:endParaRPr>
            </a:p>
          </p:txBody>
        </p:sp>
      </p:grpSp>
      <p:grpSp>
        <p:nvGrpSpPr>
          <p:cNvPr id="16" name="群組 15">
            <a:extLst>
              <a:ext uri="{FF2B5EF4-FFF2-40B4-BE49-F238E27FC236}">
                <a16:creationId xmlns:a16="http://schemas.microsoft.com/office/drawing/2014/main" id="{BDCEFC86-7B10-4FDF-85D7-90F19D8E2AD9}"/>
              </a:ext>
            </a:extLst>
          </p:cNvPr>
          <p:cNvGrpSpPr/>
          <p:nvPr/>
        </p:nvGrpSpPr>
        <p:grpSpPr>
          <a:xfrm>
            <a:off x="3810000" y="4374059"/>
            <a:ext cx="2523375" cy="769441"/>
            <a:chOff x="3124200" y="3724401"/>
            <a:chExt cx="8088038" cy="769441"/>
          </a:xfrm>
        </p:grpSpPr>
        <p:sp>
          <p:nvSpPr>
            <p:cNvPr id="17" name="矩形: 圓角 16">
              <a:extLst>
                <a:ext uri="{FF2B5EF4-FFF2-40B4-BE49-F238E27FC236}">
                  <a16:creationId xmlns:a16="http://schemas.microsoft.com/office/drawing/2014/main" id="{F6D0D4FA-A1EA-4BB7-BB10-0A5B9B31A850}"/>
                </a:ext>
              </a:extLst>
            </p:cNvPr>
            <p:cNvSpPr/>
            <p:nvPr/>
          </p:nvSpPr>
          <p:spPr>
            <a:xfrm>
              <a:off x="3124200" y="3731842"/>
              <a:ext cx="7315200" cy="762000"/>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a:extLst>
                <a:ext uri="{FF2B5EF4-FFF2-40B4-BE49-F238E27FC236}">
                  <a16:creationId xmlns:a16="http://schemas.microsoft.com/office/drawing/2014/main" id="{858E7165-F0A2-4187-98AE-CC1A0AFE5EAB}"/>
                </a:ext>
              </a:extLst>
            </p:cNvPr>
            <p:cNvSpPr txBox="1"/>
            <p:nvPr/>
          </p:nvSpPr>
          <p:spPr>
            <a:xfrm>
              <a:off x="10602639" y="3724401"/>
              <a:ext cx="609599" cy="769441"/>
            </a:xfrm>
            <a:prstGeom prst="rect">
              <a:avLst/>
            </a:prstGeom>
            <a:noFill/>
          </p:spPr>
          <p:txBody>
            <a:bodyPr wrap="square" rtlCol="0">
              <a:spAutoFit/>
            </a:bodyPr>
            <a:lstStyle/>
            <a:p>
              <a:r>
                <a:rPr lang="en-US" altLang="zh-TW" sz="4400" dirty="0">
                  <a:solidFill>
                    <a:srgbClr val="0000FF"/>
                  </a:solidFill>
                </a:rPr>
                <a:t>3</a:t>
              </a:r>
              <a:endParaRPr lang="zh-TW" altLang="en-US" sz="4400" dirty="0">
                <a:solidFill>
                  <a:srgbClr val="0000FF"/>
                </a:solidFill>
              </a:endParaRPr>
            </a:p>
          </p:txBody>
        </p:sp>
      </p:grpSp>
      <p:grpSp>
        <p:nvGrpSpPr>
          <p:cNvPr id="19" name="群組 18">
            <a:extLst>
              <a:ext uri="{FF2B5EF4-FFF2-40B4-BE49-F238E27FC236}">
                <a16:creationId xmlns:a16="http://schemas.microsoft.com/office/drawing/2014/main" id="{D94F3179-DFA9-484F-9012-E97E14C0F81E}"/>
              </a:ext>
            </a:extLst>
          </p:cNvPr>
          <p:cNvGrpSpPr/>
          <p:nvPr/>
        </p:nvGrpSpPr>
        <p:grpSpPr>
          <a:xfrm>
            <a:off x="8229600" y="4381500"/>
            <a:ext cx="2523375" cy="769441"/>
            <a:chOff x="3124200" y="3724401"/>
            <a:chExt cx="8088038" cy="769441"/>
          </a:xfrm>
        </p:grpSpPr>
        <p:sp>
          <p:nvSpPr>
            <p:cNvPr id="20" name="矩形: 圓角 19">
              <a:extLst>
                <a:ext uri="{FF2B5EF4-FFF2-40B4-BE49-F238E27FC236}">
                  <a16:creationId xmlns:a16="http://schemas.microsoft.com/office/drawing/2014/main" id="{DDC731D0-8ADB-48FD-8CED-081D9E70035D}"/>
                </a:ext>
              </a:extLst>
            </p:cNvPr>
            <p:cNvSpPr/>
            <p:nvPr/>
          </p:nvSpPr>
          <p:spPr>
            <a:xfrm>
              <a:off x="3124200" y="3731842"/>
              <a:ext cx="7315200" cy="762000"/>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a:extLst>
                <a:ext uri="{FF2B5EF4-FFF2-40B4-BE49-F238E27FC236}">
                  <a16:creationId xmlns:a16="http://schemas.microsoft.com/office/drawing/2014/main" id="{7AA296B0-A0CD-4207-A044-96A4A10CFEA9}"/>
                </a:ext>
              </a:extLst>
            </p:cNvPr>
            <p:cNvSpPr txBox="1"/>
            <p:nvPr/>
          </p:nvSpPr>
          <p:spPr>
            <a:xfrm>
              <a:off x="10602639" y="3724401"/>
              <a:ext cx="609599" cy="769441"/>
            </a:xfrm>
            <a:prstGeom prst="rect">
              <a:avLst/>
            </a:prstGeom>
            <a:noFill/>
          </p:spPr>
          <p:txBody>
            <a:bodyPr wrap="square" rtlCol="0">
              <a:spAutoFit/>
            </a:bodyPr>
            <a:lstStyle/>
            <a:p>
              <a:r>
                <a:rPr lang="en-US" altLang="zh-TW" sz="4400" dirty="0">
                  <a:solidFill>
                    <a:srgbClr val="0000FF"/>
                  </a:solidFill>
                </a:rPr>
                <a:t>4</a:t>
              </a:r>
              <a:endParaRPr lang="zh-TW" altLang="en-US" sz="4400" dirty="0">
                <a:solidFill>
                  <a:srgbClr val="0000FF"/>
                </a:solidFill>
              </a:endParaRPr>
            </a:p>
          </p:txBody>
        </p:sp>
      </p:grpSp>
      <p:grpSp>
        <p:nvGrpSpPr>
          <p:cNvPr id="22" name="群組 21">
            <a:extLst>
              <a:ext uri="{FF2B5EF4-FFF2-40B4-BE49-F238E27FC236}">
                <a16:creationId xmlns:a16="http://schemas.microsoft.com/office/drawing/2014/main" id="{D2F2D8D6-CA49-472E-A2FB-AFA87604F0A2}"/>
              </a:ext>
            </a:extLst>
          </p:cNvPr>
          <p:cNvGrpSpPr/>
          <p:nvPr/>
        </p:nvGrpSpPr>
        <p:grpSpPr>
          <a:xfrm>
            <a:off x="9275550" y="7520777"/>
            <a:ext cx="2283550" cy="1499799"/>
            <a:chOff x="3124200" y="2994043"/>
            <a:chExt cx="7319339" cy="1499799"/>
          </a:xfrm>
        </p:grpSpPr>
        <p:sp>
          <p:nvSpPr>
            <p:cNvPr id="23" name="矩形: 圓角 22">
              <a:extLst>
                <a:ext uri="{FF2B5EF4-FFF2-40B4-BE49-F238E27FC236}">
                  <a16:creationId xmlns:a16="http://schemas.microsoft.com/office/drawing/2014/main" id="{8943E74D-B430-4DFA-BA0E-9C949A84C929}"/>
                </a:ext>
              </a:extLst>
            </p:cNvPr>
            <p:cNvSpPr/>
            <p:nvPr/>
          </p:nvSpPr>
          <p:spPr>
            <a:xfrm>
              <a:off x="3124200" y="3731842"/>
              <a:ext cx="7315200" cy="762000"/>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文字方塊 23">
              <a:extLst>
                <a:ext uri="{FF2B5EF4-FFF2-40B4-BE49-F238E27FC236}">
                  <a16:creationId xmlns:a16="http://schemas.microsoft.com/office/drawing/2014/main" id="{F569C273-F863-445E-8FFE-0AE8D0776871}"/>
                </a:ext>
              </a:extLst>
            </p:cNvPr>
            <p:cNvSpPr txBox="1"/>
            <p:nvPr/>
          </p:nvSpPr>
          <p:spPr>
            <a:xfrm>
              <a:off x="9833940" y="2994043"/>
              <a:ext cx="609599" cy="769441"/>
            </a:xfrm>
            <a:prstGeom prst="rect">
              <a:avLst/>
            </a:prstGeom>
            <a:noFill/>
          </p:spPr>
          <p:txBody>
            <a:bodyPr wrap="square" rtlCol="0">
              <a:spAutoFit/>
            </a:bodyPr>
            <a:lstStyle/>
            <a:p>
              <a:r>
                <a:rPr lang="en-US" altLang="zh-TW" sz="4400" dirty="0">
                  <a:solidFill>
                    <a:srgbClr val="0000FF"/>
                  </a:solidFill>
                </a:rPr>
                <a:t>1</a:t>
              </a:r>
              <a:endParaRPr lang="zh-TW" altLang="en-US" sz="4400" dirty="0">
                <a:solidFill>
                  <a:srgbClr val="0000FF"/>
                </a:solidFill>
              </a:endParaRPr>
            </a:p>
          </p:txBody>
        </p:sp>
      </p:grpSp>
      <p:grpSp>
        <p:nvGrpSpPr>
          <p:cNvPr id="25" name="群組 24">
            <a:extLst>
              <a:ext uri="{FF2B5EF4-FFF2-40B4-BE49-F238E27FC236}">
                <a16:creationId xmlns:a16="http://schemas.microsoft.com/office/drawing/2014/main" id="{5E59A399-43BF-4411-A355-231939346425}"/>
              </a:ext>
            </a:extLst>
          </p:cNvPr>
          <p:cNvGrpSpPr/>
          <p:nvPr/>
        </p:nvGrpSpPr>
        <p:grpSpPr>
          <a:xfrm>
            <a:off x="2564823" y="9105900"/>
            <a:ext cx="6496796" cy="769441"/>
            <a:chOff x="10552321" y="3688153"/>
            <a:chExt cx="19997248" cy="769441"/>
          </a:xfrm>
        </p:grpSpPr>
        <p:sp>
          <p:nvSpPr>
            <p:cNvPr id="26" name="矩形: 圓角 25">
              <a:extLst>
                <a:ext uri="{FF2B5EF4-FFF2-40B4-BE49-F238E27FC236}">
                  <a16:creationId xmlns:a16="http://schemas.microsoft.com/office/drawing/2014/main" id="{4903802B-56DF-4EB9-8C6B-94A5054B7955}"/>
                </a:ext>
              </a:extLst>
            </p:cNvPr>
            <p:cNvSpPr/>
            <p:nvPr/>
          </p:nvSpPr>
          <p:spPr>
            <a:xfrm>
              <a:off x="12331739" y="3799808"/>
              <a:ext cx="18217830" cy="657786"/>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文字方塊 26">
              <a:extLst>
                <a:ext uri="{FF2B5EF4-FFF2-40B4-BE49-F238E27FC236}">
                  <a16:creationId xmlns:a16="http://schemas.microsoft.com/office/drawing/2014/main" id="{73306EF9-747E-4F99-A042-676A0192C191}"/>
                </a:ext>
              </a:extLst>
            </p:cNvPr>
            <p:cNvSpPr txBox="1"/>
            <p:nvPr/>
          </p:nvSpPr>
          <p:spPr>
            <a:xfrm>
              <a:off x="10552321" y="3688153"/>
              <a:ext cx="609599" cy="769441"/>
            </a:xfrm>
            <a:prstGeom prst="rect">
              <a:avLst/>
            </a:prstGeom>
            <a:noFill/>
          </p:spPr>
          <p:txBody>
            <a:bodyPr wrap="square" rtlCol="0">
              <a:spAutoFit/>
            </a:bodyPr>
            <a:lstStyle/>
            <a:p>
              <a:r>
                <a:rPr lang="en-US" altLang="zh-TW" sz="4400" dirty="0">
                  <a:solidFill>
                    <a:srgbClr val="0000FF"/>
                  </a:solidFill>
                </a:rPr>
                <a:t>2</a:t>
              </a:r>
              <a:endParaRPr lang="zh-TW" altLang="en-US" sz="4400" dirty="0">
                <a:solidFill>
                  <a:srgbClr val="0000FF"/>
                </a:solidFill>
              </a:endParaRPr>
            </a:p>
          </p:txBody>
        </p:sp>
      </p:grpSp>
    </p:spTree>
    <p:extLst>
      <p:ext uri="{BB962C8B-B14F-4D97-AF65-F5344CB8AC3E}">
        <p14:creationId xmlns:p14="http://schemas.microsoft.com/office/powerpoint/2010/main" val="968046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2938178" y="1181100"/>
            <a:ext cx="9101421" cy="1419215"/>
            <a:chOff x="0" y="0"/>
            <a:chExt cx="8425173" cy="1892289"/>
          </a:xfrm>
        </p:grpSpPr>
        <p:sp>
          <p:nvSpPr>
            <p:cNvPr id="5" name="AutoShape 5"/>
            <p:cNvSpPr/>
            <p:nvPr/>
          </p:nvSpPr>
          <p:spPr>
            <a:xfrm>
              <a:off x="0" y="0"/>
              <a:ext cx="1044803" cy="144381"/>
            </a:xfrm>
            <a:prstGeom prst="rect">
              <a:avLst/>
            </a:prstGeom>
            <a:solidFill>
              <a:srgbClr val="0C45A6"/>
            </a:solidFill>
          </p:spPr>
        </p:sp>
        <p:sp>
          <p:nvSpPr>
            <p:cNvPr id="6" name="TextBox 6"/>
            <p:cNvSpPr txBox="1"/>
            <p:nvPr/>
          </p:nvSpPr>
          <p:spPr>
            <a:xfrm>
              <a:off x="0" y="626726"/>
              <a:ext cx="8425173" cy="1265563"/>
            </a:xfrm>
            <a:prstGeom prst="rect">
              <a:avLst/>
            </a:prstGeom>
          </p:spPr>
          <p:txBody>
            <a:bodyPr lIns="0" tIns="0" rIns="0" bIns="0" rtlCol="0" anchor="t">
              <a:spAutoFit/>
            </a:bodyPr>
            <a:lstStyle/>
            <a:p>
              <a:pPr>
                <a:lnSpc>
                  <a:spcPts val="3600"/>
                </a:lnSpc>
              </a:pPr>
              <a:r>
                <a:rPr lang="zh-TW" altLang="en-US" sz="4800" b="1" dirty="0">
                  <a:solidFill>
                    <a:srgbClr val="0C45A6"/>
                  </a:solidFill>
                  <a:latin typeface="微軟正黑體" panose="020B0604030504040204" pitchFamily="34" charset="-120"/>
                  <a:ea typeface="微軟正黑體" panose="020B0604030504040204" pitchFamily="34" charset="-120"/>
                </a:rPr>
                <a:t>課程計畫備查後要做什麼</a:t>
              </a:r>
              <a:endParaRPr lang="en-US" altLang="zh-TW" sz="4800" b="1" dirty="0">
                <a:solidFill>
                  <a:srgbClr val="0C45A6"/>
                </a:solidFill>
                <a:latin typeface="微軟正黑體" panose="020B0604030504040204" pitchFamily="34" charset="-120"/>
                <a:ea typeface="微軟正黑體" panose="020B0604030504040204" pitchFamily="34" charset="-120"/>
              </a:endParaRPr>
            </a:p>
          </p:txBody>
        </p:sp>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706600" y="849218"/>
            <a:ext cx="2705100" cy="3278909"/>
          </a:xfrm>
          <a:prstGeom prst="rect">
            <a:avLst/>
          </a:prstGeom>
        </p:spPr>
      </p:pic>
      <p:sp>
        <p:nvSpPr>
          <p:cNvPr id="9" name="內容版面配置區 2">
            <a:extLst>
              <a:ext uri="{FF2B5EF4-FFF2-40B4-BE49-F238E27FC236}">
                <a16:creationId xmlns:a16="http://schemas.microsoft.com/office/drawing/2014/main" id="{C2FBFC32-6AF8-4CB2-9289-89FFF083F46A}"/>
              </a:ext>
            </a:extLst>
          </p:cNvPr>
          <p:cNvSpPr txBox="1">
            <a:spLocks/>
          </p:cNvSpPr>
          <p:nvPr/>
        </p:nvSpPr>
        <p:spPr>
          <a:xfrm>
            <a:off x="2362200" y="2488673"/>
            <a:ext cx="11948896" cy="722682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50000"/>
              </a:lnSpc>
              <a:buFont typeface="Arial" panose="020B0604020202020204" pitchFamily="34" charset="0"/>
              <a:buChar char="•"/>
            </a:pPr>
            <a:r>
              <a:rPr lang="zh-TW" altLang="en-US" sz="4400" dirty="0">
                <a:latin typeface="微軟正黑體" panose="020B0604030504040204" pitchFamily="34" charset="-120"/>
                <a:ea typeface="微軟正黑體" panose="020B0604030504040204" pitchFamily="34" charset="-120"/>
              </a:rPr>
              <a:t>課程計畫完成備查後，</a:t>
            </a:r>
            <a:br>
              <a:rPr lang="en-US" altLang="zh-TW" sz="4400" dirty="0">
                <a:latin typeface="微軟正黑體" panose="020B0604030504040204" pitchFamily="34" charset="-120"/>
                <a:ea typeface="微軟正黑體" panose="020B0604030504040204" pitchFamily="34" charset="-120"/>
              </a:rPr>
            </a:br>
            <a:r>
              <a:rPr lang="zh-TW" altLang="en-US" sz="4400" dirty="0">
                <a:latin typeface="微軟正黑體" panose="020B0604030504040204" pitchFamily="34" charset="-120"/>
                <a:ea typeface="微軟正黑體" panose="020B0604030504040204" pitchFamily="34" charset="-120"/>
              </a:rPr>
              <a:t>各該主管機關應督導學校</a:t>
            </a:r>
            <a:br>
              <a:rPr lang="en-US" altLang="zh-TW" sz="4400" dirty="0">
                <a:latin typeface="微軟正黑體" panose="020B0604030504040204" pitchFamily="34" charset="-120"/>
                <a:ea typeface="微軟正黑體" panose="020B0604030504040204" pitchFamily="34" charset="-120"/>
              </a:rPr>
            </a:br>
            <a:r>
              <a:rPr lang="zh-TW" altLang="en-US" sz="4400" dirty="0">
                <a:latin typeface="微軟正黑體" panose="020B0604030504040204" pitchFamily="34" charset="-120"/>
                <a:ea typeface="微軟正黑體" panose="020B0604030504040204" pitchFamily="34" charset="-120"/>
              </a:rPr>
              <a:t>運用書面或網站等多元管道，</a:t>
            </a:r>
            <a:br>
              <a:rPr lang="en-US" altLang="zh-TW" sz="4400" dirty="0">
                <a:latin typeface="微軟正黑體" panose="020B0604030504040204" pitchFamily="34" charset="-120"/>
                <a:ea typeface="微軟正黑體" panose="020B0604030504040204" pitchFamily="34" charset="-120"/>
              </a:rPr>
            </a:br>
            <a:r>
              <a:rPr lang="zh-TW" altLang="en-US" sz="4400" dirty="0">
                <a:latin typeface="微軟正黑體" panose="020B0604030504040204" pitchFamily="34" charset="-120"/>
                <a:ea typeface="微軟正黑體" panose="020B0604030504040204" pitchFamily="34" charset="-120"/>
              </a:rPr>
              <a:t>向學生及家長說明。</a:t>
            </a:r>
            <a:endParaRPr lang="en-US" altLang="zh-TW" sz="4400" dirty="0">
              <a:latin typeface="微軟正黑體" panose="020B0604030504040204" pitchFamily="34" charset="-120"/>
              <a:ea typeface="微軟正黑體" panose="020B0604030504040204" pitchFamily="34" charset="-120"/>
            </a:endParaRPr>
          </a:p>
        </p:txBody>
      </p:sp>
      <p:sp>
        <p:nvSpPr>
          <p:cNvPr id="8" name="AutoShape 2">
            <a:extLst>
              <a:ext uri="{FF2B5EF4-FFF2-40B4-BE49-F238E27FC236}">
                <a16:creationId xmlns:a16="http://schemas.microsoft.com/office/drawing/2014/main" id="{F2DE742F-E371-411B-A85A-975AE4DB46C9}"/>
              </a:ext>
            </a:extLst>
          </p:cNvPr>
          <p:cNvSpPr/>
          <p:nvPr/>
        </p:nvSpPr>
        <p:spPr>
          <a:xfrm>
            <a:off x="-25612" y="0"/>
            <a:ext cx="1600200" cy="10287000"/>
          </a:xfrm>
          <a:prstGeom prst="rect">
            <a:avLst/>
          </a:prstGeom>
          <a:solidFill>
            <a:srgbClr val="FDCF60"/>
          </a:solidFill>
        </p:spPr>
      </p:sp>
      <p:grpSp>
        <p:nvGrpSpPr>
          <p:cNvPr id="10" name="群組 9">
            <a:extLst>
              <a:ext uri="{FF2B5EF4-FFF2-40B4-BE49-F238E27FC236}">
                <a16:creationId xmlns:a16="http://schemas.microsoft.com/office/drawing/2014/main" id="{7FB0F1F6-1A66-4693-8699-57C654E47200}"/>
              </a:ext>
            </a:extLst>
          </p:cNvPr>
          <p:cNvGrpSpPr/>
          <p:nvPr/>
        </p:nvGrpSpPr>
        <p:grpSpPr>
          <a:xfrm>
            <a:off x="2529600" y="4681284"/>
            <a:ext cx="7528799" cy="769441"/>
            <a:chOff x="4800112" y="2644942"/>
            <a:chExt cx="2358677" cy="769441"/>
          </a:xfrm>
        </p:grpSpPr>
        <p:sp>
          <p:nvSpPr>
            <p:cNvPr id="11" name="矩形: 圓角 10">
              <a:extLst>
                <a:ext uri="{FF2B5EF4-FFF2-40B4-BE49-F238E27FC236}">
                  <a16:creationId xmlns:a16="http://schemas.microsoft.com/office/drawing/2014/main" id="{646BD162-EECB-4744-A8BD-422870ADA9F8}"/>
                </a:ext>
              </a:extLst>
            </p:cNvPr>
            <p:cNvSpPr/>
            <p:nvPr/>
          </p:nvSpPr>
          <p:spPr>
            <a:xfrm>
              <a:off x="4980302" y="2644942"/>
              <a:ext cx="2178487" cy="762000"/>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a:extLst>
                <a:ext uri="{FF2B5EF4-FFF2-40B4-BE49-F238E27FC236}">
                  <a16:creationId xmlns:a16="http://schemas.microsoft.com/office/drawing/2014/main" id="{322EA558-C8F4-476E-BB22-C5E9CD831C1F}"/>
                </a:ext>
              </a:extLst>
            </p:cNvPr>
            <p:cNvSpPr txBox="1"/>
            <p:nvPr/>
          </p:nvSpPr>
          <p:spPr>
            <a:xfrm>
              <a:off x="4800112" y="2644942"/>
              <a:ext cx="609600" cy="769441"/>
            </a:xfrm>
            <a:prstGeom prst="rect">
              <a:avLst/>
            </a:prstGeom>
            <a:noFill/>
          </p:spPr>
          <p:txBody>
            <a:bodyPr wrap="square" rtlCol="0">
              <a:spAutoFit/>
            </a:bodyPr>
            <a:lstStyle/>
            <a:p>
              <a:r>
                <a:rPr lang="en-US" altLang="zh-TW" sz="4400" dirty="0">
                  <a:solidFill>
                    <a:srgbClr val="0000FF"/>
                  </a:solidFill>
                </a:rPr>
                <a:t>1</a:t>
              </a:r>
              <a:endParaRPr lang="zh-TW" altLang="en-US" sz="4400" dirty="0">
                <a:solidFill>
                  <a:srgbClr val="0000FF"/>
                </a:solidFill>
              </a:endParaRPr>
            </a:p>
          </p:txBody>
        </p:sp>
      </p:grpSp>
      <p:grpSp>
        <p:nvGrpSpPr>
          <p:cNvPr id="13" name="群組 12">
            <a:extLst>
              <a:ext uri="{FF2B5EF4-FFF2-40B4-BE49-F238E27FC236}">
                <a16:creationId xmlns:a16="http://schemas.microsoft.com/office/drawing/2014/main" id="{C2976028-B079-4646-B78A-45B03F86DEB0}"/>
              </a:ext>
            </a:extLst>
          </p:cNvPr>
          <p:cNvGrpSpPr/>
          <p:nvPr/>
        </p:nvGrpSpPr>
        <p:grpSpPr>
          <a:xfrm>
            <a:off x="2514600" y="5563893"/>
            <a:ext cx="5867400" cy="922914"/>
            <a:chOff x="10552321" y="3688153"/>
            <a:chExt cx="19997248" cy="769441"/>
          </a:xfrm>
        </p:grpSpPr>
        <p:sp>
          <p:nvSpPr>
            <p:cNvPr id="14" name="矩形: 圓角 13">
              <a:extLst>
                <a:ext uri="{FF2B5EF4-FFF2-40B4-BE49-F238E27FC236}">
                  <a16:creationId xmlns:a16="http://schemas.microsoft.com/office/drawing/2014/main" id="{DA9FB464-C01E-482B-AD5E-A03033508BD6}"/>
                </a:ext>
              </a:extLst>
            </p:cNvPr>
            <p:cNvSpPr/>
            <p:nvPr/>
          </p:nvSpPr>
          <p:spPr>
            <a:xfrm>
              <a:off x="12331739" y="3799808"/>
              <a:ext cx="18217830" cy="657786"/>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a:extLst>
                <a:ext uri="{FF2B5EF4-FFF2-40B4-BE49-F238E27FC236}">
                  <a16:creationId xmlns:a16="http://schemas.microsoft.com/office/drawing/2014/main" id="{D3E76344-E9BF-4C01-97F2-2F857DA9573E}"/>
                </a:ext>
              </a:extLst>
            </p:cNvPr>
            <p:cNvSpPr txBox="1"/>
            <p:nvPr/>
          </p:nvSpPr>
          <p:spPr>
            <a:xfrm>
              <a:off x="10552321" y="3688153"/>
              <a:ext cx="609599" cy="769441"/>
            </a:xfrm>
            <a:prstGeom prst="rect">
              <a:avLst/>
            </a:prstGeom>
            <a:noFill/>
          </p:spPr>
          <p:txBody>
            <a:bodyPr wrap="square" rtlCol="0">
              <a:spAutoFit/>
            </a:bodyPr>
            <a:lstStyle/>
            <a:p>
              <a:r>
                <a:rPr lang="en-US" altLang="zh-TW" sz="4400" dirty="0">
                  <a:solidFill>
                    <a:srgbClr val="0000FF"/>
                  </a:solidFill>
                </a:rPr>
                <a:t>2</a:t>
              </a:r>
              <a:endParaRPr lang="zh-TW" altLang="en-US" sz="4400" dirty="0">
                <a:solidFill>
                  <a:srgbClr val="0000FF"/>
                </a:solidFill>
              </a:endParaRPr>
            </a:p>
          </p:txBody>
        </p:sp>
      </p:grpSp>
    </p:spTree>
    <p:extLst>
      <p:ext uri="{BB962C8B-B14F-4D97-AF65-F5344CB8AC3E}">
        <p14:creationId xmlns:p14="http://schemas.microsoft.com/office/powerpoint/2010/main" val="1184186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B761E22BE0BD4F8E80A457F3993B9C" ma:contentTypeVersion="14" ma:contentTypeDescription="Create a new document." ma:contentTypeScope="" ma:versionID="f7a1a76750efb3419ecc2b1eabf3ac40">
  <xsd:schema xmlns:xsd="http://www.w3.org/2001/XMLSchema" xmlns:xs="http://www.w3.org/2001/XMLSchema" xmlns:p="http://schemas.microsoft.com/office/2006/metadata/properties" xmlns:ns3="9b6d3c32-27e5-4a6a-bdfc-bc7d63793763" xmlns:ns4="0c629a97-ea0a-4faf-84c7-8e12893c89e5" targetNamespace="http://schemas.microsoft.com/office/2006/metadata/properties" ma:root="true" ma:fieldsID="599db7186a335342423a54a6f6c3ac3e" ns3:_="" ns4:_="">
    <xsd:import namespace="9b6d3c32-27e5-4a6a-bdfc-bc7d63793763"/>
    <xsd:import namespace="0c629a97-ea0a-4faf-84c7-8e12893c89e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d3c32-27e5-4a6a-bdfc-bc7d6379376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629a97-ea0a-4faf-84c7-8e12893c89e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13A05D-C093-4D03-8CE2-B890B3DC41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6d3c32-27e5-4a6a-bdfc-bc7d63793763"/>
    <ds:schemaRef ds:uri="0c629a97-ea0a-4faf-84c7-8e12893c89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66B6A9-F576-40A2-94D9-7E877247D8CF}">
  <ds:schemaRefs>
    <ds:schemaRef ds:uri="http://schemas.microsoft.com/sharepoint/v3/contenttype/forms"/>
  </ds:schemaRefs>
</ds:datastoreItem>
</file>

<file path=customXml/itemProps3.xml><?xml version="1.0" encoding="utf-8"?>
<ds:datastoreItem xmlns:ds="http://schemas.openxmlformats.org/officeDocument/2006/customXml" ds:itemID="{0D474B43-E781-4C82-B753-D46A7FCD9A0D}">
  <ds:schemaRefs>
    <ds:schemaRef ds:uri="http://schemas.microsoft.com/office/infopath/2007/PartnerControls"/>
    <ds:schemaRef ds:uri="http://www.w3.org/XML/1998/namespace"/>
    <ds:schemaRef ds:uri="http://schemas.microsoft.com/office/2006/documentManagement/types"/>
    <ds:schemaRef ds:uri="0c629a97-ea0a-4faf-84c7-8e12893c89e5"/>
    <ds:schemaRef ds:uri="http://purl.org/dc/elements/1.1/"/>
    <ds:schemaRef ds:uri="9b6d3c32-27e5-4a6a-bdfc-bc7d63793763"/>
    <ds:schemaRef ds:uri="http://purl.org/dc/dcmitype/"/>
    <ds:schemaRef ds:uri="http://purl.org/dc/term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3343</TotalTime>
  <Words>1516</Words>
  <Application>Microsoft Office PowerPoint</Application>
  <PresentationFormat>自訂</PresentationFormat>
  <Paragraphs>171</Paragraphs>
  <Slides>22</Slides>
  <Notes>20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22</vt:i4>
      </vt:variant>
    </vt:vector>
  </HeadingPairs>
  <TitlesOfParts>
    <vt:vector size="31" baseType="lpstr">
      <vt:lpstr>Verdana</vt:lpstr>
      <vt:lpstr>微軟正黑體</vt:lpstr>
      <vt:lpstr>Roman PS</vt:lpstr>
      <vt:lpstr>Arial</vt:lpstr>
      <vt:lpstr>Calibri</vt:lpstr>
      <vt:lpstr>Times New Roman</vt:lpstr>
      <vt:lpstr>Montserrat Semi-Bold</vt:lpstr>
      <vt:lpstr>新細明體</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acer</dc:creator>
  <cp:lastModifiedBy>Administrator</cp:lastModifiedBy>
  <cp:revision>131</cp:revision>
  <cp:lastPrinted>2022-10-17T04:34:54Z</cp:lastPrinted>
  <dcterms:created xsi:type="dcterms:W3CDTF">2006-08-16T00:00:00Z</dcterms:created>
  <dcterms:modified xsi:type="dcterms:W3CDTF">2022-11-05T07:27:10Z</dcterms:modified>
  <dc:identifier>DAEki4x29aY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0x01010051B761E22BE0BD4F8E80A457F3993B9C</vt:lpwstr>
  </property>
</Properties>
</file>