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5"/>
    <p:restoredTop sz="94719"/>
  </p:normalViewPr>
  <p:slideViewPr>
    <p:cSldViewPr snapToGrid="0" snapToObjects="1">
      <p:cViewPr varScale="1">
        <p:scale>
          <a:sx n="80" d="100"/>
          <a:sy n="80" d="100"/>
        </p:scale>
        <p:origin x="216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105</a:t>
            </a:r>
            <a:r>
              <a:rPr lang="zh-TW" dirty="0"/>
              <a:t>學年度第</a:t>
            </a:r>
            <a:r>
              <a:rPr lang="en-US" dirty="0"/>
              <a:t>3</a:t>
            </a:r>
            <a:r>
              <a:rPr lang="zh-TW" dirty="0"/>
              <a:t>次</a:t>
            </a:r>
            <a:r>
              <a:rPr lang="zh-TW" dirty="0" smtClean="0"/>
              <a:t>月考</a:t>
            </a:r>
            <a:r>
              <a:rPr lang="zh-CN" altLang="en-US" dirty="0" smtClean="0"/>
              <a:t>各班國語考卷</a:t>
            </a:r>
            <a:r>
              <a:rPr lang="zh-TW" dirty="0" smtClean="0"/>
              <a:t>命題</a:t>
            </a:r>
            <a:r>
              <a:rPr lang="zh-CN" altLang="en-US" dirty="0" smtClean="0"/>
              <a:t>內容分析</a:t>
            </a:r>
            <a:endParaRPr lang="zh-TW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識字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工作表1!$A$2:$A$6</c:f>
              <c:strCache>
                <c:ptCount val="5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66.0</c:v>
                </c:pt>
                <c:pt idx="1">
                  <c:v>61.0</c:v>
                </c:pt>
                <c:pt idx="2">
                  <c:v>52.0</c:v>
                </c:pt>
                <c:pt idx="3">
                  <c:v>41.0</c:v>
                </c:pt>
                <c:pt idx="4">
                  <c:v>46.0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閱讀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工作表1!$A$2:$A$6</c:f>
              <c:strCache>
                <c:ptCount val="5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</c:strCache>
            </c:str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6.0</c:v>
                </c:pt>
                <c:pt idx="1">
                  <c:v>22.0</c:v>
                </c:pt>
                <c:pt idx="2">
                  <c:v>18.0</c:v>
                </c:pt>
                <c:pt idx="3">
                  <c:v>21.0</c:v>
                </c:pt>
                <c:pt idx="4">
                  <c:v>32.0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寫作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工作表1!$A$2:$A$6</c:f>
              <c:strCache>
                <c:ptCount val="5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</c:strCache>
            </c:strRef>
          </c:cat>
          <c:val>
            <c:numRef>
              <c:f>工作表1!$D$2:$D$6</c:f>
              <c:numCache>
                <c:formatCode>General</c:formatCode>
                <c:ptCount val="5"/>
                <c:pt idx="0">
                  <c:v>28.0</c:v>
                </c:pt>
                <c:pt idx="1">
                  <c:v>17.0</c:v>
                </c:pt>
                <c:pt idx="2">
                  <c:v>30.0</c:v>
                </c:pt>
                <c:pt idx="3">
                  <c:v>38.0</c:v>
                </c:pt>
                <c:pt idx="4">
                  <c:v>22.0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83876480"/>
        <c:axId val="-1144255248"/>
      </c:barChart>
      <c:catAx>
        <c:axId val="-118387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144255248"/>
        <c:crosses val="autoZero"/>
        <c:auto val="1"/>
        <c:lblAlgn val="ctr"/>
        <c:lblOffset val="100"/>
        <c:noMultiLvlLbl val="0"/>
      </c:catAx>
      <c:valAx>
        <c:axId val="-114425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18387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2800"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105</a:t>
            </a:r>
            <a:r>
              <a:rPr lang="zh-CN" altLang="en-US" dirty="0" smtClean="0"/>
              <a:t>下</a:t>
            </a:r>
            <a:r>
              <a:rPr lang="zh-TW" dirty="0" smtClean="0"/>
              <a:t>第</a:t>
            </a:r>
            <a:r>
              <a:rPr lang="en-US" altLang="zh-TW" dirty="0" smtClean="0"/>
              <a:t>1</a:t>
            </a:r>
            <a:r>
              <a:rPr lang="zh-TW" dirty="0" smtClean="0"/>
              <a:t>次月考</a:t>
            </a:r>
            <a:r>
              <a:rPr lang="zh-CN" altLang="en-US" dirty="0" smtClean="0"/>
              <a:t>各班國語考卷</a:t>
            </a:r>
            <a:r>
              <a:rPr lang="zh-TW" dirty="0" smtClean="0"/>
              <a:t>命題</a:t>
            </a:r>
            <a:r>
              <a:rPr lang="zh-CN" altLang="en-US" dirty="0" smtClean="0"/>
              <a:t>內容分析</a:t>
            </a:r>
            <a:endParaRPr lang="zh-TW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識字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  <c:pt idx="5">
                  <c:v>6年級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52.0</c:v>
                </c:pt>
                <c:pt idx="1">
                  <c:v>66.0</c:v>
                </c:pt>
                <c:pt idx="2">
                  <c:v>32.0</c:v>
                </c:pt>
                <c:pt idx="3">
                  <c:v>18.0</c:v>
                </c:pt>
                <c:pt idx="4">
                  <c:v>62.0</c:v>
                </c:pt>
                <c:pt idx="5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閱讀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  <c:pt idx="5">
                  <c:v>6年級</c:v>
                </c:pt>
              </c:strCache>
            </c:strRef>
          </c:cat>
          <c:val>
            <c:numRef>
              <c:f>工作表1!$C$2:$C$7</c:f>
              <c:numCache>
                <c:formatCode>General</c:formatCode>
                <c:ptCount val="6"/>
                <c:pt idx="0">
                  <c:v>26.0</c:v>
                </c:pt>
                <c:pt idx="1">
                  <c:v>26.0</c:v>
                </c:pt>
                <c:pt idx="2">
                  <c:v>34.0</c:v>
                </c:pt>
                <c:pt idx="3">
                  <c:v>66.0</c:v>
                </c:pt>
                <c:pt idx="4">
                  <c:v>14.0</c:v>
                </c:pt>
                <c:pt idx="5">
                  <c:v>44.0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寫作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  <c:pt idx="5">
                  <c:v>6年級</c:v>
                </c:pt>
              </c:strCache>
            </c:strRef>
          </c:cat>
          <c:val>
            <c:numRef>
              <c:f>工作表1!$D$2:$D$7</c:f>
              <c:numCache>
                <c:formatCode>General</c:formatCode>
                <c:ptCount val="6"/>
                <c:pt idx="0">
                  <c:v>20.0</c:v>
                </c:pt>
                <c:pt idx="1">
                  <c:v>8.0</c:v>
                </c:pt>
                <c:pt idx="2">
                  <c:v>34.0</c:v>
                </c:pt>
                <c:pt idx="3">
                  <c:v>16.0</c:v>
                </c:pt>
                <c:pt idx="4">
                  <c:v>24.0</c:v>
                </c:pt>
                <c:pt idx="5">
                  <c:v>29.0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02050544"/>
        <c:axId val="-1103888576"/>
      </c:barChart>
      <c:catAx>
        <c:axId val="-110205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103888576"/>
        <c:crosses val="autoZero"/>
        <c:auto val="1"/>
        <c:lblAlgn val="ctr"/>
        <c:lblOffset val="100"/>
        <c:noMultiLvlLbl val="0"/>
      </c:catAx>
      <c:valAx>
        <c:axId val="-110388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10205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2800"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105</a:t>
            </a:r>
            <a:r>
              <a:rPr lang="zh-CN" altLang="en-US" dirty="0" smtClean="0"/>
              <a:t>下</a:t>
            </a:r>
            <a:r>
              <a:rPr lang="zh-TW" dirty="0" smtClean="0"/>
              <a:t>第</a:t>
            </a:r>
            <a:r>
              <a:rPr lang="en-US" altLang="zh-TW" dirty="0" smtClean="0"/>
              <a:t>2</a:t>
            </a:r>
            <a:r>
              <a:rPr lang="zh-TW" dirty="0" smtClean="0"/>
              <a:t>次</a:t>
            </a:r>
            <a:r>
              <a:rPr lang="zh-TW" dirty="0" smtClean="0"/>
              <a:t>月考</a:t>
            </a:r>
            <a:r>
              <a:rPr lang="zh-CN" altLang="en-US" dirty="0" smtClean="0"/>
              <a:t>各班國語考卷</a:t>
            </a:r>
            <a:r>
              <a:rPr lang="zh-TW" dirty="0" smtClean="0"/>
              <a:t>命題</a:t>
            </a:r>
            <a:r>
              <a:rPr lang="zh-CN" altLang="en-US" dirty="0" smtClean="0"/>
              <a:t>內容分析</a:t>
            </a:r>
            <a:endParaRPr lang="zh-TW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識字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  <c:pt idx="5">
                  <c:v>6年級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63.0</c:v>
                </c:pt>
                <c:pt idx="1">
                  <c:v>65.0</c:v>
                </c:pt>
                <c:pt idx="2">
                  <c:v>36.0</c:v>
                </c:pt>
                <c:pt idx="3">
                  <c:v>36.0</c:v>
                </c:pt>
                <c:pt idx="4">
                  <c:v>51.0</c:v>
                </c:pt>
                <c:pt idx="5">
                  <c:v>0.0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閱讀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  <c:pt idx="5">
                  <c:v>6年級</c:v>
                </c:pt>
              </c:strCache>
            </c:strRef>
          </c:cat>
          <c:val>
            <c:numRef>
              <c:f>工作表1!$C$2:$C$7</c:f>
              <c:numCache>
                <c:formatCode>General</c:formatCode>
                <c:ptCount val="6"/>
                <c:pt idx="0">
                  <c:v>23.0</c:v>
                </c:pt>
                <c:pt idx="1">
                  <c:v>28.0</c:v>
                </c:pt>
                <c:pt idx="2">
                  <c:v>32.0</c:v>
                </c:pt>
                <c:pt idx="3">
                  <c:v>54.0</c:v>
                </c:pt>
                <c:pt idx="4">
                  <c:v>24.0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寫作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1年級 </c:v>
                </c:pt>
                <c:pt idx="1">
                  <c:v>2年級  </c:v>
                </c:pt>
                <c:pt idx="2">
                  <c:v>3年級</c:v>
                </c:pt>
                <c:pt idx="3">
                  <c:v>4年級</c:v>
                </c:pt>
                <c:pt idx="4">
                  <c:v>5年級</c:v>
                </c:pt>
                <c:pt idx="5">
                  <c:v>6年級</c:v>
                </c:pt>
              </c:strCache>
            </c:strRef>
          </c:cat>
          <c:val>
            <c:numRef>
              <c:f>工作表1!$D$2:$D$7</c:f>
              <c:numCache>
                <c:formatCode>General</c:formatCode>
                <c:ptCount val="6"/>
                <c:pt idx="0">
                  <c:v>14.0</c:v>
                </c:pt>
                <c:pt idx="1">
                  <c:v>14.0</c:v>
                </c:pt>
                <c:pt idx="2">
                  <c:v>32.0</c:v>
                </c:pt>
                <c:pt idx="3">
                  <c:v>15.0</c:v>
                </c:pt>
                <c:pt idx="4">
                  <c:v>25.0</c:v>
                </c:pt>
                <c:pt idx="5">
                  <c:v>0.0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099480160"/>
        <c:axId val="-1099836208"/>
      </c:barChart>
      <c:catAx>
        <c:axId val="-109948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9836208"/>
        <c:crosses val="autoZero"/>
        <c:auto val="1"/>
        <c:lblAlgn val="ctr"/>
        <c:lblOffset val="100"/>
        <c:noMultiLvlLbl val="0"/>
      </c:catAx>
      <c:valAx>
        <c:axId val="-109983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948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2800"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726B2-2421-204D-8428-A06A4B794AED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14EC1-ED93-7D48-94B9-58BB13A2EA2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3634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段落內的問題：搬家對故事中的○○有不小的影響，請你從文章中找到○○搬家後可能會產生的事</a:t>
            </a:r>
            <a:endParaRPr kumimoji="1" lang="en-US" altLang="zh-CN" dirty="0" smtClean="0"/>
          </a:p>
          <a:p>
            <a:r>
              <a:rPr kumimoji="1" lang="zh-CN" altLang="en-US" dirty="0" smtClean="0"/>
              <a:t>○找了誰來幫忙？</a:t>
            </a:r>
            <a:endParaRPr kumimoji="1" lang="en-US" altLang="zh-CN" dirty="0" smtClean="0"/>
          </a:p>
          <a:p>
            <a:r>
              <a:rPr kumimoji="1" lang="zh-CN" altLang="en-US" dirty="0" smtClean="0"/>
              <a:t>老師如何安慰○○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14EC1-ED93-7D48-94B9-58BB13A2EA20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759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 smtClean="0"/>
              <a:t>按一下以編輯母片副標題樣式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907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243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498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452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744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298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83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2054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771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50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677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9C6A-66D1-254F-90D0-2EB437B430D9}" type="datetimeFigureOut">
              <a:rPr kumimoji="1" lang="zh-TW" altLang="en-US" smtClean="0"/>
              <a:t>2017/5/9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B908E-33F3-0249-A4AA-2DEDF6C0AF9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7359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內甕國小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zh-CN" altLang="en-US" dirty="0" smtClean="0"/>
              <a:t>月考命題</a:t>
            </a:r>
            <a:r>
              <a:rPr kumimoji="1" lang="en-US" altLang="zh-CN" dirty="0" smtClean="0"/>
              <a:t>/</a:t>
            </a:r>
            <a:r>
              <a:rPr kumimoji="1" lang="zh-CN" altLang="en-US" dirty="0" smtClean="0"/>
              <a:t>審題工作坊</a:t>
            </a:r>
            <a:endParaRPr kumimoji="1"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106.03.22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27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464150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題型分配原則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352381"/>
              </p:ext>
            </p:extLst>
          </p:nvPr>
        </p:nvGraphicFramePr>
        <p:xfrm>
          <a:off x="838200" y="1825625"/>
          <a:ext cx="10801864" cy="408090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700466"/>
                <a:gridCol w="2700466"/>
                <a:gridCol w="2700466"/>
                <a:gridCol w="2700466"/>
              </a:tblGrid>
              <a:tr h="1020226"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識字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寫作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閱讀</a:t>
                      </a:r>
                      <a:endParaRPr lang="zh-TW" altLang="en-US" sz="2800" dirty="0"/>
                    </a:p>
                  </a:txBody>
                  <a:tcPr/>
                </a:tc>
              </a:tr>
              <a:tr h="10202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低年級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70-80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10-20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10-20</a:t>
                      </a:r>
                      <a:endParaRPr lang="zh-TW" altLang="en-US" sz="2800" dirty="0"/>
                    </a:p>
                  </a:txBody>
                  <a:tcPr/>
                </a:tc>
              </a:tr>
              <a:tr h="10202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中年級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50-60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20-30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20-30</a:t>
                      </a:r>
                      <a:endParaRPr lang="zh-TW" altLang="en-US" sz="2800" dirty="0"/>
                    </a:p>
                  </a:txBody>
                  <a:tcPr/>
                </a:tc>
              </a:tr>
              <a:tr h="10202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高年級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20-30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30-40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40-50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2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04165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6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旁觀者的視角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測驗的目的為何？命題者的預期？</a:t>
            </a:r>
            <a:endParaRPr kumimoji="1" lang="en-US" altLang="zh-CN" dirty="0" smtClean="0"/>
          </a:p>
          <a:p>
            <a:r>
              <a:rPr kumimoji="1" lang="zh-CN" altLang="en-US" dirty="0" smtClean="0"/>
              <a:t>字詞理解的測驗面向多元完整（信效度均高）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題型多元、由淺入深</a:t>
            </a:r>
            <a:r>
              <a:rPr kumimoji="1" lang="zh-CN" altLang="en-US" dirty="0" smtClean="0">
                <a:sym typeface="Wingdings"/>
              </a:rPr>
              <a:t>：</a:t>
            </a:r>
            <a:endParaRPr kumimoji="1" lang="en-US" altLang="zh-CN" dirty="0" smtClean="0">
              <a:sym typeface="Wingdings"/>
            </a:endParaRPr>
          </a:p>
          <a:p>
            <a:pPr lvl="2"/>
            <a:r>
              <a:rPr kumimoji="1" lang="en-US" altLang="zh-CN" dirty="0" smtClean="0"/>
              <a:t>2</a:t>
            </a:r>
            <a:r>
              <a:rPr kumimoji="1" lang="zh-CN" altLang="en-US" dirty="0" smtClean="0"/>
              <a:t>年級國語的第一大題，將對的注音和國字打勾</a:t>
            </a:r>
            <a:endParaRPr kumimoji="1" lang="en-US" altLang="zh-CN" dirty="0" smtClean="0"/>
          </a:p>
          <a:p>
            <a:pPr lvl="2"/>
            <a:r>
              <a:rPr kumimoji="1" lang="zh-CN" altLang="en-US" dirty="0" smtClean="0"/>
              <a:t>改錯、寫出國字及注音、選擇，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內容效度：字音、形、義均有布題</a:t>
            </a:r>
            <a:endParaRPr kumimoji="1" lang="en-US" altLang="zh-CN" dirty="0" smtClean="0"/>
          </a:p>
          <a:p>
            <a:r>
              <a:rPr kumimoji="1" lang="zh-CN" altLang="en-US" dirty="0" smtClean="0"/>
              <a:t>篇章理解的面向相對薄弱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題型單一</a:t>
            </a:r>
            <a:r>
              <a:rPr kumimoji="1" lang="en-US" altLang="zh-CN" dirty="0" smtClean="0"/>
              <a:t>…</a:t>
            </a:r>
            <a:r>
              <a:rPr kumimoji="1" lang="zh-CN" altLang="en-US" dirty="0" smtClean="0"/>
              <a:t>（但好像也很正常）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如何命題及批改</a:t>
            </a:r>
            <a:endParaRPr kumimoji="1" lang="en-US" altLang="zh-CN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2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72"/>
            <a:ext cx="12191999" cy="6859872"/>
          </a:xfrm>
        </p:spPr>
      </p:pic>
    </p:spTree>
    <p:extLst>
      <p:ext uri="{BB962C8B-B14F-4D97-AF65-F5344CB8AC3E}">
        <p14:creationId xmlns:p14="http://schemas.microsoft.com/office/powerpoint/2010/main" val="3784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60554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3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185</Words>
  <Application>Microsoft Macintosh PowerPoint</Application>
  <PresentationFormat>寬螢幕</PresentationFormat>
  <Paragraphs>35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Calibri</vt:lpstr>
      <vt:lpstr>Calibri Light</vt:lpstr>
      <vt:lpstr>DengXian</vt:lpstr>
      <vt:lpstr>DengXian Light</vt:lpstr>
      <vt:lpstr>Wingdings</vt:lpstr>
      <vt:lpstr>新細明體</vt:lpstr>
      <vt:lpstr>Arial</vt:lpstr>
      <vt:lpstr>Office 佈景主題</vt:lpstr>
      <vt:lpstr>內甕國小 月考命題/審題工作坊</vt:lpstr>
      <vt:lpstr>PowerPoint 簡報</vt:lpstr>
      <vt:lpstr>題型分配原則</vt:lpstr>
      <vt:lpstr>PowerPoint 簡報</vt:lpstr>
      <vt:lpstr>旁觀者的視角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內甕國小評量發展藍圖</dc:title>
  <dc:creator>HUMG HUI CHEN</dc:creator>
  <cp:lastModifiedBy>HUMG HUI CHEN</cp:lastModifiedBy>
  <cp:revision>12</cp:revision>
  <dcterms:created xsi:type="dcterms:W3CDTF">2017-01-12T13:07:02Z</dcterms:created>
  <dcterms:modified xsi:type="dcterms:W3CDTF">2017-05-10T01:02:30Z</dcterms:modified>
</cp:coreProperties>
</file>