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9" r:id="rId6"/>
    <p:sldId id="271" r:id="rId7"/>
    <p:sldId id="272" r:id="rId8"/>
    <p:sldId id="265" r:id="rId9"/>
    <p:sldId id="261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0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02CA-2C18-4275-BDC9-9D13898BC9D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759-F13B-49A4-AAD2-57D34097D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90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02CA-2C18-4275-BDC9-9D13898BC9D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759-F13B-49A4-AAD2-57D34097D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19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02CA-2C18-4275-BDC9-9D13898BC9D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759-F13B-49A4-AAD2-57D34097D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8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02CA-2C18-4275-BDC9-9D13898BC9D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759-F13B-49A4-AAD2-57D34097D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28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02CA-2C18-4275-BDC9-9D13898BC9D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759-F13B-49A4-AAD2-57D34097D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39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02CA-2C18-4275-BDC9-9D13898BC9D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759-F13B-49A4-AAD2-57D34097D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14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02CA-2C18-4275-BDC9-9D13898BC9D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759-F13B-49A4-AAD2-57D34097D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94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02CA-2C18-4275-BDC9-9D13898BC9D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759-F13B-49A4-AAD2-57D34097D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76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02CA-2C18-4275-BDC9-9D13898BC9D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759-F13B-49A4-AAD2-57D34097D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61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02CA-2C18-4275-BDC9-9D13898BC9D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759-F13B-49A4-AAD2-57D34097D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97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02CA-2C18-4275-BDC9-9D13898BC9D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759-F13B-49A4-AAD2-57D34097D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69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202CA-2C18-4275-BDC9-9D13898BC9D8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20759-F13B-49A4-AAD2-57D34097DA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8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4482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500" b="1" dirty="0" smtClean="0">
                <a:solidFill>
                  <a:schemeClr val="accent5">
                    <a:lumMod val="75000"/>
                  </a:schemeClr>
                </a:solidFill>
                <a:latin typeface="華康布丁體" panose="02010609010101010101" pitchFamily="49" charset="-120"/>
                <a:ea typeface="華康布丁體" panose="02010609010101010101" pitchFamily="49" charset="-120"/>
              </a:rPr>
              <a:t>我的第一次</a:t>
            </a:r>
            <a:r>
              <a:rPr lang="en-US" altLang="zh-TW" sz="5500" b="1" dirty="0" smtClean="0"/>
              <a:t/>
            </a:r>
            <a:br>
              <a:rPr lang="en-US" altLang="zh-TW" sz="5500" b="1" dirty="0" smtClean="0"/>
            </a:br>
            <a:r>
              <a:rPr lang="zh-TW" altLang="en-US" sz="9000" b="1" dirty="0" smtClean="0">
                <a:solidFill>
                  <a:schemeClr val="accent5">
                    <a:lumMod val="75000"/>
                  </a:schemeClr>
                </a:solidFill>
                <a:latin typeface="華康墨字體" panose="02010609010101010101" pitchFamily="49" charset="-120"/>
                <a:ea typeface="華康墨字體" panose="02010609010101010101" pitchFamily="49" charset="-120"/>
              </a:rPr>
              <a:t>自 然 課</a:t>
            </a:r>
            <a:endParaRPr lang="zh-TW" altLang="en-US" sz="9000" b="1" dirty="0">
              <a:solidFill>
                <a:schemeClr val="accent5">
                  <a:lumMod val="75000"/>
                </a:schemeClr>
              </a:solidFill>
              <a:latin typeface="華康墨字體" panose="02010609010101010101" pitchFamily="49" charset="-120"/>
              <a:ea typeface="華康墨字體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701549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華康海報體W12" panose="02010609010101010101" pitchFamily="49" charset="-120"/>
                <a:ea typeface="華康海報體W12" panose="02010609010101010101" pitchFamily="49" charset="-120"/>
              </a:rPr>
              <a:t>教學心得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華康海報體W12" panose="02010609010101010101" pitchFamily="49" charset="-120"/>
              <a:ea typeface="華康海報體W12" panose="02010609010101010101" pitchFamily="49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580112" y="6093296"/>
            <a:ext cx="32004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b="1" dirty="0" smtClean="0"/>
              <a:t>105</a:t>
            </a:r>
            <a:r>
              <a:rPr lang="zh-TW" altLang="en-US" sz="2000" b="1" dirty="0" smtClean="0"/>
              <a:t>學年度上</a:t>
            </a:r>
            <a:r>
              <a:rPr lang="zh-TW" altLang="en-US" sz="2000" b="1" dirty="0" smtClean="0"/>
              <a:t>學期</a:t>
            </a:r>
            <a:r>
              <a:rPr lang="zh-TW" altLang="en-US" sz="2000" b="1" dirty="0" smtClean="0"/>
              <a:t>內甕國</a:t>
            </a:r>
            <a:r>
              <a:rPr lang="zh-TW" altLang="en-US" sz="2000" b="1" dirty="0"/>
              <a:t>小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884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92150" y="620713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>
                <a:solidFill>
                  <a:srgbClr val="003300"/>
                </a:solidFill>
              </a:rPr>
              <a:t>原本，我總是擔心：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692150" y="1336675"/>
            <a:ext cx="77771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>
                <a:solidFill>
                  <a:srgbClr val="003300"/>
                </a:solidFill>
              </a:rPr>
              <a:t>實驗時秩序不好</a:t>
            </a:r>
            <a:r>
              <a:rPr lang="en-US" altLang="zh-TW">
                <a:solidFill>
                  <a:srgbClr val="003300"/>
                </a:solidFill>
              </a:rPr>
              <a:t>…...</a:t>
            </a:r>
            <a:r>
              <a:rPr lang="zh-TW" altLang="en-US">
                <a:solidFill>
                  <a:srgbClr val="003300"/>
                </a:solidFill>
              </a:rPr>
              <a:t>實驗的結果不理想</a:t>
            </a:r>
            <a:r>
              <a:rPr lang="en-US" altLang="zh-TW">
                <a:solidFill>
                  <a:srgbClr val="003300"/>
                </a:solidFill>
              </a:rPr>
              <a:t>…...</a:t>
            </a:r>
          </a:p>
        </p:txBody>
      </p:sp>
      <p:sp>
        <p:nvSpPr>
          <p:cNvPr id="614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781425"/>
            <a:ext cx="7620000" cy="7620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zh-TW" altLang="en-US" dirty="0" smtClean="0"/>
              <a:t>於是</a:t>
            </a:r>
            <a:r>
              <a:rPr lang="zh-TW" altLang="en-US" dirty="0" smtClean="0"/>
              <a:t>，實驗很順利的</a:t>
            </a:r>
            <a:r>
              <a:rPr lang="zh-TW" altLang="en-US" b="1" dirty="0" smtClean="0">
                <a:solidFill>
                  <a:srgbClr val="FF0000"/>
                </a:solidFill>
              </a:rPr>
              <a:t>做完了</a:t>
            </a:r>
            <a:r>
              <a:rPr lang="zh-TW" altLang="en-US" dirty="0" smtClean="0"/>
              <a:t>、</a:t>
            </a:r>
          </a:p>
        </p:txBody>
      </p:sp>
      <p:sp>
        <p:nvSpPr>
          <p:cNvPr id="6149" name="Rectangle 15"/>
          <p:cNvSpPr>
            <a:spLocks noChangeArrowheads="1"/>
          </p:cNvSpPr>
          <p:nvPr/>
        </p:nvSpPr>
        <p:spPr bwMode="auto">
          <a:xfrm>
            <a:off x="774700" y="4432300"/>
            <a:ext cx="556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/>
              <a:t>           學生的習作</a:t>
            </a:r>
            <a:r>
              <a:rPr lang="zh-TW" altLang="en-US" b="1">
                <a:solidFill>
                  <a:srgbClr val="FF0000"/>
                </a:solidFill>
              </a:rPr>
              <a:t>寫完了</a:t>
            </a:r>
            <a:r>
              <a:rPr lang="zh-TW" altLang="en-US"/>
              <a:t>、</a:t>
            </a:r>
          </a:p>
        </p:txBody>
      </p:sp>
      <p:sp>
        <p:nvSpPr>
          <p:cNvPr id="6150" name="Rectangle 16"/>
          <p:cNvSpPr>
            <a:spLocks noChangeArrowheads="1"/>
          </p:cNvSpPr>
          <p:nvPr/>
        </p:nvSpPr>
        <p:spPr bwMode="auto">
          <a:xfrm>
            <a:off x="774700" y="5122863"/>
            <a:ext cx="548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/>
              <a:t>           相關資料</a:t>
            </a:r>
            <a:r>
              <a:rPr lang="zh-TW" altLang="en-US" b="1">
                <a:solidFill>
                  <a:srgbClr val="FF0000"/>
                </a:solidFill>
              </a:rPr>
              <a:t>補充完了</a:t>
            </a:r>
            <a:r>
              <a:rPr lang="zh-TW" altLang="en-US"/>
              <a:t>、</a:t>
            </a:r>
          </a:p>
        </p:txBody>
      </p:sp>
      <p:sp>
        <p:nvSpPr>
          <p:cNvPr id="6151" name="Rectangle 17"/>
          <p:cNvSpPr>
            <a:spLocks noChangeArrowheads="1"/>
          </p:cNvSpPr>
          <p:nvPr/>
        </p:nvSpPr>
        <p:spPr bwMode="auto">
          <a:xfrm>
            <a:off x="782638" y="5838825"/>
            <a:ext cx="79549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/>
              <a:t>           平常考</a:t>
            </a:r>
            <a:r>
              <a:rPr lang="zh-TW" altLang="en-US" b="1">
                <a:solidFill>
                  <a:srgbClr val="FF0000"/>
                </a:solidFill>
              </a:rPr>
              <a:t>考完了</a:t>
            </a:r>
            <a:r>
              <a:rPr lang="en-US" altLang="zh-TW"/>
              <a:t>……</a:t>
            </a:r>
            <a:r>
              <a:rPr lang="zh-TW" altLang="en-US"/>
              <a:t>段考</a:t>
            </a:r>
            <a:r>
              <a:rPr lang="zh-TW" altLang="en-US" b="1">
                <a:solidFill>
                  <a:srgbClr val="FF0000"/>
                </a:solidFill>
              </a:rPr>
              <a:t>考完了</a:t>
            </a:r>
            <a:r>
              <a:rPr lang="en-US" altLang="zh-TW"/>
              <a:t>……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288" y="2565400"/>
            <a:ext cx="8270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zh-TW" altLang="en-US" kern="0" dirty="0">
                <a:solidFill>
                  <a:srgbClr val="000066"/>
                </a:solidFill>
              </a:rPr>
              <a:t> </a:t>
            </a:r>
            <a:r>
              <a:rPr lang="zh-TW" altLang="en-US" kern="0" dirty="0" smtClean="0">
                <a:solidFill>
                  <a:srgbClr val="000066"/>
                </a:solidFill>
              </a:rPr>
              <a:t>  所以，非常認真備課、查閱許多補充資料</a:t>
            </a:r>
            <a:r>
              <a:rPr lang="en-US" altLang="zh-TW" kern="0" dirty="0" smtClean="0">
                <a:solidFill>
                  <a:srgbClr val="000066"/>
                </a:solidFill>
              </a:rPr>
              <a:t>…</a:t>
            </a:r>
            <a:endParaRPr lang="zh-TW" altLang="en-US" kern="0" dirty="0" smtClean="0">
              <a:solidFill>
                <a:srgbClr val="00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236296" y="188640"/>
            <a:ext cx="15841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dirty="0"/>
              <a:t>來源：義仁國小</a:t>
            </a:r>
          </a:p>
        </p:txBody>
      </p:sp>
    </p:spTree>
    <p:extLst>
      <p:ext uri="{BB962C8B-B14F-4D97-AF65-F5344CB8AC3E}">
        <p14:creationId xmlns:p14="http://schemas.microsoft.com/office/powerpoint/2010/main" val="22438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663575" y="1916113"/>
            <a:ext cx="7477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40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0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上自然課時</a:t>
            </a:r>
            <a:r>
              <a:rPr lang="en-US" altLang="zh-TW" sz="40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40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學生最期待什麼？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58813" y="5229225"/>
            <a:ext cx="7169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40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0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學生為何要學習自然？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63575" y="3284538"/>
            <a:ext cx="7988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zh-TW" sz="4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老師期待</a:t>
            </a:r>
            <a:r>
              <a:rPr lang="en-US" altLang="zh-TW" sz="4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4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在自己的自然課堂中，</a:t>
            </a:r>
            <a:endParaRPr lang="en-US" altLang="zh-TW" sz="4000" b="1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  學生有什麼表現？</a:t>
            </a:r>
            <a:endParaRPr lang="en-US" altLang="zh-TW" sz="4000" b="1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089025"/>
          </a:xfrm>
        </p:spPr>
        <p:txBody>
          <a:bodyPr/>
          <a:lstStyle/>
          <a:p>
            <a:pPr eaLnBrk="1" hangingPunct="1"/>
            <a:r>
              <a:rPr lang="zh-TW" altLang="en-US" sz="4000" smtClean="0"/>
              <a:t>我們曾經想過這三個問題嗎？</a:t>
            </a:r>
            <a:endParaRPr lang="en-US" altLang="zh-TW" sz="400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7236296" y="188640"/>
            <a:ext cx="15841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dirty="0"/>
              <a:t>來源：義仁國小</a:t>
            </a:r>
          </a:p>
        </p:txBody>
      </p:sp>
    </p:spTree>
    <p:extLst>
      <p:ext uri="{BB962C8B-B14F-4D97-AF65-F5344CB8AC3E}">
        <p14:creationId xmlns:p14="http://schemas.microsoft.com/office/powerpoint/2010/main" val="38961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71" name="Group 55"/>
          <p:cNvGraphicFramePr>
            <a:graphicFrameLocks noGrp="1"/>
          </p:cNvGraphicFramePr>
          <p:nvPr/>
        </p:nvGraphicFramePr>
        <p:xfrm>
          <a:off x="152400" y="1219200"/>
          <a:ext cx="8839200" cy="5449888"/>
        </p:xfrm>
        <a:graphic>
          <a:graphicData uri="http://schemas.openxmlformats.org/drawingml/2006/table">
            <a:tbl>
              <a:tblPr/>
              <a:tblGrid>
                <a:gridCol w="4419600"/>
                <a:gridCol w="4419600"/>
              </a:tblGrid>
              <a:tr h="674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從前</a:t>
                      </a:r>
                      <a:endParaRPr kumimoji="1" lang="zh-TW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現在</a:t>
                      </a:r>
                      <a:endParaRPr kumimoji="1" lang="zh-TW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5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課本實驗一定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  </a:t>
                      </a:r>
                      <a:r>
                        <a:rPr kumimoji="1" lang="en-US" altLang="zh-TW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.</a:t>
                      </a: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讓學生動手完成。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學生做完實驗，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   老師講解原理。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</a:t>
                      </a: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希望學生聽懂之外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   ，也學會自己解釋。</a:t>
                      </a:r>
                      <a:endParaRPr kumimoji="1" lang="zh-TW" altLang="en-US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上課不用課本，實驗</a:t>
                      </a:r>
                      <a:endParaRPr kumimoji="1" lang="en-US" altLang="zh-TW" sz="3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  不一定照著課本做。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嘗試讓學生自己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  </a:t>
                      </a:r>
                      <a:r>
                        <a:rPr kumimoji="1" lang="zh-TW" altLang="en-US" sz="3300" b="1" i="0" u="wavyHeavy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發現問題</a:t>
                      </a: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zh-TW" altLang="en-US" sz="3300" b="1" i="0" u="wavyHeavy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提出假設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  </a:t>
                      </a:r>
                      <a:r>
                        <a:rPr kumimoji="1" lang="zh-TW" altLang="en-US" sz="3300" b="1" i="0" u="wavyHeavy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設計實驗</a:t>
                      </a: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</a:t>
                      </a: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學生自己</a:t>
                      </a:r>
                      <a:r>
                        <a:rPr kumimoji="1" lang="zh-TW" altLang="en-US" sz="3300" b="1" i="0" u="wavyHeavy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歸納結論</a:t>
                      </a:r>
                      <a:r>
                        <a:rPr kumimoji="1" lang="zh-TW" altLang="en-US" sz="3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3" name="Rectangle 53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zh-TW" altLang="en-US" smtClean="0"/>
              <a:t>我的親身經驗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236296" y="188640"/>
            <a:ext cx="15841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dirty="0"/>
              <a:t>來源：義仁國小</a:t>
            </a:r>
          </a:p>
        </p:txBody>
      </p:sp>
    </p:spTree>
    <p:extLst>
      <p:ext uri="{BB962C8B-B14F-4D97-AF65-F5344CB8AC3E}">
        <p14:creationId xmlns:p14="http://schemas.microsoft.com/office/powerpoint/2010/main" val="30509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15200" cy="1066130"/>
          </a:xfrm>
        </p:spPr>
        <p:txBody>
          <a:bodyPr>
            <a:normAutofit/>
          </a:bodyPr>
          <a:lstStyle/>
          <a:p>
            <a:r>
              <a:rPr lang="zh-TW" altLang="en-US" sz="4500" b="1" dirty="0">
                <a:solidFill>
                  <a:schemeClr val="accent5">
                    <a:lumMod val="50000"/>
                  </a:schemeClr>
                </a:solidFill>
                <a:latin typeface="華康墨字體" panose="02010609010101010101" pitchFamily="49" charset="-120"/>
                <a:ea typeface="華康墨字體" panose="02010609010101010101" pitchFamily="49" charset="-120"/>
              </a:rPr>
              <a:t>更多的探索、遊戲中找樂趣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993532"/>
            <a:ext cx="3322712" cy="3811731"/>
          </a:xfrm>
          <a:ln w="57150" cmpd="thickThin">
            <a:solidFill>
              <a:schemeClr val="tx1"/>
            </a:solidFill>
          </a:ln>
        </p:spPr>
        <p:txBody>
          <a:bodyPr/>
          <a:lstStyle/>
          <a:p>
            <a:pPr>
              <a:spcBef>
                <a:spcPts val="2400"/>
              </a:spcBef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三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年級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—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 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   觀察植物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華康少女文字W5(P)" panose="02010600010101010101" pitchFamily="2" charset="-120"/>
              <a:ea typeface="華康少女文字W5(P)" panose="02010600010101010101" pitchFamily="2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    磁鐵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華康少女文字W5(P)" panose="02010600010101010101" pitchFamily="2" charset="-120"/>
              <a:ea typeface="華康少女文字W5(P)" panose="02010600010101010101" pitchFamily="2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    空氣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華康少女文字W5(P)" panose="02010600010101010101" pitchFamily="2" charset="-120"/>
              <a:ea typeface="華康少女文字W5(P)" panose="02010600010101010101" pitchFamily="2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    溶解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華康少女文字W5(P)" panose="02010600010101010101" pitchFamily="2" charset="-120"/>
              <a:ea typeface="華康少女文字W5(P)" panose="02010600010101010101" pitchFamily="2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860032" y="1993533"/>
            <a:ext cx="3312368" cy="3811730"/>
          </a:xfrm>
          <a:prstGeom prst="rect">
            <a:avLst/>
          </a:prstGeom>
          <a:ln w="57150" cmpd="thickThin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四年級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—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   </a:t>
            </a:r>
            <a:r>
              <a:rPr lang="zh-TW" altLang="en-US" b="1" i="1" dirty="0" smtClean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月亮</a:t>
            </a:r>
            <a:endParaRPr lang="en-US" altLang="zh-TW" b="1" i="1" dirty="0" smtClean="0">
              <a:solidFill>
                <a:schemeClr val="accent2">
                  <a:lumMod val="75000"/>
                </a:schemeClr>
              </a:solidFill>
              <a:latin typeface="華康少女文字W5(P)" panose="02010600010101010101" pitchFamily="2" charset="-120"/>
              <a:ea typeface="華康少女文字W5(P)" panose="02010600010101010101" pitchFamily="2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i="1" dirty="0" smtClean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   水生生物</a:t>
            </a:r>
            <a:endParaRPr lang="en-US" altLang="zh-TW" b="1" i="1" dirty="0" smtClean="0">
              <a:solidFill>
                <a:schemeClr val="accent2">
                  <a:lumMod val="75000"/>
                </a:schemeClr>
              </a:solidFill>
              <a:latin typeface="華康少女文字W5(P)" panose="02010600010101010101" pitchFamily="2" charset="-120"/>
              <a:ea typeface="華康少女文字W5(P)" panose="02010600010101010101" pitchFamily="2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i="1" dirty="0" smtClean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   運輸工具</a:t>
            </a:r>
            <a:endParaRPr lang="en-US" altLang="zh-TW" b="1" i="1" dirty="0" smtClean="0">
              <a:solidFill>
                <a:schemeClr val="accent2">
                  <a:lumMod val="75000"/>
                </a:schemeClr>
              </a:solidFill>
              <a:latin typeface="華康少女文字W5(P)" panose="02010600010101010101" pitchFamily="2" charset="-120"/>
              <a:ea typeface="華康少女文字W5(P)" panose="02010600010101010101" pitchFamily="2" charset="-120"/>
            </a:endParaRPr>
          </a:p>
          <a:p>
            <a:pPr marL="0" indent="0">
              <a:buNone/>
            </a:pPr>
            <a:r>
              <a:rPr lang="zh-TW" altLang="en-US" b="1" i="1" dirty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 </a:t>
            </a:r>
            <a:r>
              <a:rPr lang="zh-TW" altLang="en-US" b="1" i="1" dirty="0" smtClean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          與能源 </a:t>
            </a:r>
            <a:endParaRPr lang="en-US" altLang="zh-TW" b="1" i="1" dirty="0" smtClean="0">
              <a:solidFill>
                <a:schemeClr val="accent2">
                  <a:lumMod val="75000"/>
                </a:schemeClr>
              </a:solidFill>
              <a:latin typeface="華康少女文字W5(P)" panose="02010600010101010101" pitchFamily="2" charset="-120"/>
              <a:ea typeface="華康少女文字W5(P)" panose="02010600010101010101" pitchFamily="2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i="1" dirty="0" smtClean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   燈泡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華康少女文字W5(P)" panose="02010600010101010101" pitchFamily="2" charset="-120"/>
                <a:ea typeface="華康少女文字W5(P)" panose="02010600010101010101" pitchFamily="2" charset="-120"/>
              </a:rPr>
              <a:t>亮了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華康少女文字W5(P)" panose="02010600010101010101" pitchFamily="2" charset="-120"/>
              <a:ea typeface="華康少女文字W5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1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chemeClr val="accent5">
                    <a:lumMod val="50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快！快！快！</a:t>
            </a:r>
            <a:endParaRPr lang="zh-TW" altLang="en-US" sz="6000" b="1" dirty="0">
              <a:solidFill>
                <a:schemeClr val="accent5">
                  <a:lumMod val="50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340768"/>
            <a:ext cx="7499176" cy="5112568"/>
          </a:xfrm>
        </p:spPr>
        <p:txBody>
          <a:bodyPr>
            <a:normAutofit lnSpcReduction="10000"/>
          </a:bodyPr>
          <a:lstStyle/>
          <a:p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半年的旅程</a:t>
            </a:r>
            <a:endParaRPr lang="en-US" altLang="zh-TW" sz="3500" b="1" dirty="0" smtClean="0">
              <a:solidFill>
                <a:schemeClr val="accent6">
                  <a:lumMod val="50000"/>
                </a:schemeClr>
              </a:solidFill>
              <a:latin typeface="華康少女文字W5" panose="02010609010101010101" pitchFamily="49" charset="-120"/>
              <a:ea typeface="華康少女文字W5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    期初，</a:t>
            </a:r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自然探索風</a:t>
            </a:r>
            <a:endParaRPr lang="en-US" altLang="zh-TW" sz="3500" b="1" dirty="0" smtClean="0">
              <a:solidFill>
                <a:schemeClr val="accent6">
                  <a:lumMod val="50000"/>
                </a:schemeClr>
              </a:solidFill>
              <a:latin typeface="華康少女文字W5" panose="02010609010101010101" pitchFamily="49" charset="-120"/>
              <a:ea typeface="華康少女文字W5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    期中，</a:t>
            </a:r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搭火車看風景</a:t>
            </a:r>
            <a:endParaRPr lang="en-US" altLang="zh-TW" sz="3500" b="1" dirty="0" smtClean="0">
              <a:solidFill>
                <a:schemeClr val="accent6">
                  <a:lumMod val="50000"/>
                </a:schemeClr>
              </a:solidFill>
              <a:latin typeface="華康少女文字W5" panose="02010609010101010101" pitchFamily="49" charset="-120"/>
              <a:ea typeface="華康少女文字W5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    期末，</a:t>
            </a:r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選擇高鐵或</a:t>
            </a:r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飛機</a:t>
            </a:r>
            <a:endParaRPr lang="en-US" altLang="zh-TW" sz="3500" b="1" dirty="0" smtClean="0">
              <a:solidFill>
                <a:schemeClr val="accent6">
                  <a:lumMod val="50000"/>
                </a:schemeClr>
              </a:solidFill>
              <a:latin typeface="華康少女文字W5" panose="02010609010101010101" pitchFamily="49" charset="-120"/>
              <a:ea typeface="華康少女文字W5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                 </a:t>
            </a:r>
            <a:r>
              <a:rPr lang="en-US" altLang="zh-TW" sz="35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加開班次</a:t>
            </a:r>
            <a:endParaRPr lang="en-US" altLang="zh-TW" sz="3500" b="1" dirty="0" smtClean="0">
              <a:solidFill>
                <a:schemeClr val="accent6">
                  <a:lumMod val="50000"/>
                </a:schemeClr>
              </a:solidFill>
              <a:latin typeface="華康少女文字W5" panose="02010609010101010101" pitchFamily="49" charset="-120"/>
              <a:ea typeface="華康少女文字W5" panose="02010609010101010101" pitchFamily="49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TW" sz="1200" b="1" dirty="0" smtClean="0">
              <a:sym typeface="Wingdings" panose="05000000000000000000" pitchFamily="2" charset="2"/>
            </a:endParaRPr>
          </a:p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華康布丁體" panose="02010609010101010101" pitchFamily="49" charset="-120"/>
                <a:ea typeface="華康布丁體" panose="02010609010101010101" pitchFamily="49" charset="-120"/>
              </a:rPr>
              <a:t>有趣的旅客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華康布丁體" panose="02010609010101010101" pitchFamily="49" charset="-120"/>
              <a:ea typeface="華康布丁體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華康布丁體" panose="02010609010101010101" pitchFamily="49" charset="-120"/>
                <a:ea typeface="華康布丁體" panose="02010609010101010101" pitchFamily="49" charset="-120"/>
              </a:rPr>
              <a:t>    冷靜女神、過嗨客、圈圈兒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  <a:latin typeface="華康布丁體" panose="02010609010101010101" pitchFamily="49" charset="-120"/>
              <a:ea typeface="華康布丁體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華康布丁體" panose="02010609010101010101" pitchFamily="49" charset="-120"/>
                <a:ea typeface="華康布丁體" panose="02010609010101010101" pitchFamily="49" charset="-120"/>
              </a:rPr>
              <a:t> 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華康布丁體" panose="02010609010101010101" pitchFamily="49" charset="-120"/>
                <a:ea typeface="華康布丁體" panose="02010609010101010101" pitchFamily="49" charset="-120"/>
              </a:rPr>
              <a:t>   你不在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華康布丁體" panose="02010609010101010101" pitchFamily="49" charset="-120"/>
                <a:ea typeface="華康布丁體" panose="02010609010101010101" pitchFamily="49" charset="-120"/>
              </a:rPr>
              <a:t>~~~~~~~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華康布丁體" panose="02010609010101010101" pitchFamily="49" charset="-120"/>
              <a:ea typeface="華康布丁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10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500" dirty="0" smtClean="0">
                <a:solidFill>
                  <a:schemeClr val="accent5">
                    <a:lumMod val="75000"/>
                  </a:schemeClr>
                </a:solidFill>
                <a:latin typeface="華康墨字體(P)" panose="02010600010101010101" pitchFamily="2" charset="-120"/>
                <a:ea typeface="華康墨字體(P)" panose="02010600010101010101" pitchFamily="2" charset="-120"/>
              </a:rPr>
              <a:t>未來的自然課</a:t>
            </a:r>
            <a:endParaRPr lang="zh-TW" altLang="en-US" sz="5500" dirty="0">
              <a:solidFill>
                <a:schemeClr val="accent5">
                  <a:lumMod val="75000"/>
                </a:schemeClr>
              </a:solidFill>
              <a:latin typeface="華康墨字體(P)" panose="02010600010101010101" pitchFamily="2" charset="-120"/>
              <a:ea typeface="華康墨字體(P)" panose="02010600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30216" y="1772817"/>
            <a:ext cx="5534272" cy="4608511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再減少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實驗課的引導或提示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華康少女文字W5" panose="02010609010101010101" pitchFamily="49" charset="-120"/>
              <a:ea typeface="華康少女文字W5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  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學生自行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設計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實驗、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歸納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華康少女文字W5" panose="02010609010101010101" pitchFamily="49" charset="-120"/>
              <a:ea typeface="華康少女文字W5" panose="02010609010101010101" pitchFamily="49" charset="-120"/>
              <a:sym typeface="Wingdings" panose="05000000000000000000" pitchFamily="2" charset="2"/>
            </a:endParaRPr>
          </a:p>
          <a:p>
            <a:pPr>
              <a:spcBef>
                <a:spcPts val="2400"/>
              </a:spcBef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非實驗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課的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活潑度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華康少女文字W5" panose="02010609010101010101" pitchFamily="49" charset="-120"/>
              <a:ea typeface="華康少女文字W5" panose="02010609010101010101" pitchFamily="49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  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影片、找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資料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華康少女文字W5" panose="02010609010101010101" pitchFamily="49" charset="-120"/>
              <a:ea typeface="華康少女文字W5" panose="02010609010101010101" pitchFamily="49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latin typeface="華康少女文字W5" panose="02010609010101010101" pitchFamily="49" charset="-120"/>
              <a:ea typeface="華康少女文字W5" panose="02010609010101010101" pitchFamily="49" charset="-120"/>
              <a:sym typeface="Wingdings" panose="05000000000000000000" pitchFamily="2" charset="2"/>
            </a:endParaRPr>
          </a:p>
          <a:p>
            <a:pPr>
              <a:spcBef>
                <a:spcPts val="2400"/>
              </a:spcBef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課程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精簡與變化</a:t>
            </a:r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/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補充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華康少女文字W5" panose="02010609010101010101" pitchFamily="49" charset="-120"/>
              <a:ea typeface="華康少女文字W5" panose="02010609010101010101" pitchFamily="49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  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背景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知識</a:t>
            </a:r>
          </a:p>
          <a:p>
            <a:pPr marL="0" indent="0">
              <a:buNone/>
            </a:pP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華康少女文字W5" panose="02010609010101010101" pitchFamily="49" charset="-120"/>
              <a:ea typeface="華康少女文字W5" panose="02010609010101010101" pitchFamily="49" charset="-120"/>
              <a:sym typeface="Wingdings" panose="05000000000000000000" pitchFamily="2" charset="2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51520" y="1772815"/>
            <a:ext cx="3302024" cy="4104457"/>
          </a:xfrm>
        </p:spPr>
        <p:txBody>
          <a:bodyPr>
            <a:noAutofit/>
          </a:bodyPr>
          <a:lstStyle/>
          <a:p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再少一點</a:t>
            </a:r>
            <a:r>
              <a:rPr lang="en-US" altLang="zh-TW" sz="35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----</a:t>
            </a:r>
          </a:p>
          <a:p>
            <a:pPr marL="0" indent="0">
              <a:buNone/>
            </a:pPr>
            <a:endParaRPr lang="en-US" altLang="zh-TW" sz="3500" b="1" dirty="0" smtClean="0">
              <a:solidFill>
                <a:schemeClr val="accent6">
                  <a:lumMod val="50000"/>
                </a:schemeClr>
              </a:solidFill>
              <a:latin typeface="華康少女文字W5" panose="02010609010101010101" pitchFamily="49" charset="-120"/>
              <a:ea typeface="華康少女文字W5" panose="02010609010101010101" pitchFamily="49" charset="-120"/>
            </a:endParaRPr>
          </a:p>
          <a:p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再多一點</a:t>
            </a:r>
            <a:r>
              <a:rPr lang="en-US" altLang="zh-TW" sz="35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</a:rPr>
              <a:t>----</a:t>
            </a:r>
          </a:p>
          <a:p>
            <a:endParaRPr lang="en-US" altLang="zh-TW" sz="3500" b="1" dirty="0" smtClean="0">
              <a:solidFill>
                <a:schemeClr val="accent6">
                  <a:lumMod val="50000"/>
                </a:schemeClr>
              </a:solidFill>
              <a:latin typeface="華康少女文字W5" panose="02010609010101010101" pitchFamily="49" charset="-120"/>
              <a:ea typeface="華康少女文字W5" panose="02010609010101010101" pitchFamily="49" charset="-120"/>
            </a:endParaRPr>
          </a:p>
          <a:p>
            <a:endParaRPr lang="en-US" altLang="zh-TW" sz="3500" b="1" dirty="0">
              <a:solidFill>
                <a:schemeClr val="accent6">
                  <a:lumMod val="50000"/>
                </a:schemeClr>
              </a:solidFill>
              <a:latin typeface="華康少女文字W5" panose="02010609010101010101" pitchFamily="49" charset="-120"/>
              <a:ea typeface="華康少女文字W5" panose="02010609010101010101" pitchFamily="49" charset="-120"/>
            </a:endParaRPr>
          </a:p>
          <a:p>
            <a:r>
              <a:rPr lang="zh-TW" altLang="en-US" sz="3500" b="1" dirty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再豪邁</a:t>
            </a:r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一點</a:t>
            </a:r>
            <a:r>
              <a:rPr lang="en-US" altLang="zh-TW" sz="3500" b="1" dirty="0" smtClean="0">
                <a:solidFill>
                  <a:schemeClr val="accent6">
                    <a:lumMod val="50000"/>
                  </a:schemeClr>
                </a:solidFill>
                <a:latin typeface="華康少女文字W5" panose="02010609010101010101" pitchFamily="49" charset="-120"/>
                <a:ea typeface="華康少女文字W5" panose="02010609010101010101" pitchFamily="49" charset="-120"/>
                <a:sym typeface="Wingdings" panose="05000000000000000000" pitchFamily="2" charset="2"/>
              </a:rPr>
              <a:t>--</a:t>
            </a:r>
            <a:endParaRPr lang="en-US" altLang="zh-TW" sz="3500" b="1" dirty="0">
              <a:solidFill>
                <a:schemeClr val="accent6">
                  <a:lumMod val="50000"/>
                </a:schemeClr>
              </a:solidFill>
              <a:latin typeface="華康少女文字W5" panose="02010609010101010101" pitchFamily="49" charset="-120"/>
              <a:ea typeface="華康少女文字W5" panose="02010609010101010101" pitchFamily="49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76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2" name="Picture 4" descr="\\NASSERVER\Public\@教職員資料夾\周思嫣\照片\自然課\CAM020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t="3722" r="8672"/>
          <a:stretch/>
        </p:blipFill>
        <p:spPr bwMode="auto">
          <a:xfrm>
            <a:off x="309472" y="587774"/>
            <a:ext cx="6468271" cy="405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NASSERVER\Public\@教職員資料夾\周思嫣\照片\自然課\IMG_33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" r="14074" b="23372"/>
          <a:stretch/>
        </p:blipFill>
        <p:spPr bwMode="auto">
          <a:xfrm>
            <a:off x="2051720" y="1596008"/>
            <a:ext cx="644841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7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NASSERVER\Public\@教職員資料夾\周思嫣\照片\CAM023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r="11510"/>
          <a:stretch/>
        </p:blipFill>
        <p:spPr bwMode="auto">
          <a:xfrm rot="5400000">
            <a:off x="-389292" y="985228"/>
            <a:ext cx="5207267" cy="38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NASSERVER\Public\@教職員資料夾\周思嫣\照片\CAM023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7"/>
          <a:stretch/>
        </p:blipFill>
        <p:spPr bwMode="auto">
          <a:xfrm>
            <a:off x="2771800" y="548680"/>
            <a:ext cx="523105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NASSERVER\Public\@教職員資料夾\周思嫣\照片\CAM023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5" t="4800" r="11285" b="8303"/>
          <a:stretch/>
        </p:blipFill>
        <p:spPr bwMode="auto">
          <a:xfrm>
            <a:off x="1956470" y="2141621"/>
            <a:ext cx="7569724" cy="471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38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366</Words>
  <Application>Microsoft Office PowerPoint</Application>
  <PresentationFormat>如螢幕大小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3" baseType="lpstr">
      <vt:lpstr>華康POP1體W9(P)</vt:lpstr>
      <vt:lpstr>華康少女文字W5</vt:lpstr>
      <vt:lpstr>華康少女文字W5(P)</vt:lpstr>
      <vt:lpstr>華康布丁體</vt:lpstr>
      <vt:lpstr>華康海報體W12</vt:lpstr>
      <vt:lpstr>華康墨字體</vt:lpstr>
      <vt:lpstr>華康墨字體(P)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我的第一次 自 然 課</vt:lpstr>
      <vt:lpstr>PowerPoint 簡報</vt:lpstr>
      <vt:lpstr>我們曾經想過這三個問題嗎？</vt:lpstr>
      <vt:lpstr>我的親身經驗</vt:lpstr>
      <vt:lpstr>更多的探索、遊戲中找樂趣</vt:lpstr>
      <vt:lpstr>快！快！快！</vt:lpstr>
      <vt:lpstr>未來的自然課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教學省思</dc:title>
  <dc:creator>user</dc:creator>
  <cp:lastModifiedBy>Guest</cp:lastModifiedBy>
  <cp:revision>21</cp:revision>
  <dcterms:created xsi:type="dcterms:W3CDTF">2017-01-10T08:25:40Z</dcterms:created>
  <dcterms:modified xsi:type="dcterms:W3CDTF">2017-01-11T03:11:42Z</dcterms:modified>
</cp:coreProperties>
</file>