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9"/>
  </p:notesMasterIdLst>
  <p:sldIdLst>
    <p:sldId id="256" r:id="rId2"/>
    <p:sldId id="338" r:id="rId3"/>
    <p:sldId id="280" r:id="rId4"/>
    <p:sldId id="282" r:id="rId5"/>
    <p:sldId id="283" r:id="rId6"/>
    <p:sldId id="339" r:id="rId7"/>
    <p:sldId id="285" r:id="rId8"/>
    <p:sldId id="421" r:id="rId9"/>
    <p:sldId id="340" r:id="rId10"/>
    <p:sldId id="341" r:id="rId11"/>
    <p:sldId id="342" r:id="rId12"/>
    <p:sldId id="343" r:id="rId13"/>
    <p:sldId id="345" r:id="rId14"/>
    <p:sldId id="391" r:id="rId15"/>
    <p:sldId id="348" r:id="rId16"/>
    <p:sldId id="349" r:id="rId17"/>
    <p:sldId id="393" r:id="rId18"/>
    <p:sldId id="392" r:id="rId19"/>
    <p:sldId id="350" r:id="rId20"/>
    <p:sldId id="321" r:id="rId21"/>
    <p:sldId id="308" r:id="rId22"/>
    <p:sldId id="394" r:id="rId23"/>
    <p:sldId id="289" r:id="rId24"/>
    <p:sldId id="396" r:id="rId25"/>
    <p:sldId id="351" r:id="rId26"/>
    <p:sldId id="374" r:id="rId27"/>
    <p:sldId id="377" r:id="rId28"/>
    <p:sldId id="399" r:id="rId29"/>
    <p:sldId id="397" r:id="rId30"/>
    <p:sldId id="352" r:id="rId31"/>
    <p:sldId id="353" r:id="rId32"/>
    <p:sldId id="402" r:id="rId33"/>
    <p:sldId id="400" r:id="rId34"/>
    <p:sldId id="333" r:id="rId35"/>
    <p:sldId id="378" r:id="rId36"/>
    <p:sldId id="380" r:id="rId37"/>
    <p:sldId id="381" r:id="rId38"/>
    <p:sldId id="382" r:id="rId39"/>
    <p:sldId id="379" r:id="rId40"/>
    <p:sldId id="369" r:id="rId41"/>
    <p:sldId id="414" r:id="rId42"/>
    <p:sldId id="415" r:id="rId43"/>
    <p:sldId id="416" r:id="rId44"/>
    <p:sldId id="412" r:id="rId45"/>
    <p:sldId id="413" r:id="rId46"/>
    <p:sldId id="418" r:id="rId47"/>
    <p:sldId id="370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6600"/>
    <a:srgbClr val="0000FF"/>
    <a:srgbClr val="6BFAFD"/>
    <a:srgbClr val="FF9900"/>
    <a:srgbClr val="FF99FF"/>
    <a:srgbClr val="9EF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72045" autoAdjust="0"/>
  </p:normalViewPr>
  <p:slideViewPr>
    <p:cSldViewPr>
      <p:cViewPr varScale="1">
        <p:scale>
          <a:sx n="63" d="100"/>
          <a:sy n="63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B18A-BC36-46EA-B0EE-F423767C96B5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39DF-0FB1-4A04-9FEC-386219C19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9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C4237-FA01-4CAF-A9BB-012C66C2AF4B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5</a:t>
            </a:fld>
            <a:endParaRPr lang="en-US" altLang="zh-TW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2235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89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1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23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68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1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79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14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403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947A04-14AA-4B10-8A6C-1D1381D09D0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D34FDD-A5C8-46FB-8A95-EC16CD1EEC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509070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b="1" dirty="0" smtClean="0">
                <a:latin typeface="+mj-ea"/>
                <a:ea typeface="+mj-ea"/>
              </a:rPr>
              <a:t>畫線</a:t>
            </a:r>
            <a:r>
              <a:rPr kumimoji="1" lang="zh-CN" altLang="en-US" sz="5400" b="1" smtClean="0">
                <a:latin typeface="+mj-ea"/>
                <a:ea typeface="+mj-ea"/>
              </a:rPr>
              <a:t>策略 預測策略</a:t>
            </a:r>
            <a:endParaRPr kumimoji="1"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60232" y="509070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高年級閱讀課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en-US" altLang="zh-CN" sz="2400" dirty="0" smtClean="0"/>
              <a:t>9/29  - 10/20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20000" y="3600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1-1  </a:t>
            </a:r>
            <a:r>
              <a:rPr lang="zh-TW" altLang="en-US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標題預測</a:t>
            </a:r>
            <a:endParaRPr lang="zh-TW" altLang="en-US" sz="4000" dirty="0">
              <a:solidFill>
                <a:schemeClr val="tx2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0000" y="126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提問</a:t>
            </a:r>
            <a:r>
              <a:rPr lang="zh-CN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：</a:t>
            </a:r>
            <a:r>
              <a:rPr lang="en-US" altLang="zh-CN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5w1h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80000" y="198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2.</a:t>
            </a:r>
            <a:r>
              <a:rPr lang="zh-CN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結構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預測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0000" y="2700000"/>
            <a:ext cx="716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3.</a:t>
            </a:r>
            <a:r>
              <a:rPr lang="zh-TW" altLang="en-US" sz="3200" dirty="0">
                <a:latin typeface="Arial" pitchFamily="34" charset="0"/>
                <a:ea typeface="華康中黑體" pitchFamily="49" charset="-120"/>
                <a:cs typeface="Arial" pitchFamily="34" charset="0"/>
              </a:rPr>
              <a:t>字意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預測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80000" y="3420000"/>
            <a:ext cx="716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4.</a:t>
            </a:r>
            <a:r>
              <a:rPr lang="zh-TW" altLang="en-US" sz="3200" dirty="0">
                <a:latin typeface="Arial" pitchFamily="34" charset="0"/>
                <a:ea typeface="華康中黑體" pitchFamily="49" charset="-120"/>
                <a:cs typeface="Arial" pitchFamily="34" charset="0"/>
              </a:rPr>
              <a:t>利用背景知識與生活經驗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預測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20000" y="3600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4000" dirty="0" smtClean="0">
                <a:solidFill>
                  <a:schemeClr val="tx2"/>
                </a:solidFill>
                <a:latin typeface="華康中黑體" pitchFamily="49" charset="-120"/>
                <a:ea typeface="華康中黑體" pitchFamily="49" charset="-120"/>
              </a:rPr>
              <a:t> 標題預測～提問</a:t>
            </a:r>
            <a:endParaRPr lang="zh-TW" altLang="en-US" sz="4000" dirty="0">
              <a:solidFill>
                <a:schemeClr val="tx2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0000" y="126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臺灣的主要河川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2780928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2.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正方體中面與面的關係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2212" y="1870335"/>
            <a:ext cx="7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主要河川有哪些？？</a:t>
            </a:r>
            <a:endParaRPr lang="zh-TW" altLang="en-US" sz="2800" dirty="0">
              <a:solidFill>
                <a:schemeClr val="accent1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87828" y="3391263"/>
            <a:ext cx="7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正方體的面與面有什麼關係？？</a:t>
            </a:r>
          </a:p>
        </p:txBody>
      </p:sp>
    </p:spTree>
    <p:extLst>
      <p:ext uri="{BB962C8B-B14F-4D97-AF65-F5344CB8AC3E}">
        <p14:creationId xmlns:p14="http://schemas.microsoft.com/office/powerpoint/2010/main" val="37466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20000" y="36000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標題預測～基本預測</a:t>
            </a:r>
            <a:endParaRPr lang="zh-TW" altLang="en-US" sz="4000" dirty="0">
              <a:latin typeface="華康中黑體" pitchFamily="49" charset="-120"/>
              <a:ea typeface="華康中黑體" pitchFamily="49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40045"/>
              </p:ext>
            </p:extLst>
          </p:nvPr>
        </p:nvGraphicFramePr>
        <p:xfrm>
          <a:off x="323527" y="1397000"/>
          <a:ext cx="8424936" cy="494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152128"/>
                <a:gridCol w="4536503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標題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分類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預測內容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54472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作用力與反作用力</a:t>
                      </a:r>
                      <a:endParaRPr lang="en-US" altLang="zh-TW" sz="2400" dirty="0" smtClean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  <a:p>
                      <a:endParaRPr lang="en-US" altLang="zh-TW" sz="2400" dirty="0" smtClean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鋒面與天氣</a:t>
                      </a:r>
                      <a:endParaRPr lang="zh-TW" altLang="en-US" sz="2400" dirty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A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與</a:t>
                      </a:r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B</a:t>
                      </a:r>
                      <a:endParaRPr kumimoji="0" lang="zh-TW" altLang="en-US" sz="2400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A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？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  </a:t>
                      </a:r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B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是什麼？  </a:t>
                      </a:r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A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與</a:t>
                      </a:r>
                      <a:r>
                        <a:rPr kumimoji="0" lang="en-US" altLang="zh-TW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B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的關係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4472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375</a:t>
                      </a:r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減租</a:t>
                      </a:r>
                      <a:endParaRPr lang="en-US" altLang="zh-TW" sz="2400" dirty="0" smtClean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九年國民義務教育</a:t>
                      </a:r>
                      <a:endParaRPr lang="zh-TW" altLang="en-US" sz="2400" dirty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政策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背景、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目的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方法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結果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、影響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4472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甲午戰爭</a:t>
                      </a:r>
                      <a:endParaRPr lang="en-US" altLang="zh-TW" sz="2400" dirty="0" smtClean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原住民抗日行動</a:t>
                      </a:r>
                      <a:endParaRPr lang="zh-TW" altLang="en-US" sz="2400" dirty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事件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背景、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原因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經過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結果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、影響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4472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硫   銅    氧氣</a:t>
                      </a:r>
                      <a:endParaRPr lang="en-US" altLang="zh-TW" sz="2400" dirty="0" smtClean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  <a:p>
                      <a:r>
                        <a:rPr lang="zh-TW" altLang="en-US" sz="2400" dirty="0" smtClean="0"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鹽酸  小蘇打</a:t>
                      </a:r>
                      <a:endParaRPr lang="zh-TW" altLang="en-US" sz="2400" dirty="0"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物質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命名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性質</a:t>
                      </a: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24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功能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203848" y="2348880"/>
            <a:ext cx="86409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3848" y="3501008"/>
            <a:ext cx="86409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499992" y="2348880"/>
            <a:ext cx="57606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20072" y="2348880"/>
            <a:ext cx="144016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804248" y="2420888"/>
            <a:ext cx="18002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076056" y="3501008"/>
            <a:ext cx="79208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940152" y="3429000"/>
            <a:ext cx="86409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876256" y="3429000"/>
            <a:ext cx="108012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31840" y="4581128"/>
            <a:ext cx="86409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932040" y="4509120"/>
            <a:ext cx="100811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940152" y="4509120"/>
            <a:ext cx="86409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876256" y="4581128"/>
            <a:ext cx="11521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131840" y="5661248"/>
            <a:ext cx="86409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148064" y="5589240"/>
            <a:ext cx="93610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084168" y="5517232"/>
            <a:ext cx="100811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020272" y="5589240"/>
            <a:ext cx="86409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/>
          <p:cNvCxnSpPr/>
          <p:nvPr/>
        </p:nvCxnSpPr>
        <p:spPr>
          <a:xfrm>
            <a:off x="323528" y="1988840"/>
            <a:ext cx="8424936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23528" y="3212976"/>
            <a:ext cx="8424936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323528" y="4221088"/>
            <a:ext cx="8424936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23528" y="5301208"/>
            <a:ext cx="8424936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3059832" y="1404000"/>
            <a:ext cx="0" cy="496080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4211960" y="1404000"/>
            <a:ext cx="0" cy="496080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1-0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畫重點的工具  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從標題預測文章內容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4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1-2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認識</a:t>
            </a:r>
            <a:r>
              <a:rPr lang="zh-TW" altLang="en-US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標點符號</a:t>
            </a:r>
            <a:r>
              <a:rPr lang="en-US" altLang="zh-TW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 smtClean="0">
              <a:solidFill>
                <a:srgbClr val="FF0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64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1-3  </a:t>
            </a:r>
            <a:r>
              <a:rPr lang="zh-TW" altLang="en-US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上文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預測</a:t>
            </a:r>
            <a:r>
              <a:rPr lang="zh-TW" altLang="en-US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下文</a:t>
            </a:r>
            <a:endParaRPr lang="zh-TW" altLang="zh-TW" sz="3200" dirty="0">
              <a:solidFill>
                <a:srgbClr val="FF0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30912" y="40811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4000" dirty="0" smtClean="0">
                <a:solidFill>
                  <a:srgbClr val="FF6A05"/>
                </a:solidFill>
                <a:latin typeface="華康中黑體" pitchFamily="49" charset="-120"/>
                <a:ea typeface="華康中黑體" pitchFamily="49" charset="-120"/>
              </a:rPr>
              <a:t>畫重點</a:t>
            </a:r>
            <a:endParaRPr lang="zh-TW" altLang="en-US" sz="4000" dirty="0">
              <a:solidFill>
                <a:srgbClr val="FF6A0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869160"/>
            <a:ext cx="7560000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1-5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找出符號列舉項目及判斷項目性質</a:t>
            </a:r>
            <a:endParaRPr lang="en-US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  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（順序或類別）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14908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掌握重點字詞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1-2</a:t>
            </a:r>
            <a:r>
              <a:rPr lang="zh-TW" altLang="en-US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標點符號</a:t>
            </a:r>
            <a:endParaRPr lang="zh-TW" altLang="en-US" sz="4000" dirty="0" smtClean="0">
              <a:solidFill>
                <a:srgbClr val="FF66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pic>
        <p:nvPicPr>
          <p:cNvPr id="1026" name="Picture 2" descr="G:\500閱讀推手\510閱讀分享\2016閱讀分享\160419雲林自然科輔導團\160419雲林自然輔導團閱讀理解策略教學_頁面_1.jpg"/>
          <p:cNvPicPr>
            <a:picLocks noChangeAspect="1" noChangeArrowheads="1"/>
          </p:cNvPicPr>
          <p:nvPr/>
        </p:nvPicPr>
        <p:blipFill>
          <a:blip r:embed="rId2" cstate="print"/>
          <a:srcRect l="9078" t="48646" r="39518" b="28456"/>
          <a:stretch>
            <a:fillRect/>
          </a:stretch>
        </p:blipFill>
        <p:spPr bwMode="auto">
          <a:xfrm>
            <a:off x="755576" y="1484783"/>
            <a:ext cx="7891230" cy="496855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411760" y="37170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。    ；</a:t>
            </a:r>
            <a:endParaRPr lang="zh-TW" altLang="en-US" sz="4000" b="1" dirty="0">
              <a:solidFill>
                <a:srgbClr val="0000FF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11760" y="44371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：    ？</a:t>
            </a:r>
            <a:endParaRPr lang="zh-TW" altLang="en-US" sz="4000" b="1" dirty="0">
              <a:solidFill>
                <a:srgbClr val="0000FF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00閱讀推手\510閱讀分享\2015閱讀分享\151207南市龍崎國中\課文_頁面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851920" y="1340768"/>
            <a:ext cx="720000" cy="360000"/>
          </a:xfrm>
          <a:prstGeom prst="rect">
            <a:avLst/>
          </a:prstGeom>
          <a:solidFill>
            <a:srgbClr val="FF6D0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60000" y="1340768"/>
            <a:ext cx="720000" cy="36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2132856"/>
            <a:ext cx="720000" cy="180000"/>
          </a:xfrm>
          <a:prstGeom prst="rect">
            <a:avLst/>
          </a:prstGeom>
          <a:solidFill>
            <a:srgbClr val="FF6D0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51720" y="3356992"/>
            <a:ext cx="720000" cy="180000"/>
          </a:xfrm>
          <a:prstGeom prst="rect">
            <a:avLst/>
          </a:prstGeom>
          <a:solidFill>
            <a:srgbClr val="FF6D0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20072" y="4725144"/>
            <a:ext cx="1440000" cy="180000"/>
          </a:xfrm>
          <a:prstGeom prst="rect">
            <a:avLst/>
          </a:prstGeom>
          <a:solidFill>
            <a:srgbClr val="FF6D0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51920" y="2708920"/>
            <a:ext cx="1728192" cy="18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20272" y="3356992"/>
            <a:ext cx="1440000" cy="18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292080" y="5301208"/>
            <a:ext cx="1440000" cy="18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8316416" y="1340768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5796136" y="5805264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8316416" y="2564904"/>
            <a:ext cx="216024" cy="432048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3635896" y="4509120"/>
            <a:ext cx="216024" cy="432048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500閱讀推手\510閱讀分享\2015閱讀分享\151207南市龍崎國中\課文_頁面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139952" y="1772816"/>
            <a:ext cx="1548000" cy="3600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3059832" y="2348880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948264" y="1772816"/>
            <a:ext cx="1620000" cy="36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5536" y="2492896"/>
            <a:ext cx="432000" cy="36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7092280" y="126876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目的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5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1-2</a:t>
            </a:r>
            <a:r>
              <a:rPr lang="zh-TW" altLang="en-US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標點符號   </a:t>
            </a:r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1-3</a:t>
            </a:r>
            <a:r>
              <a:rPr lang="zh-TW" altLang="en-US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上文預測下文</a:t>
            </a:r>
          </a:p>
        </p:txBody>
      </p:sp>
      <p:pic>
        <p:nvPicPr>
          <p:cNvPr id="2050" name="Picture 2" descr="G:\500閱讀推手\510閱讀分享\2016閱讀分享\160419雲林自然科輔導團\160419雲林自然輔導團閱讀理解策略教學_頁面_1.jpg"/>
          <p:cNvPicPr>
            <a:picLocks noChangeAspect="1" noChangeArrowheads="1"/>
          </p:cNvPicPr>
          <p:nvPr/>
        </p:nvPicPr>
        <p:blipFill>
          <a:blip r:embed="rId2" cstate="print"/>
          <a:srcRect l="9077" t="74238" r="49038" b="9598"/>
          <a:stretch>
            <a:fillRect/>
          </a:stretch>
        </p:blipFill>
        <p:spPr bwMode="auto">
          <a:xfrm>
            <a:off x="755576" y="1628800"/>
            <a:ext cx="79208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500閱讀推手\510閱讀分享\2015閱讀分享\151207南市龍崎國中\課文_頁面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932040" y="2636912"/>
            <a:ext cx="1260000" cy="2160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72000" y="3420000"/>
            <a:ext cx="1584000" cy="2160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59632" y="4248000"/>
            <a:ext cx="756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139952" y="1772816"/>
            <a:ext cx="1548000" cy="3600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588224" y="3429000"/>
            <a:ext cx="1584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203848" y="4212000"/>
            <a:ext cx="1692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516216" y="4212000"/>
            <a:ext cx="1656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716016" y="19888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355976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15616" y="35010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3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3059832" y="2348880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1547664" y="4653136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3491880" y="3212976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8388424" y="3140968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948264" y="1772816"/>
            <a:ext cx="1620000" cy="36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5536" y="2492896"/>
            <a:ext cx="432000" cy="360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380312" y="2636912"/>
            <a:ext cx="288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95536" y="3429000"/>
            <a:ext cx="396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483768" y="3429000"/>
            <a:ext cx="756000" cy="216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411760" y="3933056"/>
            <a:ext cx="864096" cy="576064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148064" y="4005064"/>
            <a:ext cx="576064" cy="504056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7092280" y="126876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目的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0" grpId="0" animBg="1"/>
      <p:bldP spid="22" grpId="0" animBg="1"/>
      <p:bldP spid="23" grpId="0" animBg="1"/>
      <p:bldP spid="24" grpId="0"/>
      <p:bldP spid="25" grpId="0"/>
      <p:bldP spid="26" grpId="0"/>
      <p:bldP spid="36" grpId="0" animBg="1"/>
      <p:bldP spid="37" grpId="0" animBg="1"/>
      <p:bldP spid="38" grpId="0" animBg="1"/>
      <p:bldP spid="29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1-0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畫重點的工具  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從標題預測文章內容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1-2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認識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標點符號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1-3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上文預測下文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40466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4000" dirty="0" smtClean="0">
                <a:solidFill>
                  <a:srgbClr val="FF6A05"/>
                </a:solidFill>
                <a:latin typeface="華康中黑體" pitchFamily="49" charset="-120"/>
                <a:ea typeface="華康中黑體" pitchFamily="49" charset="-120"/>
              </a:rPr>
              <a:t>畫重點</a:t>
            </a:r>
            <a:endParaRPr lang="zh-TW" altLang="en-US" sz="4000" dirty="0">
              <a:solidFill>
                <a:srgbClr val="FF6A0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1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9" pitchFamily="49" charset="-120"/>
              <a:ea typeface="華康POP1體W9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869160"/>
            <a:ext cx="7560000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1-5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找出符號列舉項目及判斷項目性質</a:t>
            </a:r>
            <a:endParaRPr lang="en-US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  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（順序或類別）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14908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掌握</a:t>
            </a:r>
            <a:r>
              <a:rPr lang="zh-TW" altLang="en-US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重點字詞</a:t>
            </a:r>
            <a:endParaRPr lang="zh-TW" altLang="zh-TW" sz="3200" dirty="0">
              <a:solidFill>
                <a:srgbClr val="FF0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協助同學準備好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讀書的工具</a:t>
            </a:r>
            <a:endParaRPr lang="zh-TW" altLang="en-US" sz="3200" dirty="0">
              <a:solidFill>
                <a:srgbClr val="FFC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2.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限於時間，只能給同學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一點概念</a:t>
            </a:r>
            <a:endParaRPr lang="zh-TW" altLang="zh-TW" sz="3200" dirty="0">
              <a:solidFill>
                <a:srgbClr val="FFC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3.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第一次上課，給同學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搭了鷹架</a:t>
            </a:r>
            <a:endParaRPr lang="zh-TW" altLang="zh-TW" sz="3200" dirty="0" smtClean="0">
              <a:solidFill>
                <a:srgbClr val="FFC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4.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未來要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經常練習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，才能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熟練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。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13434" y="4145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zh-TW" altLang="en-US" sz="4000" dirty="0" smtClean="0">
                <a:latin typeface="FangSong" charset="-122"/>
                <a:ea typeface="FangSong" charset="-122"/>
                <a:cs typeface="FangSong" charset="-122"/>
              </a:rPr>
              <a:t>關於今天的課程</a:t>
            </a:r>
            <a:r>
              <a:rPr lang="en-US" altLang="zh-TW" sz="4000" dirty="0" smtClean="0">
                <a:latin typeface="FangSong" charset="-122"/>
                <a:ea typeface="FangSong" charset="-122"/>
                <a:cs typeface="FangSong" charset="-122"/>
              </a:rPr>
              <a:t>……</a:t>
            </a:r>
            <a:endParaRPr lang="zh-TW" altLang="en-US" sz="4000" dirty="0"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0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9" pitchFamily="49" charset="-120"/>
              <a:ea typeface="華康POP1體W9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717808" y="1655012"/>
            <a:ext cx="3566160" cy="822960"/>
          </a:xfrm>
        </p:spPr>
        <p:txBody>
          <a:bodyPr/>
          <a:lstStyle/>
          <a:p>
            <a:pPr algn="ctr"/>
            <a:r>
              <a:rPr lang="zh-TW" altLang="en-US" sz="3200" b="0" dirty="0" smtClean="0">
                <a:solidFill>
                  <a:srgbClr val="00B0F0"/>
                </a:solidFill>
                <a:latin typeface="華康中黑體" pitchFamily="49" charset="-120"/>
                <a:ea typeface="華康中黑體" pitchFamily="49" charset="-120"/>
              </a:rPr>
              <a:t>定義字詞</a:t>
            </a:r>
            <a:endParaRPr lang="zh-TW" altLang="en-US" sz="3200" b="0" dirty="0">
              <a:solidFill>
                <a:srgbClr val="00B0F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477673" y="1669936"/>
            <a:ext cx="3566160" cy="822960"/>
          </a:xfrm>
        </p:spPr>
        <p:txBody>
          <a:bodyPr/>
          <a:lstStyle/>
          <a:p>
            <a:pPr algn="ctr"/>
            <a:r>
              <a:rPr lang="zh-TW" altLang="en-US" sz="3200" b="0" dirty="0" smtClean="0">
                <a:solidFill>
                  <a:srgbClr val="00B0F0"/>
                </a:solidFill>
                <a:latin typeface="華康中黑體" pitchFamily="49" charset="-120"/>
                <a:ea typeface="華康中黑體" pitchFamily="49" charset="-120"/>
              </a:rPr>
              <a:t>邏輯字詞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40000" y="5400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中黑體" pitchFamily="49" charset="-120"/>
                <a:ea typeface="華康中黑體" pitchFamily="49" charset="-120"/>
              </a:rPr>
              <a:t>重點字詞</a:t>
            </a:r>
            <a:endParaRPr lang="zh-TW" altLang="en-US" sz="3600" dirty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242088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卑南文化  械鬥  唐山祖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盆地  火山島  颱風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動脈  光合作用  粒線體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負數  原點  絕對值</a:t>
            </a:r>
            <a:endParaRPr lang="zh-TW" altLang="en-US" sz="24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16016" y="249289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因為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所以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就會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也會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但是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然而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除了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…</a:t>
            </a:r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還有   除了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…</a:t>
            </a:r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也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首先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其次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最後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再則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總之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最重要的是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如果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若</a:t>
            </a:r>
            <a:r>
              <a:rPr lang="en-US" altLang="zh-TW" sz="24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2400" dirty="0" smtClean="0">
                <a:latin typeface="華康中黑體" pitchFamily="49" charset="-120"/>
                <a:ea typeface="華康中黑體" pitchFamily="49" charset="-120"/>
              </a:rPr>
              <a:t>就會</a:t>
            </a:r>
            <a:endParaRPr lang="en-US" altLang="zh-TW" sz="2400" dirty="0" smtClean="0">
              <a:latin typeface="華康中黑體" pitchFamily="49" charset="-120"/>
              <a:ea typeface="華康中黑體" pitchFamily="49" charset="-120"/>
            </a:endParaRPr>
          </a:p>
          <a:p>
            <a:endParaRPr lang="zh-TW" altLang="zh-TW" sz="2400" dirty="0" smtClean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00閱讀推手\510閱讀分享\2015閱讀分享\151207南市龍崎國中\課文_頁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995936" y="22048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6BFAFD"/>
                </a:solidFill>
                <a:latin typeface="華康中黑體" pitchFamily="49" charset="-120"/>
                <a:ea typeface="華康中黑體" pitchFamily="49" charset="-120"/>
              </a:rPr>
              <a:t>表示原因</a:t>
            </a:r>
            <a:endParaRPr lang="zh-TW" altLang="en-US" sz="3600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40050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6BFAFD"/>
                </a:solidFill>
                <a:latin typeface="華康中黑體" pitchFamily="49" charset="-120"/>
                <a:ea typeface="華康中黑體" pitchFamily="49" charset="-120"/>
              </a:rPr>
              <a:t>造成結果</a:t>
            </a:r>
            <a:endParaRPr lang="zh-TW" altLang="en-US" sz="3600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499992" y="1844824"/>
            <a:ext cx="864096" cy="504056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244408" y="2708920"/>
            <a:ext cx="504056" cy="504056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67544" y="3645024"/>
            <a:ext cx="504056" cy="504056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</a:t>
            </a:r>
            <a:r>
              <a:rPr lang="zh-TW" altLang="en-US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重點字詞～邏輯</a:t>
            </a:r>
          </a:p>
        </p:txBody>
      </p:sp>
      <p:pic>
        <p:nvPicPr>
          <p:cNvPr id="3074" name="Picture 2" descr="G:\500閱讀推手\510閱讀分享\2016閱讀分享\160419雲林自然科輔導團\160419雲林自然輔導團閱讀理解策略教學_頁面_2.jpg"/>
          <p:cNvPicPr>
            <a:picLocks noChangeAspect="1" noChangeArrowheads="1"/>
          </p:cNvPicPr>
          <p:nvPr/>
        </p:nvPicPr>
        <p:blipFill>
          <a:blip r:embed="rId2" cstate="print"/>
          <a:srcRect l="9345" t="25962" r="47144" b="56060"/>
          <a:stretch>
            <a:fillRect/>
          </a:stretch>
        </p:blipFill>
        <p:spPr bwMode="auto">
          <a:xfrm>
            <a:off x="1115616" y="1700808"/>
            <a:ext cx="7148656" cy="417646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11960" y="3356992"/>
            <a:ext cx="1872208" cy="28803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500閱讀推手\510閱讀分享\2015閱讀分享\151207南市龍崎國中\課文_頁面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611560" y="51571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6BFAFD"/>
                </a:solidFill>
                <a:latin typeface="華康中黑體" pitchFamily="49" charset="-120"/>
                <a:ea typeface="華康中黑體" pitchFamily="49" charset="-120"/>
              </a:rPr>
              <a:t>傳教士的努力，造成「</a:t>
            </a:r>
            <a:r>
              <a:rPr lang="zh-TW" altLang="en-US" sz="3600" dirty="0" smtClean="0">
                <a:solidFill>
                  <a:srgbClr val="FFFF00"/>
                </a:solidFill>
                <a:latin typeface="華康中黑體" pitchFamily="49" charset="-120"/>
                <a:ea typeface="華康中黑體" pitchFamily="49" charset="-120"/>
              </a:rPr>
              <a:t>幾項</a:t>
            </a:r>
            <a:r>
              <a:rPr lang="zh-TW" altLang="en-US" sz="3600" dirty="0" smtClean="0">
                <a:solidFill>
                  <a:srgbClr val="6BFAFD"/>
                </a:solidFill>
                <a:latin typeface="華康中黑體" pitchFamily="49" charset="-120"/>
                <a:ea typeface="華康中黑體" pitchFamily="49" charset="-120"/>
              </a:rPr>
              <a:t>」結果？</a:t>
            </a:r>
            <a:endParaRPr lang="zh-TW" altLang="en-US" sz="3600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660232" y="1772816"/>
            <a:ext cx="936104" cy="576064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283968" y="2708920"/>
            <a:ext cx="504056" cy="576064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884368" y="2708920"/>
            <a:ext cx="504056" cy="576064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1-4</a:t>
            </a:r>
            <a:r>
              <a:rPr lang="zh-TW" altLang="en-US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重點字詞～</a:t>
            </a:r>
            <a:r>
              <a:rPr lang="zh-TW" altLang="en-US" sz="4000" dirty="0" smtClean="0">
                <a:solidFill>
                  <a:srgbClr val="FF66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邏輯</a:t>
            </a:r>
          </a:p>
        </p:txBody>
      </p:sp>
      <p:pic>
        <p:nvPicPr>
          <p:cNvPr id="3074" name="Picture 2" descr="G:\500閱讀推手\510閱讀分享\2016閱讀分享\160419雲林自然科輔導團\160419雲林自然輔導團閱讀理解策略教學_頁面_2.jpg"/>
          <p:cNvPicPr>
            <a:picLocks noChangeAspect="1" noChangeArrowheads="1"/>
          </p:cNvPicPr>
          <p:nvPr/>
        </p:nvPicPr>
        <p:blipFill>
          <a:blip r:embed="rId2" cstate="print"/>
          <a:srcRect l="9345" t="41150" r="47703" b="41182"/>
          <a:stretch>
            <a:fillRect/>
          </a:stretch>
        </p:blipFill>
        <p:spPr bwMode="auto">
          <a:xfrm>
            <a:off x="1115616" y="1844824"/>
            <a:ext cx="7056784" cy="410445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11960" y="4293096"/>
            <a:ext cx="936000" cy="28803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1-0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畫重點的工具  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從標題預測文章內容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1-2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認識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標點符號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1-3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上文預測下文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4453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3600" dirty="0" smtClean="0">
                <a:solidFill>
                  <a:srgbClr val="FF6A05"/>
                </a:solidFill>
                <a:latin typeface="華康中黑體" pitchFamily="49" charset="-120"/>
                <a:ea typeface="華康中黑體" pitchFamily="49" charset="-120"/>
              </a:rPr>
              <a:t>畫重點</a:t>
            </a:r>
            <a:endParaRPr lang="zh-TW" altLang="en-US" sz="3600" dirty="0">
              <a:solidFill>
                <a:srgbClr val="FF6A0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1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9" pitchFamily="49" charset="-120"/>
              <a:ea typeface="華康POP1體W9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869160"/>
            <a:ext cx="7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1-5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找出符號列舉</a:t>
            </a:r>
            <a:r>
              <a:rPr lang="zh-TW" altLang="zh-TW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項目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及判斷項目性質</a:t>
            </a:r>
            <a:endParaRPr lang="en-US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  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（</a:t>
            </a:r>
            <a:r>
              <a:rPr lang="zh-TW" altLang="zh-TW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順序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或</a:t>
            </a:r>
            <a:r>
              <a:rPr lang="zh-TW" altLang="zh-TW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類別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）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14908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掌握重點字詞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500閱讀推手\510閱讀分享\2015閱讀分享\151207南市龍崎國中\課文_頁面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flipH="1">
            <a:off x="8172400" y="2348880"/>
            <a:ext cx="216024" cy="576064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>
            <a:off x="4932040" y="4005064"/>
            <a:ext cx="216024" cy="576064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H="1">
            <a:off x="8927976" y="4797152"/>
            <a:ext cx="216024" cy="576064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59632" y="1944000"/>
            <a:ext cx="1188000" cy="18000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2080" y="1944000"/>
            <a:ext cx="864000" cy="18000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8104" y="2708920"/>
            <a:ext cx="396000" cy="18000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92000" y="3564000"/>
            <a:ext cx="828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1920" y="3573016"/>
            <a:ext cx="1224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36000" y="4320000"/>
            <a:ext cx="864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2280" y="4320000"/>
            <a:ext cx="828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03648" y="5085184"/>
            <a:ext cx="828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9832" y="5085184"/>
            <a:ext cx="828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56376" y="5085184"/>
            <a:ext cx="828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16000" y="4149080"/>
            <a:ext cx="468000" cy="39603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83968" y="2492896"/>
            <a:ext cx="828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52000" y="4140000"/>
            <a:ext cx="828000" cy="39603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95936" y="191683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1</a:t>
            </a:r>
            <a:r>
              <a:rPr lang="zh-TW" altLang="en-US" sz="4000" b="1" dirty="0" smtClean="0">
                <a:solidFill>
                  <a:srgbClr val="6BFAFD"/>
                </a:solidFill>
                <a:latin typeface="華康楷書體W3"/>
                <a:ea typeface="華康楷書體W3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63888" y="357301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2</a:t>
            </a:r>
            <a:r>
              <a:rPr lang="zh-TW" altLang="en-US" sz="4000" b="1" dirty="0" smtClean="0">
                <a:solidFill>
                  <a:srgbClr val="6BFAFD"/>
                </a:solidFill>
                <a:latin typeface="華康楷書體W3"/>
                <a:ea typeface="華康楷書體W3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91872" y="364502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3</a:t>
            </a:r>
            <a:r>
              <a:rPr lang="en-US" altLang="zh-TW" sz="4000" b="1" dirty="0" smtClean="0">
                <a:solidFill>
                  <a:srgbClr val="6BFAFD"/>
                </a:solidFill>
                <a:latin typeface="華康楷書體W3"/>
                <a:ea typeface="華康楷書體W3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92000" y="4320000"/>
            <a:ext cx="360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75856" y="1944000"/>
            <a:ext cx="432000" cy="18000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32000" y="2708920"/>
            <a:ext cx="828000" cy="18000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1560" y="4941168"/>
            <a:ext cx="432000" cy="39603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1560" y="4365104"/>
            <a:ext cx="432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13" grpId="0"/>
      <p:bldP spid="14" grpId="0"/>
      <p:bldP spid="15" grpId="0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500閱讀推手\510閱讀分享\2015閱讀分享\151207南市龍崎國中\課文_頁面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724128" y="3573016"/>
            <a:ext cx="1548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275856" y="1844824"/>
            <a:ext cx="1584176" cy="39603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1-5</a:t>
            </a:r>
            <a:r>
              <a:rPr lang="zh-TW" altLang="en-US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找出符號列舉項目～</a:t>
            </a:r>
            <a:r>
              <a:rPr lang="zh-TW" altLang="en-US" sz="4000" dirty="0" smtClean="0">
                <a:solidFill>
                  <a:srgbClr val="FF66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順序</a:t>
            </a:r>
          </a:p>
        </p:txBody>
      </p:sp>
      <p:pic>
        <p:nvPicPr>
          <p:cNvPr id="3074" name="Picture 2" descr="G:\500閱讀推手\510閱讀分享\2016閱讀分享\160419雲林自然科輔導團\160419雲林自然輔導團閱讀理解策略教學_頁面_2.jpg"/>
          <p:cNvPicPr>
            <a:picLocks noChangeAspect="1" noChangeArrowheads="1"/>
          </p:cNvPicPr>
          <p:nvPr/>
        </p:nvPicPr>
        <p:blipFill>
          <a:blip r:embed="rId2" cstate="print"/>
          <a:srcRect l="9345" t="78344" r="52087" b="8018"/>
          <a:stretch>
            <a:fillRect/>
          </a:stretch>
        </p:blipFill>
        <p:spPr bwMode="auto">
          <a:xfrm>
            <a:off x="1259632" y="1916832"/>
            <a:ext cx="633670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500閱讀推手\510閱讀分享\2015閱讀分享\151207南市龍崎國中\課文_頁面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724128" y="3573016"/>
            <a:ext cx="1548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16216" y="2060848"/>
            <a:ext cx="1620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99992" y="2852936"/>
            <a:ext cx="864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87624" y="3573016"/>
            <a:ext cx="4140000" cy="180008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228184" y="126876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1</a:t>
            </a:r>
            <a:r>
              <a:rPr lang="zh-TW" altLang="en-US" sz="4000" b="1" dirty="0" smtClean="0">
                <a:solidFill>
                  <a:srgbClr val="6BFAFD"/>
                </a:solidFill>
                <a:latin typeface="華康楷書體W3"/>
                <a:ea typeface="華康楷書體W3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72000" y="20608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2</a:t>
            </a:r>
            <a:r>
              <a:rPr lang="zh-TW" altLang="en-US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Arial" pitchFamily="34" charset="0"/>
              <a:ea typeface="華康楷書體W3"/>
              <a:cs typeface="Arial" pitchFamily="34" charset="0"/>
              <a:sym typeface="Wingdings 3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67744" y="278092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BFAFD"/>
                </a:solidFill>
                <a:latin typeface="Arial" pitchFamily="34" charset="0"/>
                <a:ea typeface="華康楷書體W3"/>
                <a:cs typeface="Arial" pitchFamily="34" charset="0"/>
                <a:sym typeface="Wingdings 3"/>
              </a:rPr>
              <a:t>3</a:t>
            </a:r>
            <a:r>
              <a:rPr lang="en-US" altLang="zh-TW" sz="4000" b="1" dirty="0" smtClean="0">
                <a:solidFill>
                  <a:srgbClr val="6BFAFD"/>
                </a:solidFill>
                <a:latin typeface="華康楷書體W3"/>
                <a:ea typeface="華康楷書體W3"/>
                <a:sym typeface="Wingdings 3"/>
              </a:rPr>
              <a:t></a:t>
            </a:r>
            <a:endParaRPr lang="zh-TW" altLang="en-US" sz="4000" b="1" dirty="0">
              <a:solidFill>
                <a:srgbClr val="6BFAFD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2843808" y="2564904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516216" y="2564904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275856" y="1844824"/>
            <a:ext cx="1584176" cy="39603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5" grpId="0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34"/>
          <p:cNvGrpSpPr/>
          <p:nvPr/>
        </p:nvGrpSpPr>
        <p:grpSpPr>
          <a:xfrm>
            <a:off x="4716016" y="836712"/>
            <a:ext cx="3672347" cy="3384376"/>
            <a:chOff x="4355976" y="285750"/>
            <a:chExt cx="3672347" cy="3384376"/>
          </a:xfrm>
        </p:grpSpPr>
        <p:cxnSp>
          <p:nvCxnSpPr>
            <p:cNvPr id="5124" name="AutoShape 4"/>
            <p:cNvCxnSpPr>
              <a:cxnSpLocks noChangeShapeType="1"/>
            </p:cNvCxnSpPr>
            <p:nvPr/>
          </p:nvCxnSpPr>
          <p:spPr bwMode="auto">
            <a:xfrm>
              <a:off x="4355976" y="1340768"/>
              <a:ext cx="1584612" cy="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prstDash val="sysDash"/>
              <a:round/>
              <a:headEnd/>
              <a:tailEnd/>
            </a:ln>
          </p:spPr>
        </p:cxn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678798" y="285750"/>
              <a:ext cx="3349525" cy="338437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CCFF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0.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工具及方法</a:t>
              </a: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1.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從標題預測</a:t>
              </a:r>
              <a:endParaRPr kumimoji="1" lang="en-US" altLang="zh-TW" sz="2800" dirty="0" smtClean="0">
                <a:solidFill>
                  <a:srgbClr val="0000CC"/>
                </a:solidFill>
                <a:latin typeface="Arial" pitchFamily="34" charset="0"/>
                <a:ea typeface="華康細圓體" pitchFamily="49" charset="-120"/>
                <a:cs typeface="Arial" pitchFamily="34" charset="0"/>
              </a:endParaRP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2.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以上文預測下文</a:t>
              </a: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3.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認識分號、句號</a:t>
              </a:r>
              <a:endParaRPr kumimoji="1" lang="en-US" altLang="zh-TW" sz="2800" dirty="0" smtClean="0">
                <a:solidFill>
                  <a:srgbClr val="0000CC"/>
                </a:solidFill>
                <a:latin typeface="Arial" pitchFamily="34" charset="0"/>
                <a:ea typeface="華康細圓體" pitchFamily="49" charset="-120"/>
                <a:cs typeface="Arial" pitchFamily="34" charset="0"/>
              </a:endParaRP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4.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掌握重點字詞</a:t>
              </a: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5.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找出並判斷項目</a:t>
              </a:r>
              <a:endParaRPr kumimoji="1" lang="en-US" altLang="zh-TW" sz="2800" dirty="0" smtClean="0">
                <a:solidFill>
                  <a:srgbClr val="0000CC"/>
                </a:solidFill>
                <a:latin typeface="Arial" pitchFamily="34" charset="0"/>
                <a:ea typeface="華康細圓體" pitchFamily="49" charset="-120"/>
                <a:cs typeface="Arial" pitchFamily="34" charset="0"/>
              </a:endParaRPr>
            </a:p>
            <a:p>
              <a:pPr marL="0" marR="0" lvl="1" indent="0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6.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下小標</a:t>
              </a:r>
              <a:endParaRPr kumimoji="1" lang="zh-TW" altLang="zh-TW" sz="2800" dirty="0" smtClean="0">
                <a:solidFill>
                  <a:srgbClr val="0000CC"/>
                </a:solidFill>
                <a:latin typeface="Arial" pitchFamily="34" charset="0"/>
                <a:ea typeface="華康細圓體" pitchFamily="49" charset="-120"/>
                <a:cs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16016" y="5085184"/>
            <a:ext cx="3673305" cy="1543348"/>
            <a:chOff x="3641" y="9300"/>
            <a:chExt cx="2893" cy="1215"/>
          </a:xfrm>
        </p:grpSpPr>
        <p:cxnSp>
          <p:nvCxnSpPr>
            <p:cNvPr id="5127" name="AutoShape 7"/>
            <p:cNvCxnSpPr>
              <a:cxnSpLocks noChangeShapeType="1"/>
            </p:cNvCxnSpPr>
            <p:nvPr/>
          </p:nvCxnSpPr>
          <p:spPr bwMode="auto">
            <a:xfrm>
              <a:off x="3641" y="9895"/>
              <a:ext cx="1248" cy="0"/>
            </a:xfrm>
            <a:prstGeom prst="straightConnector1">
              <a:avLst/>
            </a:prstGeom>
            <a:noFill/>
            <a:ln w="38100">
              <a:solidFill>
                <a:srgbClr val="66CCFF"/>
              </a:solidFill>
              <a:prstDash val="sysDash"/>
              <a:round/>
              <a:headEnd/>
              <a:tailEnd/>
            </a:ln>
          </p:spPr>
        </p:cxn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861" y="9300"/>
              <a:ext cx="2673" cy="121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CCFF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1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1.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心智圖、樹狀圖</a:t>
              </a:r>
            </a:p>
            <a:p>
              <a:pPr marL="0" lvl="1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2.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表格</a:t>
              </a:r>
            </a:p>
            <a:p>
              <a:pPr marL="0" lvl="1" algn="just" fontAlgn="base">
                <a:lnSpc>
                  <a:spcPts val="3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3.</a:t>
              </a:r>
              <a:r>
                <a:rPr kumimoji="1" lang="zh-TW" altLang="en-US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rPr>
                <a:t>圖像</a:t>
              </a:r>
              <a:endParaRPr kumimoji="1" lang="zh-TW" altLang="zh-TW" sz="2800" dirty="0" smtClean="0">
                <a:solidFill>
                  <a:srgbClr val="0000CC"/>
                </a:solidFill>
                <a:latin typeface="Arial" pitchFamily="34" charset="0"/>
                <a:ea typeface="華康細圓體" pitchFamily="49" charset="-120"/>
                <a:cs typeface="Arial" pitchFamily="34" charset="0"/>
              </a:endParaRPr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907704" y="1556792"/>
            <a:ext cx="2807355" cy="647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華康中黑體" pitchFamily="49" charset="-120"/>
                <a:ea typeface="華康中黑體" pitchFamily="49" charset="-120"/>
                <a:cs typeface="新細明體" pitchFamily="18" charset="-120"/>
              </a:rPr>
              <a:t>畫重點</a:t>
            </a:r>
            <a:endParaRPr kumimoji="1" lang="zh-TW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4" name="群組 32"/>
          <p:cNvGrpSpPr/>
          <p:nvPr/>
        </p:nvGrpSpPr>
        <p:grpSpPr>
          <a:xfrm>
            <a:off x="1907704" y="4293096"/>
            <a:ext cx="6490310" cy="648000"/>
            <a:chOff x="1547664" y="4005064"/>
            <a:chExt cx="6490310" cy="648000"/>
          </a:xfrm>
        </p:grpSpPr>
        <p:grpSp>
          <p:nvGrpSpPr>
            <p:cNvPr id="5" name="群組 30"/>
            <p:cNvGrpSpPr/>
            <p:nvPr/>
          </p:nvGrpSpPr>
          <p:grpSpPr>
            <a:xfrm>
              <a:off x="4355976" y="4077072"/>
              <a:ext cx="3681998" cy="504287"/>
              <a:chOff x="4355976" y="4293096"/>
              <a:chExt cx="3681998" cy="504287"/>
            </a:xfrm>
          </p:grpSpPr>
          <p:cxnSp>
            <p:nvCxnSpPr>
              <p:cNvPr id="24" name="AutoShape 7"/>
              <p:cNvCxnSpPr>
                <a:cxnSpLocks noChangeShapeType="1"/>
              </p:cNvCxnSpPr>
              <p:nvPr/>
            </p:nvCxnSpPr>
            <p:spPr bwMode="auto">
              <a:xfrm>
                <a:off x="4355976" y="4590136"/>
                <a:ext cx="1584613" cy="0"/>
              </a:xfrm>
              <a:prstGeom prst="straightConnector1">
                <a:avLst/>
              </a:prstGeom>
              <a:noFill/>
              <a:ln w="38100">
                <a:solidFill>
                  <a:srgbClr val="66CCFF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644008" y="4293096"/>
                <a:ext cx="3393966" cy="504287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66CCFF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lvl="1" algn="just" fontAlgn="base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2800" dirty="0" smtClean="0">
                    <a:solidFill>
                      <a:srgbClr val="0000CC"/>
                    </a:solidFill>
                    <a:latin typeface="Arial" pitchFamily="34" charset="0"/>
                    <a:ea typeface="華康細圓體" pitchFamily="49" charset="-120"/>
                    <a:cs typeface="Arial" pitchFamily="34" charset="0"/>
                  </a:rPr>
                  <a:t>圈出關鍵字</a:t>
                </a:r>
                <a:endParaRPr kumimoji="1" lang="zh-TW" altLang="zh-TW" sz="2800" dirty="0" smtClean="0">
                  <a:solidFill>
                    <a:srgbClr val="0000CC"/>
                  </a:solidFill>
                  <a:latin typeface="Arial" pitchFamily="34" charset="0"/>
                  <a:ea typeface="華康細圓體" pitchFamily="49" charset="-120"/>
                  <a:cs typeface="Arial" pitchFamily="34" charset="0"/>
                </a:endParaRPr>
              </a:p>
            </p:txBody>
          </p:sp>
        </p:grp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1547664" y="4005064"/>
              <a:ext cx="2807354" cy="64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762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ts val="4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dirty="0" smtClean="0">
                  <a:solidFill>
                    <a:srgbClr val="0000CC"/>
                  </a:solidFill>
                  <a:latin typeface="華康中黑體" pitchFamily="49" charset="-120"/>
                  <a:ea typeface="華康中黑體" pitchFamily="49" charset="-120"/>
                  <a:cs typeface="新細明體" pitchFamily="18" charset="-120"/>
                </a:rPr>
                <a:t>長句縮短</a:t>
              </a:r>
            </a:p>
          </p:txBody>
        </p:sp>
      </p:grp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907704" y="5445224"/>
            <a:ext cx="2814973" cy="647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華康中黑體" pitchFamily="49" charset="-120"/>
                <a:ea typeface="華康中黑體" pitchFamily="49" charset="-120"/>
                <a:cs typeface="新細明體" pitchFamily="18" charset="-120"/>
              </a:rPr>
              <a:t>使用符號做筆記</a:t>
            </a:r>
            <a:endParaRPr kumimoji="1" lang="zh-TW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0000" y="54000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閱讀理解策略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cxnSp>
        <p:nvCxnSpPr>
          <p:cNvPr id="5133" name="AutoShape 13"/>
          <p:cNvCxnSpPr>
            <a:cxnSpLocks noChangeShapeType="1"/>
            <a:stCxn id="5134" idx="2"/>
          </p:cNvCxnSpPr>
          <p:nvPr/>
        </p:nvCxnSpPr>
        <p:spPr bwMode="auto">
          <a:xfrm flipH="1">
            <a:off x="3203848" y="2204617"/>
            <a:ext cx="0" cy="1944463"/>
          </a:xfrm>
          <a:prstGeom prst="straightConnector1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lg" len="lg"/>
          </a:ln>
        </p:spPr>
      </p:cxnSp>
      <p:cxnSp>
        <p:nvCxnSpPr>
          <p:cNvPr id="5138" name="AutoShape 18"/>
          <p:cNvCxnSpPr>
            <a:cxnSpLocks noChangeShapeType="1"/>
          </p:cNvCxnSpPr>
          <p:nvPr/>
        </p:nvCxnSpPr>
        <p:spPr bwMode="auto">
          <a:xfrm>
            <a:off x="3203848" y="4941168"/>
            <a:ext cx="0" cy="504000"/>
          </a:xfrm>
          <a:prstGeom prst="straightConnector1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lg" len="lg"/>
          </a:ln>
        </p:spPr>
      </p:cxnSp>
      <p:sp>
        <p:nvSpPr>
          <p:cNvPr id="37" name="左中括弧 36"/>
          <p:cNvSpPr/>
          <p:nvPr/>
        </p:nvSpPr>
        <p:spPr>
          <a:xfrm>
            <a:off x="1331640" y="4509120"/>
            <a:ext cx="216024" cy="1323528"/>
          </a:xfrm>
          <a:prstGeom prst="leftBracket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323528" y="1628800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閱</a:t>
            </a:r>
            <a:r>
              <a:rPr lang="zh-TW" altLang="en-US" sz="3200" dirty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讀</a:t>
            </a:r>
            <a:r>
              <a:rPr lang="zh-TW" altLang="en-US" sz="32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輸入</a:t>
            </a:r>
            <a:endParaRPr lang="zh-TW" altLang="zh-TW" sz="3200" dirty="0">
              <a:solidFill>
                <a:srgbClr val="FFC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3528" y="4797152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理解輸出</a:t>
            </a:r>
            <a:endParaRPr lang="zh-TW" altLang="zh-TW" sz="3200" dirty="0">
              <a:solidFill>
                <a:srgbClr val="FFC0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40" grpId="0" animBg="1"/>
      <p:bldP spid="37" grpId="0" animBg="1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500閱讀推手\510閱讀分享\2015閱讀分享\151207南市龍崎國中\課文_頁面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flipH="1">
            <a:off x="3635896" y="2780928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43608" y="2924944"/>
            <a:ext cx="1656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372200" y="3068960"/>
            <a:ext cx="1584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4427984" y="3429000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8748464" y="5805264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084168" y="23488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923928" y="2852936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716016" y="3429000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67744" y="4293096"/>
            <a:ext cx="1620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11960" y="4077072"/>
            <a:ext cx="576064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979712" y="36450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4067944" y="4581128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364088" y="5229200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076056" y="4293096"/>
            <a:ext cx="2556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940152" y="4941168"/>
            <a:ext cx="2412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267744" y="6165304"/>
            <a:ext cx="1224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148064" y="37170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(1)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42930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(2)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051720" y="55172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(3)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64288" y="2276872"/>
            <a:ext cx="1188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7" grpId="0" animBg="1"/>
      <p:bldP spid="28" grpId="0" animBg="1"/>
      <p:bldP spid="29" grpId="0" animBg="1"/>
      <p:bldP spid="30" grpId="0"/>
      <p:bldP spid="33" grpId="0"/>
      <p:bldP spid="34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500閱讀推手\510閱讀分享\2015閱讀分享\151207南市龍崎國中\課文_頁面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直線接點 6"/>
          <p:cNvCxnSpPr/>
          <p:nvPr/>
        </p:nvCxnSpPr>
        <p:spPr>
          <a:xfrm flipH="1">
            <a:off x="2051720" y="2924944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388424" y="2276872"/>
            <a:ext cx="360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83568" y="2996952"/>
            <a:ext cx="1116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283968" y="2348880"/>
            <a:ext cx="1224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1-5</a:t>
            </a:r>
            <a:r>
              <a:rPr lang="zh-TW" altLang="en-US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找出符號列舉項目～</a:t>
            </a:r>
            <a:r>
              <a:rPr lang="zh-TW" altLang="en-US" sz="4000" dirty="0" smtClean="0">
                <a:solidFill>
                  <a:srgbClr val="FF66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類別</a:t>
            </a:r>
          </a:p>
        </p:txBody>
      </p:sp>
      <p:pic>
        <p:nvPicPr>
          <p:cNvPr id="4098" name="Picture 2" descr="G:\500閱讀推手\510閱讀分享\2016閱讀分享\160419雲林自然科輔導團\160419雲林自然輔導團閱讀理解策略教學_頁面_3.jpg"/>
          <p:cNvPicPr>
            <a:picLocks noChangeAspect="1" noChangeArrowheads="1"/>
          </p:cNvPicPr>
          <p:nvPr/>
        </p:nvPicPr>
        <p:blipFill>
          <a:blip r:embed="rId2" cstate="print"/>
          <a:srcRect l="8571" t="57367" r="51653" b="24786"/>
          <a:stretch>
            <a:fillRect/>
          </a:stretch>
        </p:blipFill>
        <p:spPr bwMode="auto">
          <a:xfrm>
            <a:off x="611559" y="1556792"/>
            <a:ext cx="748883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500閱讀推手\510閱讀分享\2015閱讀分享\151207南市龍崎國中\課文_頁面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直線接點 6"/>
          <p:cNvCxnSpPr/>
          <p:nvPr/>
        </p:nvCxnSpPr>
        <p:spPr>
          <a:xfrm flipH="1">
            <a:off x="2051720" y="2924944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4139952" y="3645024"/>
            <a:ext cx="216024" cy="432048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5004048" y="5661248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699792" y="3140968"/>
            <a:ext cx="1548000" cy="216024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16016" y="3861048"/>
            <a:ext cx="1584000" cy="216024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524328" y="3573016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76056" y="4293096"/>
            <a:ext cx="504056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388424" y="2276872"/>
            <a:ext cx="360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83568" y="2996952"/>
            <a:ext cx="1116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11760" y="24928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99992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135888" y="32129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(1)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16416" y="3816000"/>
            <a:ext cx="504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267744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91880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508104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236296" y="4509120"/>
            <a:ext cx="720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8316416" y="4509120"/>
            <a:ext cx="43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956376" y="522920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6876256" y="40050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(2)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83968" y="2348880"/>
            <a:ext cx="1224000" cy="396032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83568" y="4509120"/>
            <a:ext cx="396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611560" y="5229200"/>
            <a:ext cx="1224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11560" y="5877272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63688" y="530120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mtClean="0">
                <a:latin typeface="華康中黑體" pitchFamily="49" charset="-120"/>
                <a:ea typeface="華康中黑體" pitchFamily="49" charset="-120"/>
              </a:rPr>
              <a:t>筆記策略</a:t>
            </a:r>
            <a:endParaRPr lang="zh-TW" altLang="en-US" sz="4400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0" name="Picture 4" descr="G:\500閱讀推手\510閱讀分享\2015閱讀分享\151207南市龍崎國中\課文_頁面_07.jpg"/>
          <p:cNvPicPr>
            <a:picLocks noChangeAspect="1" noChangeArrowheads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flipH="1">
            <a:off x="3635896" y="2780928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43608" y="2924944"/>
            <a:ext cx="1656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372200" y="3068960"/>
            <a:ext cx="1584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4427984" y="3429000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8748464" y="5805264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084168" y="23488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923928" y="2852936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716016" y="3429000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67744" y="4293096"/>
            <a:ext cx="1620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11960" y="4077072"/>
            <a:ext cx="576064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979712" y="36450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64288" y="2276872"/>
            <a:ext cx="1188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作筆記～樹狀圖</a:t>
            </a:r>
          </a:p>
        </p:txBody>
      </p:sp>
    </p:spTree>
    <p:extLst>
      <p:ext uri="{BB962C8B-B14F-4D97-AF65-F5344CB8AC3E}">
        <p14:creationId xmlns:p14="http://schemas.microsoft.com/office/powerpoint/2010/main" val="67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55576" y="278092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FF"/>
                </a:solidFill>
                <a:latin typeface="華康中黑體" pitchFamily="49" charset="-120"/>
                <a:ea typeface="華康中黑體" pitchFamily="49" charset="-120"/>
              </a:rPr>
              <a:t>沈葆禎</a:t>
            </a:r>
            <a:endParaRPr lang="en-US" altLang="zh-TW" sz="2800" dirty="0" smtClean="0">
              <a:solidFill>
                <a:srgbClr val="FF00FF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00FF"/>
                </a:solidFill>
                <a:latin typeface="華康中黑體" pitchFamily="49" charset="-120"/>
                <a:ea typeface="華康中黑體" pitchFamily="49" charset="-120"/>
              </a:rPr>
              <a:t>治臺</a:t>
            </a:r>
            <a:endParaRPr lang="zh-TW" altLang="en-US" sz="2800" dirty="0">
              <a:solidFill>
                <a:srgbClr val="FF00FF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1"/>
          <p:cNvGrpSpPr/>
          <p:nvPr/>
        </p:nvGrpSpPr>
        <p:grpSpPr>
          <a:xfrm>
            <a:off x="2051720" y="2636912"/>
            <a:ext cx="432048" cy="1296144"/>
            <a:chOff x="2195736" y="2636912"/>
            <a:chExt cx="576064" cy="1296144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2195736" y="3284984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2483768" y="2636912"/>
              <a:ext cx="0" cy="1296144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2483768" y="2636912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2483768" y="3933056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2555776" y="23488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興建炮臺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645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積極治臺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G:\500閱讀推手\510閱讀分享\2015閱讀分享\151207南市龍崎國中\課文_頁面_07.jpg"/>
          <p:cNvPicPr>
            <a:picLocks noChangeAspect="1" noChangeArrowheads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flipH="1">
            <a:off x="3635896" y="2780928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43608" y="2924944"/>
            <a:ext cx="1656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372200" y="3068960"/>
            <a:ext cx="1584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4427984" y="3429000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8748464" y="5805264"/>
            <a:ext cx="216024" cy="576064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084168" y="23488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923928" y="2852936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716016" y="3429000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67744" y="4293096"/>
            <a:ext cx="1620000" cy="1800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11960" y="4077072"/>
            <a:ext cx="576064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979712" y="36450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4067944" y="4581128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364088" y="5229200"/>
            <a:ext cx="216024" cy="576064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076056" y="4293096"/>
            <a:ext cx="2556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940152" y="4941168"/>
            <a:ext cx="2412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267744" y="6165304"/>
            <a:ext cx="1224000" cy="180008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148064" y="37170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(1)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42930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(2)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051720" y="55172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(3)</a:t>
            </a:r>
            <a:endParaRPr lang="zh-TW" altLang="en-US" sz="32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64288" y="2276872"/>
            <a:ext cx="1188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solidFill>
                  <a:schemeClr val="tx2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作筆記～樹狀圖</a:t>
            </a:r>
          </a:p>
        </p:txBody>
      </p:sp>
    </p:spTree>
    <p:extLst>
      <p:ext uri="{BB962C8B-B14F-4D97-AF65-F5344CB8AC3E}">
        <p14:creationId xmlns:p14="http://schemas.microsoft.com/office/powerpoint/2010/main" val="677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3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55576" y="278092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沈葆禎</a:t>
            </a:r>
            <a:endParaRPr lang="en-US" altLang="zh-TW" sz="2800" dirty="0" smtClean="0"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治臺</a:t>
            </a:r>
            <a:endParaRPr lang="zh-TW" altLang="en-US" sz="28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1"/>
          <p:cNvGrpSpPr/>
          <p:nvPr/>
        </p:nvGrpSpPr>
        <p:grpSpPr>
          <a:xfrm>
            <a:off x="2051720" y="2636912"/>
            <a:ext cx="432048" cy="1296144"/>
            <a:chOff x="2195736" y="2636912"/>
            <a:chExt cx="576064" cy="1296144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2195736" y="3284984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2483768" y="2636912"/>
              <a:ext cx="0" cy="1296144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2483768" y="2636912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2483768" y="3933056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2555776" y="23488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興建炮臺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645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積極治臺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4" name="群組 20"/>
          <p:cNvGrpSpPr/>
          <p:nvPr/>
        </p:nvGrpSpPr>
        <p:grpSpPr>
          <a:xfrm>
            <a:off x="4211960" y="3284984"/>
            <a:ext cx="432048" cy="1296144"/>
            <a:chOff x="4211960" y="3284984"/>
            <a:chExt cx="432048" cy="1296144"/>
          </a:xfrm>
        </p:grpSpPr>
        <p:cxnSp>
          <p:nvCxnSpPr>
            <p:cNvPr id="14" name="直線接點 13"/>
            <p:cNvCxnSpPr/>
            <p:nvPr/>
          </p:nvCxnSpPr>
          <p:spPr>
            <a:xfrm flipV="1">
              <a:off x="4211960" y="3933056"/>
              <a:ext cx="432000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4427984" y="3284984"/>
              <a:ext cx="0" cy="1296144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4427984" y="3284984"/>
              <a:ext cx="216024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4427984" y="4581128"/>
              <a:ext cx="216024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4788024" y="29969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5"/>
                </a:solidFill>
                <a:latin typeface="華康中黑體" pitchFamily="49" charset="-120"/>
                <a:ea typeface="華康中黑體" pitchFamily="49" charset="-120"/>
              </a:rPr>
              <a:t>廢渡台限制</a:t>
            </a:r>
            <a:endParaRPr lang="zh-TW" altLang="en-US" sz="2800" dirty="0">
              <a:solidFill>
                <a:schemeClr val="accent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43651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5"/>
                </a:solidFill>
                <a:latin typeface="華康中黑體" pitchFamily="49" charset="-120"/>
                <a:ea typeface="華康中黑體" pitchFamily="49" charset="-120"/>
              </a:rPr>
              <a:t>新設行政區</a:t>
            </a:r>
            <a:endParaRPr lang="zh-TW" altLang="en-US" sz="2800" dirty="0">
              <a:solidFill>
                <a:schemeClr val="accent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88024" y="371703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mtClean="0">
                <a:solidFill>
                  <a:schemeClr val="accent5"/>
                </a:solidFill>
                <a:latin typeface="華康中黑體" pitchFamily="49" charset="-120"/>
                <a:ea typeface="華康中黑體" pitchFamily="49" charset="-120"/>
              </a:rPr>
              <a:t>允許開採山區資源</a:t>
            </a:r>
            <a:endParaRPr lang="zh-TW" altLang="en-US" sz="2800" dirty="0">
              <a:solidFill>
                <a:schemeClr val="accent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Picture 3" descr="G:\500閱讀推手\510閱讀分享\2015閱讀分享\151207南市龍崎國中\課文_頁面_08.jpg"/>
          <p:cNvPicPr>
            <a:picLocks noChangeAspect="1" noChangeArrowheads="1"/>
          </p:cNvPicPr>
          <p:nvPr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cxnSp>
        <p:nvCxnSpPr>
          <p:cNvPr id="7" name="直線接點 6"/>
          <p:cNvCxnSpPr/>
          <p:nvPr/>
        </p:nvCxnSpPr>
        <p:spPr>
          <a:xfrm flipH="1">
            <a:off x="2051720" y="2924944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4139952" y="3645024"/>
            <a:ext cx="216024" cy="432048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5004048" y="5661248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699792" y="3140968"/>
            <a:ext cx="1548000" cy="216024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16016" y="3861048"/>
            <a:ext cx="1584000" cy="216024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524328" y="3573016"/>
            <a:ext cx="792088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76056" y="4293096"/>
            <a:ext cx="504056" cy="504056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388424" y="2276872"/>
            <a:ext cx="360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83568" y="2996952"/>
            <a:ext cx="1116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11760" y="24928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1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99992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</a:t>
            </a:r>
            <a:endParaRPr lang="zh-TW" altLang="en-US" sz="40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135888" y="32129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(1)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16416" y="3816000"/>
            <a:ext cx="504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267744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91880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508104" y="450912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236296" y="4509120"/>
            <a:ext cx="720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8316416" y="4509120"/>
            <a:ext cx="43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956376" y="5229200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6876256" y="400506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6BFAFD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(2)</a:t>
            </a:r>
            <a:endParaRPr lang="zh-TW" altLang="en-US" sz="2800" dirty="0">
              <a:solidFill>
                <a:srgbClr val="6BFAFD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83968" y="2348880"/>
            <a:ext cx="1224000" cy="396032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83568" y="4509120"/>
            <a:ext cx="396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611560" y="5229200"/>
            <a:ext cx="1224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11560" y="5877272"/>
            <a:ext cx="792000" cy="21602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solidFill>
                  <a:srgbClr val="FFFF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</a:t>
            </a:r>
            <a:r>
              <a:rPr lang="zh-TW" altLang="en-US" sz="4000" dirty="0" smtClean="0">
                <a:solidFill>
                  <a:srgbClr val="FF66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樹狀圖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40000" y="5400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華康中黑體" pitchFamily="49" charset="-120"/>
                <a:ea typeface="華康中黑體" pitchFamily="49" charset="-120"/>
              </a:rPr>
              <a:t>筆記策略步驟</a:t>
            </a:r>
            <a:endParaRPr lang="zh-TW" altLang="en-US" sz="3600" dirty="0">
              <a:solidFill>
                <a:srgbClr val="FFC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一、畫重點</a:t>
            </a:r>
            <a:endParaRPr lang="zh-TW" altLang="en-US" sz="3200" dirty="0">
              <a:solidFill>
                <a:schemeClr val="tx2">
                  <a:lumMod val="90000"/>
                </a:schemeClr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二、長句縮短</a:t>
            </a:r>
            <a:endParaRPr lang="zh-TW" altLang="zh-TW" sz="3200" dirty="0">
              <a:solidFill>
                <a:schemeClr val="tx2">
                  <a:lumMod val="90000"/>
                </a:schemeClr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三、使用符號做筆記</a:t>
            </a:r>
            <a:endParaRPr lang="zh-TW" altLang="zh-TW" sz="3200" dirty="0">
              <a:solidFill>
                <a:schemeClr val="tx2">
                  <a:lumMod val="90000"/>
                </a:schemeClr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5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87624" y="2780928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FF"/>
                </a:solidFill>
                <a:latin typeface="華康中黑體" pitchFamily="49" charset="-120"/>
                <a:ea typeface="華康中黑體" pitchFamily="49" charset="-120"/>
              </a:rPr>
              <a:t>經濟建設</a:t>
            </a:r>
            <a:endParaRPr lang="zh-TW" altLang="en-US" sz="2800" dirty="0">
              <a:solidFill>
                <a:srgbClr val="FF00FF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11"/>
          <p:cNvGrpSpPr/>
          <p:nvPr/>
        </p:nvGrpSpPr>
        <p:grpSpPr>
          <a:xfrm>
            <a:off x="2051720" y="2636912"/>
            <a:ext cx="432048" cy="1296144"/>
            <a:chOff x="2195736" y="2636912"/>
            <a:chExt cx="576064" cy="1296144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2195736" y="3284984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2483768" y="2636912"/>
              <a:ext cx="0" cy="1296144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2483768" y="2636912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2483768" y="3933056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2555776" y="23488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土地拓墾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645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華康中黑體" pitchFamily="49" charset="-120"/>
                <a:ea typeface="華康中黑體" pitchFamily="49" charset="-120"/>
              </a:rPr>
              <a:t>國際貿易</a:t>
            </a:r>
            <a:endParaRPr lang="zh-TW" altLang="en-US" sz="2800" dirty="0">
              <a:solidFill>
                <a:srgbClr val="FF66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4" name="群組 12"/>
          <p:cNvGrpSpPr/>
          <p:nvPr/>
        </p:nvGrpSpPr>
        <p:grpSpPr>
          <a:xfrm>
            <a:off x="4211960" y="3284984"/>
            <a:ext cx="432048" cy="1296144"/>
            <a:chOff x="2195736" y="2636912"/>
            <a:chExt cx="576064" cy="1296144"/>
          </a:xfrm>
        </p:grpSpPr>
        <p:cxnSp>
          <p:nvCxnSpPr>
            <p:cNvPr id="14" name="直線接點 13"/>
            <p:cNvCxnSpPr/>
            <p:nvPr/>
          </p:nvCxnSpPr>
          <p:spPr>
            <a:xfrm flipV="1">
              <a:off x="2195736" y="3284984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483768" y="2636912"/>
              <a:ext cx="0" cy="1296144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483768" y="2636912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483768" y="3933056"/>
              <a:ext cx="288032" cy="0"/>
            </a:xfrm>
            <a:prstGeom prst="line">
              <a:avLst/>
            </a:prstGeom>
            <a:ln w="50800">
              <a:solidFill>
                <a:srgbClr val="6B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4788024" y="29969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FF00"/>
                </a:solidFill>
                <a:latin typeface="華康中黑體" pitchFamily="49" charset="-120"/>
                <a:ea typeface="華康中黑體" pitchFamily="49" charset="-120"/>
              </a:rPr>
              <a:t>輸出蔗糖、鹿皮</a:t>
            </a:r>
            <a:endParaRPr lang="zh-TW" altLang="en-US" sz="2800" dirty="0">
              <a:solidFill>
                <a:srgbClr val="00FF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43651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FF00"/>
                </a:solidFill>
                <a:latin typeface="華康中黑體" pitchFamily="49" charset="-120"/>
                <a:ea typeface="華康中黑體" pitchFamily="49" charset="-120"/>
              </a:rPr>
              <a:t>利用地理位置進行貿易</a:t>
            </a:r>
            <a:endParaRPr lang="zh-TW" altLang="en-US" sz="2800" dirty="0">
              <a:solidFill>
                <a:srgbClr val="00FF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455" r="7476" b="5455"/>
          <a:stretch/>
        </p:blipFill>
        <p:spPr>
          <a:xfrm>
            <a:off x="-1" y="8576"/>
            <a:ext cx="9246721" cy="6849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39608" y="3717032"/>
            <a:ext cx="828000" cy="252016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4437112"/>
            <a:ext cx="1224000" cy="180008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99217" y="4437112"/>
            <a:ext cx="1224000" cy="180008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20322" y="3717032"/>
            <a:ext cx="2484000" cy="252016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455" r="7476" b="5455"/>
          <a:stretch/>
        </p:blipFill>
        <p:spPr>
          <a:xfrm>
            <a:off x="-10391" y="0"/>
            <a:ext cx="925829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31640" y="2492896"/>
            <a:ext cx="1224000" cy="180008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84168" y="2492896"/>
            <a:ext cx="720000" cy="180008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956376" y="2492896"/>
            <a:ext cx="396000" cy="180008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9552" y="3190098"/>
            <a:ext cx="2736000" cy="180008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83768" y="3815292"/>
            <a:ext cx="792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80112" y="3815292"/>
            <a:ext cx="792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074640" y="4440486"/>
            <a:ext cx="1188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80112" y="4440486"/>
            <a:ext cx="828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8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455" r="7476" b="5455"/>
          <a:stretch/>
        </p:blipFill>
        <p:spPr>
          <a:xfrm>
            <a:off x="0" y="0"/>
            <a:ext cx="925829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5856" y="2852936"/>
            <a:ext cx="1584000" cy="144016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012160" y="2852936"/>
            <a:ext cx="1152000" cy="144016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11760" y="2204864"/>
            <a:ext cx="2844000" cy="180008"/>
          </a:xfrm>
          <a:prstGeom prst="rect">
            <a:avLst/>
          </a:prstGeom>
          <a:solidFill>
            <a:srgbClr val="00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768160" y="3501008"/>
            <a:ext cx="1116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23999" y="4149080"/>
            <a:ext cx="792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31999" y="4796579"/>
            <a:ext cx="792000" cy="180008"/>
          </a:xfrm>
          <a:prstGeom prst="rect">
            <a:avLst/>
          </a:prstGeom>
          <a:solidFill>
            <a:srgbClr val="FF00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2303748" y="3933056"/>
            <a:ext cx="216024" cy="432048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475656" y="4580555"/>
            <a:ext cx="216024" cy="432048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8514998" y="4570614"/>
            <a:ext cx="216024" cy="432048"/>
          </a:xfrm>
          <a:prstGeom prst="line">
            <a:avLst/>
          </a:prstGeom>
          <a:ln w="50800">
            <a:solidFill>
              <a:srgbClr val="FF6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2" y="1484784"/>
          <a:ext cx="799288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024336"/>
                <a:gridCol w="3312368"/>
              </a:tblGrid>
              <a:tr h="1152128"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6600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7030A0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95536" y="60840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比較對象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084168" y="7647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比較項目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作筆記～表格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580112" y="6084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內容</a:t>
            </a:r>
          </a:p>
        </p:txBody>
      </p:sp>
      <p:grpSp>
        <p:nvGrpSpPr>
          <p:cNvPr id="2" name="群組 20"/>
          <p:cNvGrpSpPr/>
          <p:nvPr/>
        </p:nvGrpSpPr>
        <p:grpSpPr>
          <a:xfrm>
            <a:off x="899592" y="1484784"/>
            <a:ext cx="7992000" cy="4572000"/>
            <a:chOff x="611560" y="1844824"/>
            <a:chExt cx="7992000" cy="457200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611560" y="2996952"/>
              <a:ext cx="7992000" cy="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11560" y="4149080"/>
              <a:ext cx="7992000" cy="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267744" y="1844824"/>
              <a:ext cx="0" cy="4572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292000" y="1844824"/>
              <a:ext cx="0" cy="4536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611560" y="5373216"/>
              <a:ext cx="7992000" cy="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圓角矩形 4"/>
          <p:cNvSpPr/>
          <p:nvPr/>
        </p:nvSpPr>
        <p:spPr>
          <a:xfrm>
            <a:off x="971600" y="2780928"/>
            <a:ext cx="1512168" cy="316835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771800" y="1628800"/>
            <a:ext cx="5976664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771800" y="2780928"/>
            <a:ext cx="5904656" cy="3096344"/>
          </a:xfrm>
          <a:prstGeom prst="roundRect">
            <a:avLst>
              <a:gd name="adj" fmla="val 6779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5" grpId="0" animBg="1"/>
      <p:bldP spid="6" grpId="0" animBg="1"/>
      <p:bldP spid="11" grpId="0" animBg="1"/>
      <p:bldP spid="1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06467"/>
              </p:ext>
            </p:extLst>
          </p:nvPr>
        </p:nvGraphicFramePr>
        <p:xfrm>
          <a:off x="467544" y="1916832"/>
          <a:ext cx="835248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694"/>
                <a:gridCol w="4029946"/>
                <a:gridCol w="2591840"/>
              </a:tblGrid>
              <a:tr h="1536171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sz="3200" b="0" kern="1200" dirty="0">
                        <a:solidFill>
                          <a:srgbClr val="FF6600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FF00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FF00FF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作筆記～表格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467544" y="3429000"/>
            <a:ext cx="8351592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67544" y="4941168"/>
            <a:ext cx="8351592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198246" y="1916832"/>
            <a:ext cx="4029938" cy="4608512"/>
            <a:chOff x="2270702" y="1484784"/>
            <a:chExt cx="3741458" cy="457200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2270702" y="1484784"/>
              <a:ext cx="0" cy="4572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012160" y="1484784"/>
              <a:ext cx="0" cy="4536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610765" y="3838155"/>
            <a:ext cx="1584176" cy="65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接觸力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4070" y="495821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非接觸力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>
              <a:lnSpc>
                <a:spcPts val="4800"/>
              </a:lnSpc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超距力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)</a:t>
            </a:r>
            <a:endParaRPr lang="zh-TW" altLang="zh-TW" sz="24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356245" y="3838155"/>
            <a:ext cx="3580153" cy="65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施力需與物體接觸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201552" y="5310669"/>
            <a:ext cx="4098640" cy="65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施力不需與物體接觸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00192" y="3575240"/>
            <a:ext cx="237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推力、拉力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摩擦力、風力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344286" y="5044918"/>
            <a:ext cx="237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靜力、重力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磁力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97969" y="2184586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力的</a:t>
            </a:r>
            <a:endParaRPr lang="en-US" altLang="zh-TW" sz="3200" dirty="0">
              <a:solidFill>
                <a:schemeClr val="accent4">
                  <a:lumMod val="20000"/>
                  <a:lumOff val="80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形式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201552" y="2205543"/>
            <a:ext cx="3907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施</a:t>
            </a:r>
            <a:r>
              <a:rPr lang="zh-TW" alt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力</a:t>
            </a:r>
            <a:endParaRPr lang="en-US" altLang="zh-TW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對受力物的作用</a:t>
            </a:r>
            <a:endParaRPr lang="zh-TW" alt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485253" y="2310218"/>
            <a:ext cx="216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/>
                </a:solidFill>
                <a:latin typeface="華康中黑體" pitchFamily="49" charset="-120"/>
                <a:ea typeface="華康中黑體" pitchFamily="49" charset="-120"/>
              </a:rPr>
              <a:t>實例</a:t>
            </a:r>
            <a:endParaRPr lang="zh-TW" altLang="en-US" sz="3200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2" grpId="0"/>
      <p:bldP spid="34" grpId="0"/>
      <p:bldP spid="35" grpId="0"/>
      <p:bldP spid="36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7224"/>
              </p:ext>
            </p:extLst>
          </p:nvPr>
        </p:nvGraphicFramePr>
        <p:xfrm>
          <a:off x="467544" y="1916832"/>
          <a:ext cx="835248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694"/>
                <a:gridCol w="4029946"/>
                <a:gridCol w="2591840"/>
              </a:tblGrid>
              <a:tr h="153617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200" b="0" kern="1200" dirty="0" smtClean="0">
                          <a:solidFill>
                            <a:srgbClr val="FF6600"/>
                          </a:solidFill>
                          <a:latin typeface="華康中黑體" pitchFamily="49" charset="-120"/>
                          <a:ea typeface="華康中黑體" pitchFamily="49" charset="-120"/>
                          <a:cs typeface="+mn-cs"/>
                        </a:rPr>
                        <a:t>力的</a:t>
                      </a:r>
                      <a:endParaRPr kumimoji="0" lang="en-US" altLang="zh-TW" sz="3200" b="0" kern="1200" dirty="0" smtClean="0">
                        <a:solidFill>
                          <a:srgbClr val="FF6600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3200" b="0" kern="1200" dirty="0" smtClean="0">
                          <a:solidFill>
                            <a:srgbClr val="FF6600"/>
                          </a:solidFill>
                          <a:latin typeface="華康中黑體" pitchFamily="49" charset="-120"/>
                          <a:ea typeface="華康中黑體" pitchFamily="49" charset="-120"/>
                          <a:cs typeface="+mn-cs"/>
                        </a:rPr>
                        <a:t>形式</a:t>
                      </a:r>
                      <a:endParaRPr kumimoji="0" lang="zh-TW" altLang="en-US" sz="3200" b="0" kern="1200" dirty="0">
                        <a:solidFill>
                          <a:srgbClr val="FF6600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solidFill>
                          <a:srgbClr val="00FF00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rgbClr val="FF00FF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實例</a:t>
                      </a:r>
                      <a:endParaRPr lang="zh-TW" altLang="en-US" sz="3200" b="0" dirty="0">
                        <a:solidFill>
                          <a:srgbClr val="FF00FF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endParaRPr kumimoji="0" lang="zh-TW" altLang="en-US" sz="28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3200" b="0" kern="1200" dirty="0" smtClean="0">
                        <a:solidFill>
                          <a:schemeClr val="bg1"/>
                        </a:solidFill>
                        <a:latin typeface="華康中黑體" pitchFamily="49" charset="-120"/>
                        <a:ea typeface="華康中黑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40000" y="540000"/>
            <a:ext cx="74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2-1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  作筆記～表格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467544" y="3429000"/>
            <a:ext cx="8351592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67544" y="4941168"/>
            <a:ext cx="8351592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198246" y="1916832"/>
            <a:ext cx="4029938" cy="4608512"/>
            <a:chOff x="2270702" y="1484784"/>
            <a:chExt cx="3741458" cy="457200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2270702" y="1484784"/>
              <a:ext cx="0" cy="4572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012160" y="1484784"/>
              <a:ext cx="0" cy="4536000"/>
            </a:xfrm>
            <a:prstGeom prst="line">
              <a:avLst/>
            </a:prstGeom>
            <a:ln w="508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610765" y="3838155"/>
            <a:ext cx="1584176" cy="65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接觸力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4070" y="495821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非接觸力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>
              <a:lnSpc>
                <a:spcPts val="4800"/>
              </a:lnSpc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超距力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)</a:t>
            </a:r>
            <a:endParaRPr lang="zh-TW" altLang="zh-TW" sz="24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580010" y="5342211"/>
            <a:ext cx="1408364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×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580010" y="3782371"/>
            <a:ext cx="1408364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○</a:t>
            </a:r>
            <a:endParaRPr lang="zh-TW" altLang="zh-TW" sz="32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00192" y="3575240"/>
            <a:ext cx="237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推力、拉力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摩擦力、風力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344286" y="5044918"/>
            <a:ext cx="237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靜力、重力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磁力</a:t>
            </a:r>
            <a:endParaRPr lang="zh-TW" altLang="zh-TW" sz="2800" dirty="0">
              <a:solidFill>
                <a:schemeClr val="accent2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01552" y="2205543"/>
            <a:ext cx="3907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FF00"/>
                </a:solidFill>
                <a:latin typeface="華康中黑體" pitchFamily="49" charset="-120"/>
                <a:ea typeface="華康中黑體" pitchFamily="49" charset="-120"/>
              </a:rPr>
              <a:t>施力與受力物</a:t>
            </a:r>
            <a:endParaRPr lang="en-US" altLang="zh-TW" sz="3200" dirty="0" smtClean="0">
              <a:solidFill>
                <a:srgbClr val="00FF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FF00"/>
                </a:solidFill>
                <a:latin typeface="華康中黑體" pitchFamily="49" charset="-120"/>
                <a:ea typeface="華康中黑體" pitchFamily="49" charset="-120"/>
              </a:rPr>
              <a:t>是否接觸</a:t>
            </a:r>
            <a:endParaRPr lang="zh-TW" altLang="en-US" sz="3200" dirty="0">
              <a:solidFill>
                <a:srgbClr val="00FF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0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364088" y="378875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讀書的工具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64088" y="443675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dirty="0">
                <a:latin typeface="Arial" pitchFamily="34" charset="0"/>
                <a:ea typeface="華康中黑體" pitchFamily="49" charset="-120"/>
                <a:cs typeface="Arial" pitchFamily="34" charset="0"/>
              </a:rPr>
              <a:t>一點概念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64088" y="5084757"/>
            <a:ext cx="3024336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zh-TW" altLang="en-US" sz="3200" dirty="0">
                <a:latin typeface="Arial" pitchFamily="34" charset="0"/>
                <a:ea typeface="華康中黑體" pitchFamily="49" charset="-120"/>
                <a:cs typeface="Arial" pitchFamily="34" charset="0"/>
              </a:rPr>
              <a:t>搭了鷹架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19932" y="5685957"/>
            <a:ext cx="486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40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經常練習</a:t>
            </a:r>
            <a:r>
              <a:rPr lang="zh-TW" altLang="en-US" sz="40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，才能</a:t>
            </a:r>
            <a:r>
              <a:rPr lang="zh-TW" altLang="en-US" sz="4000" dirty="0" smtClean="0">
                <a:solidFill>
                  <a:srgbClr val="FFC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熟練</a:t>
            </a:r>
            <a:endParaRPr lang="zh-TW" altLang="zh-TW" sz="40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pic>
        <p:nvPicPr>
          <p:cNvPr id="8" name="Picture 2" descr="https://www.show.org.tw/upload/Image/show_baby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000" y1="14118" x2="8000" y2="14118"/>
                        <a14:backgroundMark x1="14667" y1="81176" x2="14667" y2="81176"/>
                        <a14:backgroundMark x1="88000" y1="62353" x2="88000" y2="58824"/>
                        <a14:backgroundMark x1="83333" y1="8235" x2="83333" y2="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7" y="332656"/>
            <a:ext cx="2699479" cy="30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99592" y="2348880"/>
            <a:ext cx="720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6600" b="1" dirty="0" smtClean="0">
                <a:ln/>
                <a:solidFill>
                  <a:schemeClr val="tx2">
                    <a:lumMod val="75000"/>
                  </a:schemeClr>
                </a:solidFill>
                <a:latin typeface="華康海報體W12" pitchFamily="49" charset="-120"/>
                <a:ea typeface="華康海報體W12" pitchFamily="49" charset="-120"/>
              </a:rPr>
              <a:t>畫重點</a:t>
            </a:r>
            <a:endParaRPr lang="zh-TW" altLang="en-US" sz="6600" b="1" dirty="0">
              <a:ln/>
              <a:solidFill>
                <a:schemeClr val="tx2">
                  <a:lumMod val="75000"/>
                </a:schemeClr>
              </a:solidFill>
              <a:latin typeface="華康海報體W12" pitchFamily="49" charset="-120"/>
              <a:ea typeface="華康海報體W12" pitchFamily="49" charset="-12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2267744" y="1772816"/>
            <a:ext cx="7920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endParaRPr lang="zh-TW" alt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</p:cSld>
  <p:clrMapOvr>
    <a:masterClrMapping/>
  </p:clrMapOvr>
  <p:transition advTm="106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1-0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畫重點的</a:t>
            </a:r>
            <a:r>
              <a:rPr lang="zh-TW" altLang="en-US" sz="32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工具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從標題預測文章內容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1-2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認識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標點符號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1-3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上文預測下文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438057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4000" dirty="0" smtClean="0">
                <a:solidFill>
                  <a:srgbClr val="FF6A05"/>
                </a:solidFill>
                <a:latin typeface="華康中黑體" pitchFamily="49" charset="-120"/>
                <a:ea typeface="華康中黑體" pitchFamily="49" charset="-120"/>
              </a:rPr>
              <a:t>畫重點</a:t>
            </a:r>
            <a:endParaRPr lang="zh-TW" altLang="en-US" sz="4000" dirty="0">
              <a:solidFill>
                <a:srgbClr val="FF6A0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869160"/>
            <a:ext cx="7560000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1-5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找出符號列舉項目及判斷項目性質</a:t>
            </a:r>
            <a:endParaRPr lang="en-US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  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（順序或類別）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14908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掌握重點字詞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012160" y="472514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畫重點</a:t>
            </a:r>
            <a:endParaRPr lang="zh-TW" altLang="zh-TW" sz="2800" dirty="0">
              <a:solidFill>
                <a:srgbClr val="0000FF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67744" y="45091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寫筆記</a:t>
            </a:r>
            <a:endParaRPr lang="zh-TW" altLang="zh-TW" sz="2800" dirty="0">
              <a:solidFill>
                <a:srgbClr val="0000FF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2771800" y="3068960"/>
            <a:ext cx="360040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3愛閱讀\400閱讀課專題活動\420閱讀理解社團\101學年度學生作品—寒假閱讀理解社團\學生寒假歷史手寫筆記_頁面_4.jpg"/>
          <p:cNvPicPr>
            <a:picLocks noChangeAspect="1" noChangeArrowheads="1"/>
          </p:cNvPicPr>
          <p:nvPr/>
        </p:nvPicPr>
        <p:blipFill rotWithShape="1">
          <a:blip r:embed="rId2" cstate="print"/>
          <a:srcRect l="7230" t="23504"/>
          <a:stretch/>
        </p:blipFill>
        <p:spPr bwMode="auto">
          <a:xfrm>
            <a:off x="4338941" y="1207995"/>
            <a:ext cx="4122846" cy="4392488"/>
          </a:xfrm>
          <a:prstGeom prst="rect">
            <a:avLst/>
          </a:prstGeom>
          <a:noFill/>
        </p:spPr>
      </p:pic>
      <p:pic>
        <p:nvPicPr>
          <p:cNvPr id="3" name="Picture 2" descr="D:\03愛閱讀\400閱讀課專題活動\420閱讀理解社團\101學年度學生作品—寒假閱讀理解社團\學生寒假歷史手寫筆記_頁面_6.jpg"/>
          <p:cNvPicPr>
            <a:picLocks noChangeAspect="1" noChangeArrowheads="1"/>
          </p:cNvPicPr>
          <p:nvPr/>
        </p:nvPicPr>
        <p:blipFill rotWithShape="1">
          <a:blip r:embed="rId3" cstate="print"/>
          <a:srcRect l="6304" t="6496" r="-731" b="18802"/>
          <a:stretch/>
        </p:blipFill>
        <p:spPr bwMode="auto">
          <a:xfrm>
            <a:off x="467544" y="1207995"/>
            <a:ext cx="3938581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440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1-0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畫重點的工具  </a:t>
            </a:r>
            <a:endParaRPr lang="zh-TW" altLang="en-US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088000"/>
            <a:ext cx="75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1-1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從</a:t>
            </a:r>
            <a:r>
              <a:rPr lang="zh-TW" altLang="zh-TW" sz="3200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標題預測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文章內容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36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1-2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認識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標點符號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338400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1-3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上文預測下文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438057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4000" dirty="0" smtClean="0">
                <a:solidFill>
                  <a:srgbClr val="FF6A05"/>
                </a:solidFill>
                <a:latin typeface="華康中黑體" pitchFamily="49" charset="-120"/>
                <a:ea typeface="華康中黑體" pitchFamily="49" charset="-120"/>
              </a:rPr>
              <a:t>畫重點</a:t>
            </a:r>
            <a:endParaRPr lang="zh-TW" altLang="en-US" sz="4000" dirty="0">
              <a:solidFill>
                <a:srgbClr val="FF6A05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611560" y="260648"/>
            <a:ext cx="7920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1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869160"/>
            <a:ext cx="7560000" cy="126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1-5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找出符號列舉項目及判斷項目性質</a:t>
            </a:r>
            <a:endParaRPr lang="en-US" altLang="zh-TW" sz="3200" dirty="0" smtClean="0"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    </a:t>
            </a:r>
            <a:r>
              <a:rPr lang="zh-TW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（順序或類別）</a:t>
            </a: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  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4149080"/>
            <a:ext cx="7560000" cy="6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1-4  </a:t>
            </a:r>
            <a:r>
              <a:rPr lang="zh-TW" altLang="en-US" sz="3200" dirty="0" smtClean="0">
                <a:latin typeface="Arial" pitchFamily="34" charset="0"/>
                <a:ea typeface="華康中黑體" pitchFamily="49" charset="-120"/>
                <a:cs typeface="Arial" pitchFamily="34" charset="0"/>
              </a:rPr>
              <a:t>掌握重點字詞</a:t>
            </a:r>
            <a:endParaRPr lang="zh-TW" altLang="zh-TW" sz="3200" dirty="0"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7|1|0.9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7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7350</TotalTime>
  <Words>818</Words>
  <Application>Microsoft Macintosh PowerPoint</Application>
  <PresentationFormat>如螢幕大小 (4:3)</PresentationFormat>
  <Paragraphs>233</Paragraphs>
  <Slides>47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3" baseType="lpstr">
      <vt:lpstr>Calibri</vt:lpstr>
      <vt:lpstr>FangSong</vt:lpstr>
      <vt:lpstr>Tw Cen MT</vt:lpstr>
      <vt:lpstr>Tw Cen MT Condensed</vt:lpstr>
      <vt:lpstr>Wingdings 3</vt:lpstr>
      <vt:lpstr>华文仿宋</vt:lpstr>
      <vt:lpstr>華康POP1體W5</vt:lpstr>
      <vt:lpstr>華康POP1體W9</vt:lpstr>
      <vt:lpstr>華康中黑體</vt:lpstr>
      <vt:lpstr>華康海報體W12</vt:lpstr>
      <vt:lpstr>華康細圓體</vt:lpstr>
      <vt:lpstr>華康楷書體W3</vt:lpstr>
      <vt:lpstr>微軟正黑體</vt:lpstr>
      <vt:lpstr>新細明體</vt:lpstr>
      <vt:lpstr>Arial</vt:lpstr>
      <vt:lpstr>積分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HUMG HUI CHEN</cp:lastModifiedBy>
  <cp:revision>89</cp:revision>
  <dcterms:created xsi:type="dcterms:W3CDTF">2014-11-30T13:47:02Z</dcterms:created>
  <dcterms:modified xsi:type="dcterms:W3CDTF">2016-11-06T12:10:58Z</dcterms:modified>
</cp:coreProperties>
</file>