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</p:sldMasterIdLst>
  <p:notesMasterIdLst>
    <p:notesMasterId r:id="rId22"/>
  </p:notesMasterIdLst>
  <p:sldIdLst>
    <p:sldId id="256" r:id="rId3"/>
    <p:sldId id="258" r:id="rId4"/>
    <p:sldId id="259" r:id="rId5"/>
    <p:sldId id="257" r:id="rId6"/>
    <p:sldId id="260" r:id="rId7"/>
    <p:sldId id="261" r:id="rId8"/>
    <p:sldId id="274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48421" autoAdjust="0"/>
  </p:normalViewPr>
  <p:slideViewPr>
    <p:cSldViewPr>
      <p:cViewPr varScale="1">
        <p:scale>
          <a:sx n="78" d="100"/>
          <a:sy n="78" d="100"/>
        </p:scale>
        <p:origin x="102" y="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B49CC-2F3E-4163-91CD-02ED0986F5FB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F1D79-C231-4825-9975-4D3E4F2E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8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雪景動畫</a:t>
            </a:r>
            <a:endParaRPr lang="en-US" sz="1200" b="0" kern="1200" dirty="0" smtClean="0">
              <a:solidFill>
                <a:schemeClr val="tx1"/>
              </a:solidFill>
              <a:effectLst/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(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困難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)</a:t>
            </a: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提示：要獲得此效果的最佳結果，建議您使用高解析度的大型圖片。上方範例圖片為寬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2000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像素乘高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750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像素。您可使用繪圖輔助線以重新產生動畫效果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 </a:t>
            </a: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若要顯示並設定繪圖輔助線，請執行下列動作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：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以滑鼠右鍵按一下投影片背景，然後選取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格線</a:t>
            </a:r>
            <a:r>
              <a:rPr lang="zh-TW" alt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及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輔助線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格線</a:t>
            </a:r>
            <a:r>
              <a:rPr lang="zh-TW" alt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及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輔助線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對話方塊，在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輔助線設定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下方，選取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在螢幕上顯示繪圖輔助線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]，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然後按一下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確定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]。(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注意：投影片的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0.00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處會顯示一條水平和一條垂直輔助線，此為預設位置。隨著您拖曳輔助線，游標會顯示新位置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。)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按住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CTRL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鍵，然後選取垂直輔助線，再將其向右拖曳至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5.00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位置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endParaRPr lang="en-US" sz="1200" b="0" kern="1200" dirty="0" smtClean="0">
              <a:solidFill>
                <a:schemeClr val="tx1"/>
              </a:solidFill>
              <a:effectLst/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pPr marL="0" lvl="0" indent="0">
              <a:buFont typeface="+mj-lt"/>
              <a:buNone/>
            </a:pPr>
            <a:endParaRPr lang="en-US" sz="1200" b="0" kern="1200" dirty="0" smtClean="0">
              <a:solidFill>
                <a:schemeClr val="tx1"/>
              </a:solidFill>
              <a:effectLst/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若要重新產生此投影片的圖片效果，請執行下列動作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：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常用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投影片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群組上，按一下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配置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]，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然後按一下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空白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插入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圖像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圖片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插入圖片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對話方塊中選取圖片，然後按一下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插入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在投影片上選取這張圖片。在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圖片工具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下的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格式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大小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群組右下角，按一下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大小及位置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對話方塊啟動器。在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設定圖片格式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對話方塊中，斟酌調整圖片大小或裁剪圖片，使高度設為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7.5”，寬度則設為 20”。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若要裁剪圖片，按一下左窗格中的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裁剪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]，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然後在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裁剪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窗格的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裁剪位置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下方，在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高度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]、[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寬度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]、[左] 及 [上]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方塊中輸入值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若要調整圖片大小，按一下左窗格的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大小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]，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然後在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大小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窗格的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大小及旋轉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下方，在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高度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與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寬度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方塊內輸入值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常用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繪圖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排列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下的箭頭，然後指向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對齊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]，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再執行下列動作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貼齊投影片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靠左對齊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垂直置中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685800" lvl="1" indent="-228600">
              <a:buFont typeface="+mj-lt"/>
              <a:buAutoNum type="arabicPeriod"/>
            </a:pPr>
            <a:endParaRPr lang="en-US" sz="1200" b="0" kern="1200" dirty="0" smtClean="0">
              <a:solidFill>
                <a:schemeClr val="tx1"/>
              </a:solidFill>
              <a:effectLst/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pPr marL="457200" lvl="1" indent="0">
              <a:buFont typeface="+mj-lt"/>
              <a:buNone/>
            </a:pPr>
            <a:endParaRPr lang="en-US" sz="1200" b="0" kern="1200" dirty="0" smtClean="0">
              <a:solidFill>
                <a:schemeClr val="tx1"/>
              </a:solidFill>
              <a:effectLst/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若要在此投影片上重新產生第一個雪花效果，請執行下列動作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：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插入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圖像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美工圖案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美工圖案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窗格的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搜尋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方塊中，輸入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j0299587.wmf，清除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包含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Office.com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內容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核取方塊，然後按一下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搜尋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選取窗格中的美工圖案檔案，將美工圖案插入投影片中。注意：如果您選擇其他美工圖案檔案，該美工圖案必須是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Windows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中繼檔格式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(.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wmf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)。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在投影片上，選取此美工圖案。在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常用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繪圖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排列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]，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然後按一下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取消群組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[Microsoft Office PowerPoint]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對話方塊中，按一下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[是]。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在投影片上，選取轉換過的美工圖案。在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常用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編輯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]，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然後按一下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選取窗格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選取項目和可見度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工作窗格中，選取最上層的群組。在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常用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繪圖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群組上，按一下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排列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]，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然後按一下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取消群組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然後在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選取項目和可見度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窗格中，請執行下列動作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快取圖案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物件，然後按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DELETE 鍵。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按住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CTRL+SHIFT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鍵，選取所有的矩形圖案，然後按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DELETE 鍵。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然後在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選取項目和可見度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工作窗格中，按住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CTRL+SHIFT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鍵，選取所有手繪多邊形圖案。在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常用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繪圖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排列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之下的箭頭，然後按一下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然後在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選取項目和可見度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工作窗格中，選取物件群組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(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雪花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)。在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常用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繪圖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圖案填滿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旁的箭號，然後按一下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佈景主題色彩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底下的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白色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背景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1] (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第一列，左側算起的第一個選項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)。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在投影片上，以滑鼠右鍵按一下物件群組，再按一下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剪下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常用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剪貼簿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貼上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底下的箭頭，然後按一下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選擇性貼上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選擇性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貼上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對話方塊中，選取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貼上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]，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然後在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形式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底下選取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圖片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(PNG)]。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在投影片上選取新的雪花。在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圖片工具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下的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格式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大小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群組右下角，按一下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大小及位置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對話方塊啟動器。在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設定圖片格式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對話方塊的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大小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大小及旋轉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之下，請執行下列動作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：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高度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方塊中輸入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[1"]。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寬度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方塊中輸入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[0.87"]。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旋轉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方塊中輸入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[20°]。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將雪花拖曳至圖片的左上角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endParaRPr lang="en-US" sz="1200" b="0" kern="1200" dirty="0" smtClean="0">
              <a:solidFill>
                <a:schemeClr val="tx1"/>
              </a:solidFill>
              <a:effectLst/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pPr marL="0" lvl="0" indent="0">
              <a:buFont typeface="+mj-lt"/>
              <a:buNone/>
            </a:pPr>
            <a:endParaRPr lang="en-US" sz="1200" b="0" kern="1200" dirty="0" smtClean="0">
              <a:solidFill>
                <a:schemeClr val="tx1"/>
              </a:solidFill>
              <a:effectLst/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若要在此投影片上重新產生第二個雪花效果，請執行下列動作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：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在投影片上選取雪花。在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常用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剪貼簿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複製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右邊的箭頭，然後按一下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複製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選取第二個雪花。在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圖片工具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下的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格式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大小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群組右下角，按一下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大小及位置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對話方塊啟動器。在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設定圖片格式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對話方塊的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大小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大小及旋轉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之下，請執行下列動作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：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高度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方塊中輸入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[0.42"]。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寬度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方塊中輸入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[0.36"]。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旋轉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方塊中輸入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[20°]。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將第二個雪花拖曳遠離投影片左側邊緣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 </a:t>
            </a:r>
          </a:p>
          <a:p>
            <a:pPr marL="228600" lvl="0" indent="-228600">
              <a:buFont typeface="+mj-lt"/>
              <a:buAutoNum type="arabicPeriod"/>
            </a:pPr>
            <a:endParaRPr lang="en-US" sz="1200" b="0" kern="1200" dirty="0" smtClean="0">
              <a:solidFill>
                <a:schemeClr val="tx1"/>
              </a:solidFill>
              <a:effectLst/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pPr marL="0" lvl="0" indent="0">
              <a:buFont typeface="+mj-lt"/>
              <a:buNone/>
            </a:pPr>
            <a:endParaRPr lang="en-US" sz="1200" b="0" kern="1200" dirty="0" smtClean="0">
              <a:solidFill>
                <a:schemeClr val="tx1"/>
              </a:solidFill>
              <a:effectLst/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若要在此投影片上重新產生第三個雪花效果，請執行下列動作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：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在投影片上選取第二張雪花圖片。在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常用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剪貼簿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複製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右邊的箭頭，然後按一下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複製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選取第三個雪花。在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圖片工具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下的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格式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大小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群組右下角，按一下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大小及位置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對話方塊啟動器。在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設定圖片格式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對話方塊的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大小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大小及旋轉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之下，請執行下列動作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：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高度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方塊中輸入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[0.56"]。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寬度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方塊中輸入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[0.48"]。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旋轉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方塊中輸入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[20°]。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將第三個雪花拖曳遠離投影片左側邊緣，放在第二個雪花的下方稍稍靠左處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 </a:t>
            </a:r>
          </a:p>
          <a:p>
            <a:pPr marL="228600" lvl="0" indent="-228600">
              <a:buFont typeface="+mj-lt"/>
              <a:buAutoNum type="arabicPeriod"/>
            </a:pPr>
            <a:endParaRPr lang="en-US" sz="1200" b="0" kern="1200" dirty="0" smtClean="0">
              <a:solidFill>
                <a:schemeClr val="tx1"/>
              </a:solidFill>
              <a:effectLst/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pPr marL="0" lvl="0" indent="0">
              <a:buFont typeface="+mj-lt"/>
              <a:buNone/>
            </a:pPr>
            <a:endParaRPr lang="en-US" sz="1200" b="0" kern="1200" dirty="0" smtClean="0">
              <a:solidFill>
                <a:schemeClr val="tx1"/>
              </a:solidFill>
              <a:effectLst/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若要在投影片上重新產生其他動畫文字方塊，請執行下列動作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：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插入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文字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文字方塊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在投影片上，拖曳以繪製文字方塊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在文字方塊中輸入引文的文字，然後選取該文字。在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常用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字型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群組中，從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字型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清單中選取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[Georgia]，從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字型大小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清單中選取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[18]，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斜體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]，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字型色彩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旁的箭頭，然後在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佈景主題色彩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之下按一下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白色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背景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1]。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將文字方塊拖曳至第一個雪花的右側，靠近投影片左上角處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endParaRPr lang="en-US" sz="1200" b="0" kern="1200" dirty="0" smtClean="0">
              <a:solidFill>
                <a:schemeClr val="tx1"/>
              </a:solidFill>
              <a:effectLst/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pPr marL="0" lvl="0" indent="0">
              <a:buFont typeface="+mj-lt"/>
              <a:buNone/>
            </a:pPr>
            <a:endParaRPr lang="en-US" sz="1200" b="0" kern="1200" dirty="0" smtClean="0">
              <a:solidFill>
                <a:schemeClr val="tx1"/>
              </a:solidFill>
              <a:effectLst/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若要重新產生這張投影片引文出處的文字方塊，請執行下列動作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：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插入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文字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文字方塊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在投影片上，拖曳以繪製文字方塊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在文字方塊中輸入引文出處的文字，然後選取該文字。在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常用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字型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群組中，從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字型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清單中選取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[Georgia]，從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字型大小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清單中選取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[14]，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斜體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]，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字型色彩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旁的箭頭，然後在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佈景主題色彩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之下按一下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白色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背景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1]。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拖曳下方的文字方塊，並放到引文文字方塊的右側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endParaRPr lang="en-US" sz="1200" b="0" kern="1200" dirty="0" smtClean="0">
              <a:solidFill>
                <a:schemeClr val="tx1"/>
              </a:solidFill>
              <a:effectLst/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pPr marL="0" lvl="0" indent="0">
              <a:buFont typeface="+mj-lt"/>
              <a:buNone/>
            </a:pPr>
            <a:endParaRPr lang="en-US" sz="1200" b="0" kern="1200" dirty="0" smtClean="0">
              <a:solidFill>
                <a:schemeClr val="tx1"/>
              </a:solidFill>
              <a:effectLst/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若要為從頂端往下數的第二個雪花重新產生動畫效果，請執行下列動作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：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在此程序中，重新產生動畫效果時，檢視尺規和縮小投影片都非常有幫助。在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檢視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縮放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縮放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縮放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對話方塊中選取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50%。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然後在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檢視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索引標籤中的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顯示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/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隱藏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群組中，選取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尺規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選取最上方的雪花，將其拖曳遠離投影片左側邊緣。在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進階動畫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新增動畫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]，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然後在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移動路徑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之下按一下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弧形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若要繪製曲線的移動路徑，請在投影片上執行下列動作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在投影片上，以滑鼠右鍵按一下圖案，選取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編輯端點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以滑鼠右鍵按一下靠近紅色端點的移動路徑，然後選取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新增端點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將第一個端點拖曳遠離投影片左側邊緣，靠近雪花處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將第二個點拖曳至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0.00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垂直繪圖輔助線左側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3.5”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處及水平繪圖輔助線上方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0.5” 處。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將第三個點拖曳至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0.00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垂直繪圖輔助線左側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0.5"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處及水平繪圖輔助線下方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0.5" 處。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將第四個點拖曳至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0.00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垂直繪圖輔助線右側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2"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處及水平繪圖輔助線下方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0.4" 處。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將第五個點拖曳至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0.00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垂直繪圖輔助線右側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4"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處及水平繪圖輔助線下方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0.8" 處。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將第六個點及最後一個點拖曳至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5.00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垂直繪圖輔助線右側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0.5"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處及水平繪圖輔助線下方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0.75"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處，遠離投影片右側邊緣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效果選項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對話方塊啟動器。在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弧形向下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對話方塊中，執行下列動作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：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效果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設定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之下，在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路徑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清單中，選取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鎖定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效果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設定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之下，清除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平滑開始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效果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設定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之下，清除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平滑結束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預存時間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索引標籤上，選取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開始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清單中的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與前動畫同時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預存時間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期間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方塊中輸入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[12 秒]。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選取最上方的雪花，將其拖曳遠離投影片左側邊緣。在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進階動畫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新增動畫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，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然後按一下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強調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下的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陀螺轉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效果選項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對話方塊啟動器。在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陀螺轉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對話方塊的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預存時間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索引標籤上，請執行下列動作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：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開始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清單中，選取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與前動畫同時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期間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方塊中，輸入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[6 秒]。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重複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清單中，選取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2。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選取最上方的雪花，將其拖曳遠離投影片左側邊緣。在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進階動畫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新增動畫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，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然後按一下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強調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之下的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放大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/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縮小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效果選項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對話方塊啟動器。在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放大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/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縮小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對話方塊中，請執行下列動作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：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效果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大小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清單中，在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自訂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方塊中，輸入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[60%]，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然後按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ENTER 鍵。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效果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索引標籤上，選取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平滑開始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效果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索引標籤上，選取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平滑結束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效果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索引標籤上，選取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自動回復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預存時間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索引標籤上，選取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開始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清單中的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與前動畫同時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預存時間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期間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方塊中輸入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[6 秒]。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sz="1200" b="0" kern="1200" dirty="0" smtClean="0">
              <a:solidFill>
                <a:schemeClr val="tx1"/>
              </a:solidFill>
              <a:effectLst/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pPr marL="457200" lvl="1" indent="0">
              <a:buFont typeface="Arial" pitchFamily="34" charset="0"/>
              <a:buNone/>
            </a:pPr>
            <a:endParaRPr lang="en-US" sz="1200" b="0" kern="1200" dirty="0" smtClean="0">
              <a:solidFill>
                <a:schemeClr val="tx1"/>
              </a:solidFill>
              <a:effectLst/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若要為從頂端往下數的第三個雪花重新產生動畫效果，請執行下列動作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：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選取最下方的雪花，將其拖曳遠離投影片左側邊緣。在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進階動畫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新增動畫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]，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然後在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移動路徑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之下按一下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弧形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若要繪製曲線的移動路徑，請在投影片上執行下列動作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在投影片上，以滑鼠右鍵按一下圖案，選取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編輯端點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以滑鼠右鍵按一下靠近紅色端點的移動路徑，然後選取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新增端點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將第一個端點拖曳遠離投影片左側邊緣，靠近雪花處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將第二個點拖曳至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0.00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垂直繪圖輔助線左側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3.5"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處及水平繪圖輔助線下方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1" 處。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將第三個點拖曳至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0.00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垂直與水平繪圖輔助線交會處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將第四個點拖曳至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0.00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垂直繪圖輔助線右側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2"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處及水平繪圖輔助線下方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0.25" 處。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將第五個點拖曳至垂直繪圖輔助線右側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4"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處及水平繪圖輔助線上方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0.5" 處。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將第六個點及最後一個點拖曳至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5.00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垂直繪圖輔助線右側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0.25"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處及水平繪圖輔助線上方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0.5"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處，遠離投影片右側邊緣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，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效果選項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對話方塊啟動器。在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弧形向下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對話方塊中，執行下列動作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：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效果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設定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之下，在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路徑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清單中，選取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鎖定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效果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索引標籤上，清除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平滑開始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效果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索引標籤上，選取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平滑結束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預存時間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索引標籤上，選取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開始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清單中的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與前動畫同時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預存時間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延遲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方塊中輸入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[8]。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預存時間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期間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方塊中輸入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[13 秒]。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選取最下方的雪花，將其拖曳遠離投影片左側邊緣。在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進階動畫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新增動畫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，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然後按一下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強調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下的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陀螺轉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然後在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效果選項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對話方塊啟動器。在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陀螺轉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對話方塊中，執行下列動作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：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效果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數量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清單中，在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自訂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方塊中，輸入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[360°]，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然後按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ENTER 鍵。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效果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索引標籤，同樣在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數量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清單中，請選取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逆時針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預存時間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索引標籤上，選取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開始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清單中的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與前動畫同時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預存時間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延遲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方塊中輸入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[8]。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預存時間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速度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方塊中輸入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[13 秒]。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選取最下方的雪花，將其拖曳遠離投影片左側邊緣。在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進階動畫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新增動畫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，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然後按一下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強調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之下的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放大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/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縮小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然後在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效果選項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對話方塊啟動器。在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放大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/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縮小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對話方塊中，請執行下列動作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：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效果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設定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下的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大小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清單中，在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自訂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方塊內輸入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[40%]，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然後按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ENTER 鍵。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效果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設定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之下，選取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平滑開始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效果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設定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之下，選取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平滑結束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效果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設定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之下，選取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自動回復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預存時間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索引標籤上，選取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開始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清單中的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與前動畫同時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預存時間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延遲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方塊中輸入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[8]。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預存時間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速度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方塊中輸入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[6.5 秒]。</a:t>
            </a:r>
          </a:p>
          <a:p>
            <a:pPr marL="228600" lvl="0" indent="-228600">
              <a:buFont typeface="+mj-lt"/>
              <a:buAutoNum type="arabicPeriod"/>
            </a:pPr>
            <a:endParaRPr lang="en-US" sz="1200" b="0" kern="1200" dirty="0" smtClean="0">
              <a:solidFill>
                <a:schemeClr val="tx1"/>
              </a:solidFill>
              <a:effectLst/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pPr marL="0" lvl="0" indent="0">
              <a:buFont typeface="+mj-lt"/>
              <a:buNone/>
            </a:pPr>
            <a:endParaRPr lang="en-US" sz="1200" b="0" kern="1200" dirty="0" smtClean="0">
              <a:solidFill>
                <a:schemeClr val="tx1"/>
              </a:solidFill>
              <a:effectLst/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若要重新產生圖片動畫效果，請執行下列動作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：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在投影片上選取這張大型圖片。在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進階動畫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新增動畫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]，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然後在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移動路徑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之下按一下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線條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然後在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效果選項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]，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然後按一下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向左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在投影片上，為大型圖片選取向左的移動路徑效果。指向所選移動路徑的端點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(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紅色箭頭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)，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直到游標變成雙頭箭頭為止。按住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SHIFT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鍵，然後將端點一路拖曳至投影片左側邊緣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。(注意：請務必僅藉由拖曳端點的方式來延伸移動路徑，請勿將移動路徑整個往上、往下、向左或向右拖曳。您可能需要將投影片放大，才能更精確地拖曳路徑。在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檢視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縮放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縮放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縮放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對話方塊中，選取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100%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或更大的比例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預存時間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群組中，執行下列動作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：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開始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清單中，選取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與前動畫同時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延遲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方塊中輸入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[17]。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期間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方塊中，輸入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[3 秒]。</a:t>
            </a:r>
          </a:p>
          <a:p>
            <a:pPr marL="228600" lvl="0" indent="-228600">
              <a:buFont typeface="+mj-lt"/>
              <a:buAutoNum type="arabicPeriod"/>
            </a:pPr>
            <a:endParaRPr lang="en-US" sz="1200" b="0" kern="1200" dirty="0" smtClean="0">
              <a:solidFill>
                <a:schemeClr val="tx1"/>
              </a:solidFill>
              <a:effectLst/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pPr marL="0" lvl="0" indent="0">
              <a:buFont typeface="Arial" pitchFamily="34" charset="0"/>
              <a:buNone/>
            </a:pPr>
            <a:endParaRPr lang="en-US" sz="1200" b="0" kern="1200" dirty="0" smtClean="0">
              <a:solidFill>
                <a:schemeClr val="tx1"/>
              </a:solidFill>
              <a:effectLst/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若要為從頂端往下數的第一個雪花重新產生動畫效果，請執行下列動作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：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在投影片上，選取最靠近文字方塊左邊的雪花。在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進階動畫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新增動畫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]，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然後按一下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進入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底下的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縮放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然後在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預存時間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群組中，執行下列動作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：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開始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清單中，選取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與前動畫同時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延遲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方塊中輸入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[16]。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期間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方塊中輸入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[1 秒]。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在投影片上，選取最靠近文字方塊左邊的雪花。在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進階動畫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新增動畫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]，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然後在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移動路徑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之下按一下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弧形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若要繪製曲線的移動路徑，請在投影片上執行下列動作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在投影片上，以滑鼠右鍵按一下圖案，選取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編輯端點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以滑鼠右鍵按一下靠近紅色端點的移動路徑，然後選取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新增端點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以滑鼠右鍵按一下靠近綠色起點的移動路徑，然後選取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新增端點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將第一個端點拖曳遠離投影片左側邊緣，置於水平繪圖輔助線下方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2" 處。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將第二個點拖曳至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0.00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垂直繪圖輔助線左側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3"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處及水平繪圖輔助線下方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3" 處。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將第三個點拖曳至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0.00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垂直繪圖輔助線左側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1"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處及水平繪圖輔助線下方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2.75" 處。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將第四個點拖曳至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0.00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垂直繪圖輔助線右側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2.75"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處及水平繪圖輔助線下方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1" 處。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將第五個點拖曳至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0.00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垂直繪圖輔助線右側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2.25"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處及水平繪圖輔助線上方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0.5" 處。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將第六個點拖曳至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0.00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垂直繪圖輔助線上及水平繪圖輔助線上方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2" 處。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將第七個點和最後一個點拖曳到雪花上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預存時間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群組中，執行下列動作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：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開始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清單中，選取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與前動畫同時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延遲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方塊中輸入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[16]。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期間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方塊中輸入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[5 秒]。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以滑鼠右鍵按一下投影片背景區域，然後按一下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格線</a:t>
            </a:r>
            <a:r>
              <a:rPr lang="zh-TW" alt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及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輔助線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格線</a:t>
            </a:r>
            <a:r>
              <a:rPr lang="zh-TW" alt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及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輔助線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對話方塊，在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輔助線設定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下方，清除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在螢幕上顯示繪圖輔助線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]，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然後按一下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確定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 </a:t>
            </a:r>
          </a:p>
          <a:p>
            <a:pPr marL="228600" lvl="0" indent="-228600">
              <a:buFont typeface="+mj-lt"/>
              <a:buAutoNum type="arabicPeriod"/>
            </a:pPr>
            <a:endParaRPr lang="en-US" sz="1200" b="0" kern="1200" dirty="0" smtClean="0">
              <a:solidFill>
                <a:schemeClr val="tx1"/>
              </a:solidFill>
              <a:effectLst/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pPr marL="0" lvl="0" indent="0">
              <a:buFont typeface="+mj-lt"/>
              <a:buNone/>
            </a:pPr>
            <a:endParaRPr lang="en-US" sz="1200" b="0" kern="1200" dirty="0" smtClean="0">
              <a:solidFill>
                <a:schemeClr val="tx1"/>
              </a:solidFill>
              <a:effectLst/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若要為引文文字方塊重新產生動畫效果，請執行下列動作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：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在投影片上，選取引文文字方塊。在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進階動畫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新增動畫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]，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然後按一下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進入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底下的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淡出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然後在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效果選項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對話方塊啟動器。在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淡出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對話方塊中，執行下列動作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：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效果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索引標籤上，選取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動畫文字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清單中的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依據英文字母或中文字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效果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字母之間延遲的百分比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方塊中輸入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[4]。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預存時間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索引標籤上，選取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開始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清單中的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與前動畫同時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預存時間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延遲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方塊中輸入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[21]。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預存時間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期間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方塊中輸入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[0.5 秒]。</a:t>
            </a:r>
          </a:p>
          <a:p>
            <a:pPr marL="228600" lvl="0" indent="-228600">
              <a:buFont typeface="+mj-lt"/>
              <a:buAutoNum type="arabicPeriod"/>
            </a:pPr>
            <a:endParaRPr lang="en-US" sz="1200" b="0" kern="1200" dirty="0" smtClean="0">
              <a:solidFill>
                <a:schemeClr val="tx1"/>
              </a:solidFill>
              <a:effectLst/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pPr marL="0" lvl="0" indent="0">
              <a:buFont typeface="+mj-lt"/>
              <a:buNone/>
            </a:pPr>
            <a:endParaRPr lang="en-US" sz="1200" b="0" kern="1200" dirty="0" smtClean="0">
              <a:solidFill>
                <a:schemeClr val="tx1"/>
              </a:solidFill>
              <a:effectLst/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若要為引文出處文字方塊重新產生動畫效果，請執行下列動作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：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選取引文出處文字方塊。在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索引標籤上，按一下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進階動畫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新增動畫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]，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然後按一下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進入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底下的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淡出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然後在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動畫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索引標籤的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預存時間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群組中，執行下列動作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：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開始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清單中，選取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與前動畫同時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延遲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方塊中輸入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[22.5]。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[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期間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清單中，輸入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[0.5 秒]。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Microsoft JhengHei" pitchFamily="34" charset="-120"/>
              <a:ea typeface="Microsoft JhengHei" pitchFamily="34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B9C18-8CAA-4223-81FA-B24ABEAFDA6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5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02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7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3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3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4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7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3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4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72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6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6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4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owscene_w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87" y="0"/>
            <a:ext cx="18288000" cy="6858000"/>
          </a:xfrm>
          <a:prstGeom prst="rect">
            <a:avLst/>
          </a:prstGeom>
        </p:spPr>
      </p:pic>
      <p:pic>
        <p:nvPicPr>
          <p:cNvPr id="16" name="Picture 15" descr="flak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0377">
            <a:off x="-634216" y="2814041"/>
            <a:ext cx="326696" cy="379300"/>
          </a:xfrm>
          <a:prstGeom prst="rect">
            <a:avLst/>
          </a:prstGeom>
        </p:spPr>
      </p:pic>
      <p:pic>
        <p:nvPicPr>
          <p:cNvPr id="17" name="Picture 16" descr="flak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0377">
            <a:off x="-793707" y="3499672"/>
            <a:ext cx="440273" cy="511165"/>
          </a:xfrm>
          <a:prstGeom prst="rect">
            <a:avLst/>
          </a:prstGeom>
        </p:spPr>
      </p:pic>
      <p:pic>
        <p:nvPicPr>
          <p:cNvPr id="20" name="Picture 19" descr="flake5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019252">
            <a:off x="1215119" y="513695"/>
            <a:ext cx="790733" cy="918055"/>
          </a:xfrm>
          <a:prstGeom prst="rect">
            <a:avLst/>
          </a:prstGeom>
          <a:effectLst/>
        </p:spPr>
      </p:pic>
      <p:sp>
        <p:nvSpPr>
          <p:cNvPr id="22" name="TextBox 21"/>
          <p:cNvSpPr txBox="1"/>
          <p:nvPr/>
        </p:nvSpPr>
        <p:spPr>
          <a:xfrm>
            <a:off x="1944046" y="818707"/>
            <a:ext cx="40285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/>
            <a:r>
              <a:rPr lang="zh-TW" altLang="en-US" sz="6000" i="1" dirty="0" smtClean="0">
                <a:solidFill>
                  <a:schemeClr val="bg1"/>
                </a:solidFill>
                <a:latin typeface="PMingLiU" pitchFamily="18" charset="-120"/>
                <a:ea typeface="PMingLiU" pitchFamily="18" charset="-120"/>
              </a:rPr>
              <a:t>三甲語文教學報告</a:t>
            </a:r>
            <a:endParaRPr lang="en-US" altLang="zh-TW" sz="6000" i="1" dirty="0" smtClean="0">
              <a:solidFill>
                <a:schemeClr val="bg1"/>
              </a:solidFill>
              <a:latin typeface="PMingLiU" pitchFamily="18" charset="-120"/>
              <a:ea typeface="PMingLiU" pitchFamily="18" charset="-120"/>
            </a:endParaRPr>
          </a:p>
          <a:p>
            <a:pPr marL="117475" indent="-117475"/>
            <a:r>
              <a:rPr lang="zh-TW" altLang="en-US" i="1" dirty="0" smtClean="0">
                <a:solidFill>
                  <a:schemeClr val="bg1"/>
                </a:solidFill>
                <a:latin typeface="PMingLiU" pitchFamily="18" charset="-120"/>
                <a:ea typeface="PMingLiU" pitchFamily="18" charset="-120"/>
              </a:rPr>
              <a:t>   </a:t>
            </a:r>
            <a:endParaRPr lang="en-US" i="1" dirty="0">
              <a:solidFill>
                <a:schemeClr val="bg1"/>
              </a:solidFill>
              <a:latin typeface="PMingLiU" pitchFamily="18" charset="-12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98807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344 0.01942 C 1.03941 0.00786 0.99878 -0.01272 0.946 -0.00162 C 0.8934 0.00971 0.83055 0.07585 0.75764 0.08695 C 0.68489 0.09806 0.59948 0.04995 0.50868 0.06498 C 0.41753 0.08002 0.29323 0.16235 0.21111 0.17645 C 0.12934 0.19056 0.04913 0.15402 0.01649 0.14963 " pathEditMode="fixed" rAng="0" ptsTypes="aaaaaa">
                                      <p:cBhvr>
                                        <p:cTn id="6" dur="1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6000" fill="hold"/>
                                        <p:tgtEl>
                                          <p:spTgt spid="1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1.11354 0.0518 C 1.07795 0.06267 1.03489 0.0821 0.97951 0.07146 C 0.92395 0.06082 0.85764 -0.00023 0.78107 -0.01064 C 0.70399 -0.02105 0.61441 0.02359 0.5184 0.00971 C 0.42257 -0.00416 0.29132 -0.08048 0.20503 -0.09366 C 0.11857 -0.10662 0.03472 -0.07285 3.61111E-6 -0.06869 " pathEditMode="fixed" rAng="0" ptsTypes="aaaaaa">
                                      <p:cBhvr>
                                        <p:cTn id="12" dur="13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" y="-6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21600000">
                                      <p:cBhvr>
                                        <p:cTn id="14" dur="1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decel="50000" autoRev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Scale>
                                      <p:cBhvr>
                                        <p:cTn id="16" dur="6500" fill="hold"/>
                                        <p:tgtEl>
                                          <p:spTgt spid="1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-0.00017 0 L -1.00017 0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2.77778E-6 -5.55042E-7 C 0.10799 0.02174 0.21649 0.04371 0.30885 0.08742 C 0.40139 0.13113 0.50521 0.19149 0.55521 0.26249 C 0.60521 0.33348 0.62621 0.43501 0.60903 0.51295 C 0.59167 0.59089 0.55104 0.68848 0.45069 0.72965 C 0.35017 0.77081 0.12656 0.77544 0.00573 0.75948 C -0.11493 0.74352 -0.19392 0.68871 -0.27309 0.63413 " pathEditMode="relative" ptsTypes="aaaaaaA">
                                      <p:cBhvr>
                                        <p:cTn id="25" dur="5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49" y="0"/>
            <a:ext cx="4848301" cy="6858000"/>
          </a:xfrm>
          <a:prstGeom prst="rect">
            <a:avLst/>
          </a:prstGeom>
        </p:spPr>
      </p:pic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7142709" y="5229200"/>
            <a:ext cx="1989137" cy="798512"/>
          </a:xfrm>
          <a:prstGeom prst="wedgeRectCallout">
            <a:avLst>
              <a:gd name="adj1" fmla="val -84259"/>
              <a:gd name="adj2" fmla="val -29875"/>
            </a:avLst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</a:rPr>
              <a:t>目的：弱讀者也能藉由畫句子的方式找出段落間的關聯性，最後形成大意。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8847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77"/>
            <a:ext cx="9144000" cy="64673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1763688" y="332656"/>
            <a:ext cx="453650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488367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68"/>
            <a:ext cx="9144000" cy="646586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372200" y="620688"/>
            <a:ext cx="1584176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907704" y="692696"/>
            <a:ext cx="1944216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246405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68"/>
            <a:ext cx="9144000" cy="646586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23928" y="692696"/>
            <a:ext cx="4104456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78356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68"/>
            <a:ext cx="9144000" cy="646586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195736" y="620688"/>
            <a:ext cx="417646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741290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68"/>
            <a:ext cx="9144000" cy="646586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516216" y="692696"/>
            <a:ext cx="2232248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2267744" y="620688"/>
            <a:ext cx="1224136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825209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68"/>
            <a:ext cx="9144000" cy="646586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635896" y="692696"/>
            <a:ext cx="5040560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608265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4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0981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68"/>
            <a:ext cx="9144000" cy="64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2857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15816" y="2708920"/>
            <a:ext cx="2980304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謝謝聆聽</a:t>
            </a:r>
            <a:endParaRPr lang="zh-TW" alt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王漢宗特明體一標準" panose="02020600000000000000" pitchFamily="18" charset="-120"/>
              <a:ea typeface="王漢宗特明體一標準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876132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raspberry-pi_di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177797"/>
            <a:ext cx="6552728" cy="5460607"/>
          </a:xfrm>
          <a:prstGeom prst="rect">
            <a:avLst/>
          </a:prstGeom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樹莓派硬體配置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B115-BA63-4E71-A1B9-46643B6B8D5F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247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B115-BA63-4E71-A1B9-46643B6B8D5F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8194" name="Picture 2" descr="http://2.bp.blogspot.com/-wwtV9A0b9V0/VJkC98-y77I/AAAAAAAACzY/zamXvlXXBGA/s1600/Iot_weekhk_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488832" cy="421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971600" y="5157192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 </a:t>
            </a:r>
            <a:r>
              <a:rPr lang="en-US" altLang="zh-TW" sz="2800" b="1" dirty="0"/>
              <a:t>Scratch </a:t>
            </a:r>
            <a:r>
              <a:rPr lang="zh-TW" altLang="en-US" sz="2800" b="1" dirty="0"/>
              <a:t>＋ </a:t>
            </a:r>
            <a:r>
              <a:rPr lang="en-US" altLang="zh-TW" sz="2800" b="1" dirty="0"/>
              <a:t>Arduino </a:t>
            </a:r>
            <a:r>
              <a:rPr lang="zh-TW" altLang="en-US" sz="2800" b="1" dirty="0"/>
              <a:t>和 </a:t>
            </a:r>
            <a:r>
              <a:rPr lang="en-US" altLang="zh-TW" sz="2800" b="1" dirty="0" err="1"/>
              <a:t>ScratchX</a:t>
            </a:r>
            <a:r>
              <a:rPr lang="en-US" altLang="zh-TW" sz="2800" b="1" dirty="0"/>
              <a:t> + </a:t>
            </a:r>
            <a:r>
              <a:rPr lang="en-US" altLang="zh-TW" sz="2800" b="1" dirty="0" err="1"/>
              <a:t>WF8266R</a:t>
            </a:r>
            <a:r>
              <a:rPr lang="en-US" altLang="zh-TW" sz="2800" b="1" dirty="0"/>
              <a:t> </a:t>
            </a:r>
            <a:r>
              <a:rPr lang="zh-TW" altLang="en-US" sz="2800" b="1" dirty="0"/>
              <a:t>和 </a:t>
            </a:r>
            <a:r>
              <a:rPr lang="en-US" altLang="zh-TW" sz="2800" b="1" dirty="0"/>
              <a:t>Scratch + Arduino + Bluetooth + Wi-Fi </a:t>
            </a:r>
            <a:endParaRPr lang="en-US" altLang="zh-TW" sz="2800" b="1" dirty="0" smtClean="0"/>
          </a:p>
          <a:p>
            <a:r>
              <a:rPr lang="en-US" altLang="zh-TW" sz="2800" b="1" smtClean="0"/>
              <a:t>Raspberry </a:t>
            </a:r>
            <a:r>
              <a:rPr lang="en-US" altLang="zh-TW" sz="2800" b="1" dirty="0"/>
              <a:t>Pi </a:t>
            </a:r>
          </a:p>
          <a:p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1702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-12154"/>
            <a:ext cx="4848301" cy="6858000"/>
          </a:xfrm>
          <a:prstGeom prst="rect">
            <a:avLst/>
          </a:prstGeom>
        </p:spPr>
      </p:pic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6228184" y="836712"/>
            <a:ext cx="2057400" cy="1028700"/>
          </a:xfrm>
          <a:prstGeom prst="wedgeRectCallout">
            <a:avLst>
              <a:gd name="adj1" fmla="val -108116"/>
              <a:gd name="adj2" fmla="val -9385"/>
            </a:avLst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</a:rPr>
              <a:t>目的：預測文本可進行的方向，最後可與文本內容比較異同，了解不同內容產生不同效果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32823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4848301" cy="6858000"/>
          </a:xfrm>
          <a:prstGeom prst="rect">
            <a:avLst/>
          </a:prstGeom>
        </p:spPr>
      </p:pic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5292080" y="1772816"/>
            <a:ext cx="2057400" cy="571500"/>
          </a:xfrm>
          <a:prstGeom prst="wedgeRectCallout">
            <a:avLst>
              <a:gd name="adj1" fmla="val -83116"/>
              <a:gd name="adj2" fmla="val -21889"/>
            </a:avLst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</a:rPr>
              <a:t>目的：第一次閱讀完後，對文本可以留下初步的印象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22093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49" y="0"/>
            <a:ext cx="4848301" cy="6858000"/>
          </a:xfrm>
          <a:prstGeom prst="rect">
            <a:avLst/>
          </a:prstGeom>
        </p:spPr>
      </p:pic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6876256" y="2348880"/>
            <a:ext cx="2098675" cy="682625"/>
          </a:xfrm>
          <a:prstGeom prst="wedgeRectCallout">
            <a:avLst>
              <a:gd name="adj1" fmla="val -82486"/>
              <a:gd name="adj2" fmla="val -26463"/>
            </a:avLst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</a:rPr>
              <a:t>目的：課前就能利用策略解決一些讀不懂的地方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39352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36121" y="2276872"/>
            <a:ext cx="4429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辶</a:t>
            </a:r>
            <a:r>
              <a:rPr lang="en-US" altLang="zh-TW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+</a:t>
            </a:r>
            <a:r>
              <a:rPr lang="zh-TW" alt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日     辶</a:t>
            </a:r>
            <a:r>
              <a:rPr lang="en-US" altLang="zh-TW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+</a:t>
            </a:r>
            <a:r>
              <a:rPr lang="zh-TW" alt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月</a:t>
            </a:r>
            <a:endParaRPr lang="zh-TW" alt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5837" y="1124744"/>
            <a:ext cx="6660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潮汐</a:t>
            </a:r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&gt;&gt;</a:t>
            </a:r>
            <a:r>
              <a:rPr lang="zh-TW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水</a:t>
            </a:r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+</a:t>
            </a:r>
            <a:r>
              <a:rPr lang="zh-TW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朝      水</a:t>
            </a:r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+</a:t>
            </a:r>
            <a:r>
              <a:rPr lang="zh-TW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夕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36181" y="4365104"/>
            <a:ext cx="58817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頂禮拜 阮嘛坐高鐵</a:t>
            </a:r>
            <a:endParaRPr lang="en-US" altLang="zh-TW" sz="54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zh-TW" alt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去台南耍</a:t>
            </a:r>
            <a:endParaRPr lang="zh-TW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25837" y="201414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部件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36121" y="3388950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發音</a:t>
            </a:r>
            <a:endParaRPr lang="zh-TW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484593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49" y="0"/>
            <a:ext cx="4848301" cy="6858000"/>
          </a:xfrm>
          <a:prstGeom prst="rect">
            <a:avLst/>
          </a:prstGeom>
        </p:spPr>
      </p:pic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6876256" y="3140968"/>
            <a:ext cx="1989137" cy="798512"/>
          </a:xfrm>
          <a:prstGeom prst="wedgeRectCallout">
            <a:avLst>
              <a:gd name="adj1" fmla="val -84259"/>
              <a:gd name="adj2" fmla="val -29875"/>
            </a:avLst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</a:rPr>
              <a:t>目的：找出理解後還是覺得比較難的語詞、句子。老師也能針對此做教學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06469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49" y="0"/>
            <a:ext cx="4848301" cy="6858000"/>
          </a:xfrm>
          <a:prstGeom prst="rect">
            <a:avLst/>
          </a:prstGeom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76256" y="4437112"/>
            <a:ext cx="1987550" cy="796925"/>
          </a:xfrm>
          <a:prstGeom prst="wedgeRectCallout">
            <a:avLst>
              <a:gd name="adj1" fmla="val -84259"/>
              <a:gd name="adj2" fmla="val -29875"/>
            </a:avLst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</a:rPr>
              <a:t>目的：有意識的選擇、分辨難字、易錯字，教學前就能自主學習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06120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Animated_snow_scene_TP10196477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62112F8-42E3-4CFB-A09E-C5A331D475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動畫雪景</Template>
  <TotalTime>154</TotalTime>
  <Words>2657</Words>
  <Application>Microsoft Office PowerPoint</Application>
  <PresentationFormat>如螢幕大小 (4:3)</PresentationFormat>
  <Paragraphs>215</Paragraphs>
  <Slides>19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6" baseType="lpstr">
      <vt:lpstr>王漢宗特明體一標準</vt:lpstr>
      <vt:lpstr>微軟正黑體</vt:lpstr>
      <vt:lpstr>新細明體</vt:lpstr>
      <vt:lpstr>新細明體</vt:lpstr>
      <vt:lpstr>Arial</vt:lpstr>
      <vt:lpstr>Calibri</vt:lpstr>
      <vt:lpstr>Animated_snow_scene_TP101964775</vt:lpstr>
      <vt:lpstr>PowerPoint 簡報</vt:lpstr>
      <vt:lpstr>樹莓派硬體配置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keywords/>
  <cp:lastModifiedBy>user</cp:lastModifiedBy>
  <cp:revision>9</cp:revision>
  <dcterms:created xsi:type="dcterms:W3CDTF">2017-01-11T02:35:30Z</dcterms:created>
  <dcterms:modified xsi:type="dcterms:W3CDTF">2017-01-11T05:09:50Z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TC019648039991</vt:lpwstr>
  </property>
</Properties>
</file>