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67" r:id="rId4"/>
    <p:sldId id="260" r:id="rId5"/>
    <p:sldId id="265" r:id="rId6"/>
    <p:sldId id="269" r:id="rId7"/>
    <p:sldId id="270" r:id="rId8"/>
    <p:sldId id="268" r:id="rId9"/>
    <p:sldId id="259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2594AB4-E220-4424-B986-C182BA1279C0}" type="datetimeFigureOut">
              <a:rPr lang="zh-TW" altLang="en-US" smtClean="0"/>
              <a:t>2017/1/11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CEB83FF-711A-439C-8FBE-B02E977F7367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16015" y="2708476"/>
            <a:ext cx="3330705" cy="170216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閱讀理解</a:t>
            </a:r>
            <a:r>
              <a:rPr lang="zh-TW" altLang="en-US" dirty="0" smtClean="0"/>
              <a:t>策略期末檢討報告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altLang="zh-TW" sz="3600" dirty="0" smtClean="0"/>
          </a:p>
          <a:p>
            <a:r>
              <a:rPr lang="zh-TW" altLang="en-US" sz="3600" dirty="0" smtClean="0"/>
              <a:t>吳季靜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4683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61" y="1027664"/>
            <a:ext cx="7024744" cy="11430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特殊</a:t>
            </a:r>
            <a:r>
              <a:rPr lang="zh-TW" altLang="en-US" b="1" dirty="0" smtClean="0"/>
              <a:t>學生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以旋</a:t>
            </a:r>
            <a:endParaRPr lang="zh-TW" altLang="en-US" b="1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053403" y="3393986"/>
            <a:ext cx="7623053" cy="140316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3200" dirty="0"/>
              <a:t>目前進步很多，發音較清晰，語句表達上也比較完整，但語意理解及口語表達上，仍較一般生</a:t>
            </a:r>
            <a:r>
              <a:rPr lang="zh-TW" altLang="zh-TW" sz="3200" dirty="0" smtClean="0"/>
              <a:t>弱</a:t>
            </a:r>
            <a:r>
              <a:rPr lang="zh-TW" altLang="en-US" sz="3200" dirty="0"/>
              <a:t>。</a:t>
            </a:r>
            <a:endParaRPr lang="zh-TW" altLang="zh-TW" sz="3200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1170035" y="2476942"/>
            <a:ext cx="7772400" cy="90108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sz="3200" dirty="0"/>
              <a:t>一年級剛入學時，發音不清，理解詞彙少，難以與他人溝通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1170035" y="5044777"/>
            <a:ext cx="7506421" cy="544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l"/>
            </a:pPr>
            <a:r>
              <a:rPr lang="zh-TW" altLang="zh-TW" sz="3200" dirty="0" smtClean="0"/>
              <a:t>以</a:t>
            </a:r>
            <a:r>
              <a:rPr lang="en-US" altLang="zh-TW" sz="3200" dirty="0"/>
              <a:t>105.3(</a:t>
            </a:r>
            <a:r>
              <a:rPr lang="zh-TW" altLang="zh-TW" sz="3200" dirty="0"/>
              <a:t>一下</a:t>
            </a:r>
            <a:r>
              <a:rPr lang="en-US" altLang="zh-TW" sz="3200" dirty="0" smtClean="0"/>
              <a:t>)</a:t>
            </a:r>
            <a:r>
              <a:rPr lang="zh-TW" altLang="zh-TW" sz="3200" dirty="0" smtClean="0"/>
              <a:t>月考</a:t>
            </a:r>
            <a:r>
              <a:rPr lang="zh-TW" altLang="zh-TW" sz="3200" dirty="0"/>
              <a:t>閱讀測驗為</a:t>
            </a:r>
            <a:r>
              <a:rPr lang="zh-TW" altLang="zh-TW" sz="3200" dirty="0" smtClean="0"/>
              <a:t>例</a:t>
            </a:r>
            <a:endParaRPr lang="zh-TW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49144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33670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9404" y="485800"/>
            <a:ext cx="7024744" cy="1143000"/>
          </a:xfrm>
        </p:spPr>
        <p:txBody>
          <a:bodyPr>
            <a:normAutofit/>
          </a:bodyPr>
          <a:lstStyle/>
          <a:p>
            <a:pPr lvl="0"/>
            <a:r>
              <a:rPr lang="zh-TW" altLang="zh-TW" b="1" dirty="0" smtClean="0"/>
              <a:t>本</a:t>
            </a:r>
            <a:r>
              <a:rPr lang="zh-TW" altLang="zh-TW" b="1" dirty="0"/>
              <a:t>班學生程度</a:t>
            </a:r>
            <a:r>
              <a:rPr lang="zh-TW" altLang="zh-TW" b="1" dirty="0" smtClean="0"/>
              <a:t>懸殊</a:t>
            </a:r>
            <a:endParaRPr lang="zh-TW" altLang="en-US" dirty="0"/>
          </a:p>
        </p:txBody>
      </p:sp>
      <p:sp>
        <p:nvSpPr>
          <p:cNvPr id="7" name="內容版面配置區 2"/>
          <p:cNvSpPr txBox="1">
            <a:spLocks/>
          </p:cNvSpPr>
          <p:nvPr/>
        </p:nvSpPr>
        <p:spPr>
          <a:xfrm>
            <a:off x="971600" y="2708920"/>
            <a:ext cx="7772400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lvl="0" indent="0">
              <a:buNone/>
            </a:pPr>
            <a:r>
              <a:rPr lang="zh-TW" altLang="zh-TW" sz="3600" dirty="0" smtClean="0"/>
              <a:t>上</a:t>
            </a:r>
            <a:r>
              <a:rPr lang="zh-TW" altLang="zh-TW" sz="3600" dirty="0"/>
              <a:t>為了要顧及以旋是否能吸收，所以上課進度不能太快，講解詞彙儘量淺顯，佐以照片、圖片及舉實例</a:t>
            </a:r>
            <a:r>
              <a:rPr lang="zh-TW" altLang="zh-TW" sz="3600" dirty="0" smtClean="0"/>
              <a:t>說明</a:t>
            </a:r>
            <a:r>
              <a:rPr lang="en-US" altLang="zh-TW" sz="3600" dirty="0" smtClean="0"/>
              <a:t> </a:t>
            </a:r>
            <a:endParaRPr lang="zh-TW" altLang="zh-TW" sz="3600" dirty="0"/>
          </a:p>
          <a:p>
            <a:pPr marL="365760" lvl="1" indent="0">
              <a:buFont typeface="Wingdings 2" pitchFamily="18" charset="2"/>
              <a:buNone/>
            </a:pPr>
            <a:endParaRPr lang="zh-TW" altLang="zh-TW" sz="3600" dirty="0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187624" y="1700808"/>
            <a:ext cx="7024744" cy="8549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zh-TW" altLang="zh-TW" b="1" dirty="0" smtClean="0"/>
              <a:t>教學</a:t>
            </a:r>
            <a:r>
              <a:rPr lang="zh-TW" altLang="en-US" b="1" dirty="0" smtClean="0"/>
              <a:t>上</a:t>
            </a:r>
            <a:r>
              <a:rPr lang="zh-TW" altLang="zh-TW" b="1" dirty="0" smtClean="0"/>
              <a:t>的調整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7689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>
          <a:xfrm>
            <a:off x="1043608" y="1772816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zh-TW" altLang="zh-TW" sz="3200" dirty="0"/>
              <a:t>閱讀理解</a:t>
            </a:r>
            <a:r>
              <a:rPr lang="zh-TW" altLang="zh-TW" sz="3200" dirty="0" smtClean="0"/>
              <a:t>策略</a:t>
            </a:r>
            <a:r>
              <a:rPr lang="zh-TW" altLang="en-US" sz="3200" dirty="0" smtClean="0"/>
              <a:t>      </a:t>
            </a:r>
            <a:r>
              <a:rPr lang="zh-TW" altLang="zh-TW" sz="3200" dirty="0" smtClean="0"/>
              <a:t>摘取</a:t>
            </a:r>
            <a:r>
              <a:rPr lang="zh-TW" altLang="zh-TW" sz="3200" dirty="0"/>
              <a:t>課文</a:t>
            </a:r>
            <a:r>
              <a:rPr lang="zh-TW" altLang="zh-TW" sz="3200" dirty="0" smtClean="0"/>
              <a:t>大意</a:t>
            </a:r>
            <a:r>
              <a:rPr lang="zh-TW" altLang="en-US" sz="3200" dirty="0" smtClean="0"/>
              <a:t>  </a:t>
            </a:r>
            <a:endParaRPr lang="zh-TW" altLang="zh-TW" sz="19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786770" y="4158239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l"/>
            </a:pPr>
            <a:endParaRPr lang="zh-TW" altLang="zh-TW" sz="3600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613792" y="3645024"/>
            <a:ext cx="77724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l"/>
            </a:pPr>
            <a:r>
              <a:rPr lang="zh-TW" altLang="zh-TW" sz="2800" dirty="0"/>
              <a:t>實施情況</a:t>
            </a:r>
            <a:r>
              <a:rPr lang="en-US" altLang="zh-TW" sz="2800" dirty="0"/>
              <a:t>:</a:t>
            </a:r>
            <a:r>
              <a:rPr lang="zh-TW" altLang="zh-TW" sz="2800" dirty="0"/>
              <a:t>每課</a:t>
            </a:r>
            <a:r>
              <a:rPr lang="en-US" altLang="zh-TW" sz="2800" dirty="0"/>
              <a:t>(</a:t>
            </a:r>
            <a:r>
              <a:rPr lang="zh-TW" altLang="zh-TW" sz="2800" dirty="0"/>
              <a:t>課文講解前及課文講解後</a:t>
            </a:r>
            <a:r>
              <a:rPr lang="en-US" altLang="zh-TW" sz="2800" dirty="0"/>
              <a:t>) </a:t>
            </a:r>
            <a:r>
              <a:rPr lang="zh-TW" altLang="zh-TW" sz="2800" dirty="0"/>
              <a:t>在本班老師口頭提問下</a:t>
            </a:r>
            <a:r>
              <a:rPr lang="zh-TW" altLang="zh-TW" sz="2800" dirty="0" smtClean="0"/>
              <a:t>，</a:t>
            </a:r>
            <a:r>
              <a:rPr lang="en-US" altLang="zh-TW" sz="2800" dirty="0" smtClean="0"/>
              <a:t>S</a:t>
            </a:r>
            <a:r>
              <a:rPr lang="zh-TW" altLang="zh-TW" sz="2800" dirty="0" smtClean="0"/>
              <a:t>大致</a:t>
            </a:r>
            <a:r>
              <a:rPr lang="zh-TW" altLang="zh-TW" sz="2800" dirty="0"/>
              <a:t>都能講出課文內容，但</a:t>
            </a:r>
            <a:r>
              <a:rPr lang="en-US" altLang="zh-TW" sz="2800" dirty="0"/>
              <a:t>S</a:t>
            </a:r>
            <a:r>
              <a:rPr lang="zh-TW" altLang="zh-TW" sz="2800" dirty="0"/>
              <a:t>非自己將課文內容完整講出。</a:t>
            </a:r>
            <a:endParaRPr lang="zh-TW" altLang="zh-TW" sz="1600" dirty="0"/>
          </a:p>
        </p:txBody>
      </p:sp>
      <p:cxnSp>
        <p:nvCxnSpPr>
          <p:cNvPr id="11" name="直線接點 10"/>
          <p:cNvCxnSpPr/>
          <p:nvPr/>
        </p:nvCxnSpPr>
        <p:spPr>
          <a:xfrm>
            <a:off x="3810397" y="206084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內容版面配置區 2"/>
          <p:cNvSpPr txBox="1">
            <a:spLocks/>
          </p:cNvSpPr>
          <p:nvPr/>
        </p:nvSpPr>
        <p:spPr>
          <a:xfrm>
            <a:off x="1049710" y="2619003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zh-TW" altLang="zh-TW" sz="3200" dirty="0"/>
              <a:t>低年級</a:t>
            </a:r>
            <a:r>
              <a:rPr lang="en-US" altLang="zh-TW" sz="3200" dirty="0"/>
              <a:t>:</a:t>
            </a:r>
            <a:r>
              <a:rPr lang="zh-TW" altLang="zh-TW" sz="3200" dirty="0"/>
              <a:t>重述故事</a:t>
            </a:r>
            <a:r>
              <a:rPr lang="en-US" altLang="zh-TW" sz="3200" dirty="0"/>
              <a:t>(</a:t>
            </a:r>
            <a:r>
              <a:rPr lang="zh-TW" altLang="zh-TW" sz="3200" dirty="0"/>
              <a:t>課文</a:t>
            </a:r>
            <a:r>
              <a:rPr lang="en-US" altLang="zh-TW" sz="3200" dirty="0"/>
              <a:t>)</a:t>
            </a:r>
            <a:r>
              <a:rPr lang="zh-TW" altLang="zh-TW" sz="3200" dirty="0" smtClean="0"/>
              <a:t>重點</a:t>
            </a:r>
            <a:r>
              <a:rPr lang="zh-TW" altLang="en-US" sz="3200" dirty="0" smtClean="0"/>
              <a:t>  </a:t>
            </a:r>
            <a:endParaRPr lang="zh-TW" altLang="zh-TW" sz="1900" dirty="0"/>
          </a:p>
        </p:txBody>
      </p:sp>
    </p:spTree>
    <p:extLst>
      <p:ext uri="{BB962C8B-B14F-4D97-AF65-F5344CB8AC3E}">
        <p14:creationId xmlns:p14="http://schemas.microsoft.com/office/powerpoint/2010/main" val="5756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04"/>
            <a:ext cx="9144000" cy="64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204"/>
            <a:ext cx="9144000" cy="645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2"/>
          <p:cNvSpPr txBox="1">
            <a:spLocks/>
          </p:cNvSpPr>
          <p:nvPr/>
        </p:nvSpPr>
        <p:spPr>
          <a:xfrm>
            <a:off x="1024980" y="1988840"/>
            <a:ext cx="7105078" cy="14443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None/>
            </a:pPr>
            <a:r>
              <a:rPr lang="en-US" altLang="zh-TW" sz="3200" dirty="0" smtClean="0"/>
              <a:t>T</a:t>
            </a:r>
            <a:r>
              <a:rPr lang="zh-TW" altLang="zh-TW" sz="3200" dirty="0"/>
              <a:t>問這一課在講甚麼，</a:t>
            </a:r>
            <a:r>
              <a:rPr lang="en-US" altLang="zh-TW" sz="3200" dirty="0"/>
              <a:t>S</a:t>
            </a:r>
            <a:r>
              <a:rPr lang="zh-TW" altLang="zh-TW" sz="3200" dirty="0"/>
              <a:t>詳細回答課文內容，如</a:t>
            </a:r>
            <a:r>
              <a:rPr lang="en-US" altLang="zh-TW" sz="3200" dirty="0"/>
              <a:t>:</a:t>
            </a:r>
            <a:r>
              <a:rPr lang="zh-TW" altLang="zh-TW" sz="3200" dirty="0" smtClean="0"/>
              <a:t>外婆家</a:t>
            </a:r>
            <a:r>
              <a:rPr lang="zh-TW" altLang="en-US" sz="3200" dirty="0" smtClean="0"/>
              <a:t>有青山、小河</a:t>
            </a:r>
            <a:r>
              <a:rPr lang="zh-TW" altLang="zh-TW" sz="3200" dirty="0" smtClean="0"/>
              <a:t>、</a:t>
            </a:r>
            <a:r>
              <a:rPr lang="zh-TW" altLang="zh-TW" sz="3200" dirty="0"/>
              <a:t>每次去外婆家大黑</a:t>
            </a:r>
            <a:r>
              <a:rPr lang="zh-TW" altLang="zh-TW" sz="3200" dirty="0" smtClean="0"/>
              <a:t>狗</a:t>
            </a:r>
            <a:r>
              <a:rPr lang="zh-TW" altLang="en-US" sz="3200" dirty="0" smtClean="0"/>
              <a:t>都會歡迎我</a:t>
            </a:r>
            <a:r>
              <a:rPr lang="zh-TW" altLang="zh-TW" sz="3200" dirty="0" smtClean="0"/>
              <a:t>、</a:t>
            </a:r>
            <a:r>
              <a:rPr lang="zh-TW" altLang="zh-TW" sz="3200" dirty="0"/>
              <a:t>作者和外婆去</a:t>
            </a:r>
            <a:r>
              <a:rPr lang="zh-TW" altLang="zh-TW" sz="3200" dirty="0" smtClean="0"/>
              <a:t>菜園</a:t>
            </a:r>
            <a:r>
              <a:rPr lang="zh-TW" altLang="en-US" sz="3200" dirty="0" smtClean="0"/>
              <a:t>採收青菜</a:t>
            </a:r>
            <a:r>
              <a:rPr lang="zh-TW" altLang="zh-TW" sz="3200" dirty="0" smtClean="0"/>
              <a:t>、</a:t>
            </a:r>
            <a:r>
              <a:rPr lang="zh-TW" altLang="zh-TW" sz="3200" dirty="0"/>
              <a:t>外婆</a:t>
            </a:r>
            <a:r>
              <a:rPr lang="zh-TW" altLang="zh-TW" sz="3200" dirty="0" smtClean="0"/>
              <a:t>說</a:t>
            </a:r>
            <a:r>
              <a:rPr lang="zh-TW" altLang="en-US" sz="3200" dirty="0" smtClean="0"/>
              <a:t>我是好幫手</a:t>
            </a:r>
            <a:r>
              <a:rPr lang="zh-TW" altLang="zh-TW" sz="3200" dirty="0" smtClean="0"/>
              <a:t>、</a:t>
            </a:r>
            <a:r>
              <a:rPr lang="zh-TW" altLang="zh-TW" sz="3200" dirty="0"/>
              <a:t>作者和哥哥去草地上</a:t>
            </a:r>
            <a:r>
              <a:rPr lang="en-US" altLang="zh-TW" sz="3200" dirty="0"/>
              <a:t>….</a:t>
            </a:r>
            <a:r>
              <a:rPr lang="zh-TW" altLang="zh-TW" sz="3200" dirty="0"/>
              <a:t>、去河邊看小魚、作者希望每個假日都能去外婆家玩等</a:t>
            </a:r>
            <a:r>
              <a:rPr lang="zh-TW" altLang="zh-TW" sz="3200" dirty="0" smtClean="0"/>
              <a:t>。</a:t>
            </a:r>
            <a:endParaRPr lang="zh-TW" altLang="zh-TW" sz="1900" dirty="0"/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786770" y="4158239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l"/>
            </a:pPr>
            <a:endParaRPr lang="zh-TW" altLang="zh-TW" sz="3600" dirty="0"/>
          </a:p>
        </p:txBody>
      </p:sp>
      <p:sp>
        <p:nvSpPr>
          <p:cNvPr id="12" name="內容版面配置區 2"/>
          <p:cNvSpPr txBox="1">
            <a:spLocks/>
          </p:cNvSpPr>
          <p:nvPr/>
        </p:nvSpPr>
        <p:spPr>
          <a:xfrm>
            <a:off x="786770" y="4549502"/>
            <a:ext cx="7772400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TW" altLang="zh-TW" dirty="0"/>
              <a:t>之後作法</a:t>
            </a:r>
            <a:r>
              <a:rPr lang="en-US" altLang="zh-TW" dirty="0"/>
              <a:t>:</a:t>
            </a:r>
            <a:endParaRPr lang="zh-TW" altLang="zh-TW" dirty="0"/>
          </a:p>
          <a:p>
            <a:pPr marL="68580" indent="0">
              <a:buNone/>
            </a:pPr>
            <a:r>
              <a:rPr lang="zh-TW" altLang="zh-TW" dirty="0"/>
              <a:t>學生將課文重點寫下，刪除非重點句，綜合歸納出課文大意</a:t>
            </a:r>
            <a:endParaRPr lang="zh-TW" altLang="zh-TW" sz="3200" dirty="0"/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>
          <a:xfrm>
            <a:off x="611560" y="3690187"/>
            <a:ext cx="7772400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zh-TW" sz="3200" dirty="0"/>
              <a:t>T</a:t>
            </a:r>
            <a:r>
              <a:rPr lang="zh-TW" altLang="zh-TW" sz="3200" dirty="0"/>
              <a:t>希望</a:t>
            </a:r>
            <a:r>
              <a:rPr lang="en-US" altLang="zh-TW" sz="3200" dirty="0"/>
              <a:t>S</a:t>
            </a:r>
            <a:r>
              <a:rPr lang="zh-TW" altLang="zh-TW" sz="3200" dirty="0"/>
              <a:t>能答出課文內容重點，而非課文內容全數答出</a:t>
            </a: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899592" y="1052736"/>
            <a:ext cx="777850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zh-TW" sz="3200" dirty="0"/>
              <a:t>以第十二課到外婆家為例</a:t>
            </a:r>
            <a:r>
              <a:rPr lang="en-US" altLang="zh-TW" sz="3200" dirty="0" smtClean="0"/>
              <a:t>: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4301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1038573" y="2492896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b="1" dirty="0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539552" y="1412776"/>
            <a:ext cx="7772400" cy="2448272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 smtClean="0"/>
              <a:t>簡報結束</a:t>
            </a:r>
            <a:r>
              <a:rPr lang="en-US" altLang="zh-TW" sz="6000" dirty="0" smtClean="0"/>
              <a:t>!</a:t>
            </a:r>
            <a:br>
              <a:rPr lang="en-US" altLang="zh-TW" sz="6000" dirty="0" smtClean="0"/>
            </a:br>
            <a:r>
              <a:rPr lang="zh-TW" altLang="en-US" sz="6000" dirty="0" smtClean="0"/>
              <a:t>感謝聆聽</a:t>
            </a:r>
            <a:r>
              <a:rPr lang="en-US" altLang="zh-TW" sz="6000" dirty="0" smtClean="0"/>
              <a:t>!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897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奧斯丁">
  <a:themeElements>
    <a:clrScheme name="奧斯丁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奧斯丁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奧斯丁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911</TotalTime>
  <Words>287</Words>
  <Application>Microsoft Office PowerPoint</Application>
  <PresentationFormat>如螢幕大小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奧斯丁</vt:lpstr>
      <vt:lpstr>閱讀理解策略期末檢討報告</vt:lpstr>
      <vt:lpstr>特殊學生:以旋</vt:lpstr>
      <vt:lpstr>PowerPoint 簡報</vt:lpstr>
      <vt:lpstr>本班學生程度懸殊</vt:lpstr>
      <vt:lpstr>PowerPoint 簡報</vt:lpstr>
      <vt:lpstr>PowerPoint 簡報</vt:lpstr>
      <vt:lpstr>PowerPoint 簡報</vt:lpstr>
      <vt:lpstr>PowerPoint 簡報</vt:lpstr>
      <vt:lpstr>簡報結束! 感謝聆聽!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讀報教育經驗分享</dc:title>
  <dc:creator>user</dc:creator>
  <cp:lastModifiedBy>user</cp:lastModifiedBy>
  <cp:revision>46</cp:revision>
  <dcterms:created xsi:type="dcterms:W3CDTF">2015-05-25T03:01:37Z</dcterms:created>
  <dcterms:modified xsi:type="dcterms:W3CDTF">2017-01-11T01:32:33Z</dcterms:modified>
</cp:coreProperties>
</file>