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5"/>
  </p:notesMasterIdLst>
  <p:sldIdLst>
    <p:sldId id="256" r:id="rId2"/>
    <p:sldId id="257" r:id="rId3"/>
    <p:sldId id="259" r:id="rId4"/>
    <p:sldId id="260" r:id="rId5"/>
    <p:sldId id="337" r:id="rId6"/>
    <p:sldId id="338" r:id="rId7"/>
    <p:sldId id="261" r:id="rId8"/>
    <p:sldId id="339" r:id="rId9"/>
    <p:sldId id="336" r:id="rId10"/>
    <p:sldId id="340" r:id="rId11"/>
    <p:sldId id="341" r:id="rId12"/>
    <p:sldId id="262" r:id="rId13"/>
    <p:sldId id="263" r:id="rId14"/>
    <p:sldId id="264" r:id="rId15"/>
    <p:sldId id="265" r:id="rId16"/>
    <p:sldId id="268" r:id="rId17"/>
    <p:sldId id="272" r:id="rId18"/>
    <p:sldId id="273" r:id="rId19"/>
    <p:sldId id="343" r:id="rId20"/>
    <p:sldId id="275" r:id="rId21"/>
    <p:sldId id="277" r:id="rId22"/>
    <p:sldId id="278" r:id="rId23"/>
    <p:sldId id="279" r:id="rId24"/>
    <p:sldId id="280" r:id="rId25"/>
    <p:sldId id="344" r:id="rId26"/>
    <p:sldId id="281" r:id="rId27"/>
    <p:sldId id="282" r:id="rId28"/>
    <p:sldId id="283" r:id="rId29"/>
    <p:sldId id="284" r:id="rId30"/>
    <p:sldId id="285" r:id="rId31"/>
    <p:sldId id="286" r:id="rId32"/>
    <p:sldId id="287" r:id="rId33"/>
    <p:sldId id="288" r:id="rId34"/>
    <p:sldId id="345" r:id="rId35"/>
    <p:sldId id="290" r:id="rId36"/>
    <p:sldId id="346" r:id="rId37"/>
    <p:sldId id="347" r:id="rId38"/>
    <p:sldId id="348" r:id="rId39"/>
    <p:sldId id="351" r:id="rId40"/>
    <p:sldId id="350" r:id="rId41"/>
    <p:sldId id="291" r:id="rId42"/>
    <p:sldId id="294" r:id="rId43"/>
    <p:sldId id="30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62"/>
    <p:restoredTop sz="79228"/>
  </p:normalViewPr>
  <p:slideViewPr>
    <p:cSldViewPr snapToGrid="0" snapToObjects="1">
      <p:cViewPr varScale="1">
        <p:scale>
          <a:sx n="91" d="100"/>
          <a:sy n="91" d="100"/>
        </p:scale>
        <p:origin x="-110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86D06B-A3F2-4A44-970E-86EB31C424C5}"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91A4C194-FA07-4247-8B03-2CDF6D718F7F}">
      <dgm:prSet phldrT="[Text]" custT="1">
        <dgm:style>
          <a:lnRef idx="1">
            <a:schemeClr val="dk1"/>
          </a:lnRef>
          <a:fillRef idx="3">
            <a:schemeClr val="dk1"/>
          </a:fillRef>
          <a:effectRef idx="2">
            <a:schemeClr val="dk1"/>
          </a:effectRef>
          <a:fontRef idx="minor">
            <a:schemeClr val="lt1"/>
          </a:fontRef>
        </dgm:style>
      </dgm:prSet>
      <dgm:spPr/>
      <dgm:t>
        <a:bodyPr/>
        <a:lstStyle/>
        <a:p>
          <a:r>
            <a:rPr lang="zh-CN" altLang="en-US" sz="2400" b="1" i="0" dirty="0" smtClean="0">
              <a:solidFill>
                <a:schemeClr val="bg1"/>
              </a:solidFill>
              <a:latin typeface="HanziPen TC" charset="-120"/>
              <a:ea typeface="HanziPen TC" charset="-120"/>
              <a:cs typeface="HanziPen TC" charset="-120"/>
            </a:rPr>
            <a:t>敬惜字紙的傳統</a:t>
          </a:r>
          <a:endParaRPr lang="en-US" sz="2400" b="1" i="0" dirty="0">
            <a:solidFill>
              <a:schemeClr val="bg1"/>
            </a:solidFill>
            <a:latin typeface="HanziPen TC" charset="-120"/>
            <a:ea typeface="HanziPen TC" charset="-120"/>
            <a:cs typeface="HanziPen TC" charset="-120"/>
          </a:endParaRPr>
        </a:p>
      </dgm:t>
    </dgm:pt>
    <dgm:pt modelId="{6D999E14-3F06-AD42-9E9B-21C63B726B2F}" type="parTrans" cxnId="{B5807DA6-4DB3-AF48-A466-767475E1C59C}">
      <dgm:prSet/>
      <dgm:spPr/>
      <dgm:t>
        <a:bodyPr/>
        <a:lstStyle/>
        <a:p>
          <a:endParaRPr lang="en-US" sz="2400"/>
        </a:p>
      </dgm:t>
    </dgm:pt>
    <dgm:pt modelId="{9FB57F40-5022-6040-8535-3C2F7521BE48}" type="sibTrans" cxnId="{B5807DA6-4DB3-AF48-A466-767475E1C59C}">
      <dgm:prSet/>
      <dgm:spPr/>
      <dgm:t>
        <a:bodyPr/>
        <a:lstStyle/>
        <a:p>
          <a:endParaRPr lang="en-US" sz="2400"/>
        </a:p>
      </dgm:t>
    </dgm:pt>
    <dgm:pt modelId="{32F7404D-A097-F849-B0B6-E7158F8F3F4F}">
      <dgm:prSet phldrT="[Text]" custT="1"/>
      <dgm:spPr/>
      <dgm:t>
        <a:bodyPr/>
        <a:lstStyle/>
        <a:p>
          <a:r>
            <a:rPr lang="zh-CN" altLang="en-US" sz="2400" dirty="0" smtClean="0"/>
            <a:t>原因</a:t>
          </a:r>
          <a:r>
            <a:rPr lang="en-US" altLang="zh-CN" sz="2400" dirty="0" smtClean="0"/>
            <a:t>1</a:t>
          </a:r>
          <a:r>
            <a:rPr lang="zh-CN" altLang="en-US" sz="2400" dirty="0" smtClean="0"/>
            <a:t>：字紙是文明象徵和傳承</a:t>
          </a:r>
          <a:endParaRPr lang="en-US" sz="2400" dirty="0"/>
        </a:p>
      </dgm:t>
    </dgm:pt>
    <dgm:pt modelId="{EB3B3D81-4F6F-DB48-8FB5-204F4A7986D5}" type="parTrans" cxnId="{CDDE43E1-4754-144B-84EE-27D53B6FD3FD}">
      <dgm:prSet/>
      <dgm:spPr/>
      <dgm:t>
        <a:bodyPr/>
        <a:lstStyle/>
        <a:p>
          <a:endParaRPr lang="en-US" sz="2400"/>
        </a:p>
      </dgm:t>
    </dgm:pt>
    <dgm:pt modelId="{5DDDE670-0392-2B48-8921-38E7D977C70F}" type="sibTrans" cxnId="{CDDE43E1-4754-144B-84EE-27D53B6FD3FD}">
      <dgm:prSet/>
      <dgm:spPr/>
      <dgm:t>
        <a:bodyPr/>
        <a:lstStyle/>
        <a:p>
          <a:endParaRPr lang="en-US" sz="2400"/>
        </a:p>
      </dgm:t>
    </dgm:pt>
    <dgm:pt modelId="{A4088C5D-6E31-864D-81E9-98DDC4875E04}">
      <dgm:prSet phldrT="[Text]" custT="1"/>
      <dgm:spPr/>
      <dgm:t>
        <a:bodyPr/>
        <a:lstStyle/>
        <a:p>
          <a:r>
            <a:rPr lang="zh-CN" altLang="en-US" sz="2400" dirty="0" smtClean="0"/>
            <a:t>原因</a:t>
          </a:r>
          <a:r>
            <a:rPr lang="en-US" altLang="zh-CN" sz="2400" dirty="0" smtClean="0"/>
            <a:t>2</a:t>
          </a:r>
          <a:r>
            <a:rPr lang="zh-CN" altLang="en-US" sz="2400" dirty="0" smtClean="0"/>
            <a:t>：造字不易</a:t>
          </a:r>
          <a:endParaRPr lang="en-US" sz="2400" dirty="0"/>
        </a:p>
      </dgm:t>
    </dgm:pt>
    <dgm:pt modelId="{B1DECC1D-47DF-8048-9EAA-72C67E993465}" type="parTrans" cxnId="{4EBE3F9F-C6FC-A04A-8BE8-25B8C3AFE5C5}">
      <dgm:prSet/>
      <dgm:spPr/>
      <dgm:t>
        <a:bodyPr/>
        <a:lstStyle/>
        <a:p>
          <a:endParaRPr lang="en-US" sz="2400"/>
        </a:p>
      </dgm:t>
    </dgm:pt>
    <dgm:pt modelId="{EC49596A-DEA7-724F-A0EC-F69D294A9A30}" type="sibTrans" cxnId="{4EBE3F9F-C6FC-A04A-8BE8-25B8C3AFE5C5}">
      <dgm:prSet/>
      <dgm:spPr/>
      <dgm:t>
        <a:bodyPr/>
        <a:lstStyle/>
        <a:p>
          <a:endParaRPr lang="en-US" sz="2400"/>
        </a:p>
      </dgm:t>
    </dgm:pt>
    <dgm:pt modelId="{1982FC74-63FA-3044-9195-BFA62CE824F2}">
      <dgm:prSet custT="1"/>
      <dgm:spPr/>
      <dgm:t>
        <a:bodyPr/>
        <a:lstStyle/>
        <a:p>
          <a:r>
            <a:rPr lang="zh-CN" altLang="en-US" sz="2400" dirty="0" smtClean="0"/>
            <a:t>惜字會</a:t>
          </a:r>
          <a:endParaRPr lang="en-US" sz="2400" dirty="0"/>
        </a:p>
      </dgm:t>
    </dgm:pt>
    <dgm:pt modelId="{8A77EEDB-DA89-1946-A02C-FBC98F50707E}" type="parTrans" cxnId="{CCD16C39-9532-544F-8AB0-79D0619B5D51}">
      <dgm:prSet/>
      <dgm:spPr/>
      <dgm:t>
        <a:bodyPr/>
        <a:lstStyle/>
        <a:p>
          <a:endParaRPr lang="en-US" sz="2400"/>
        </a:p>
      </dgm:t>
    </dgm:pt>
    <dgm:pt modelId="{B7CF7CF7-3853-234F-A46E-0259B428CEAF}" type="sibTrans" cxnId="{CCD16C39-9532-544F-8AB0-79D0619B5D51}">
      <dgm:prSet/>
      <dgm:spPr/>
      <dgm:t>
        <a:bodyPr/>
        <a:lstStyle/>
        <a:p>
          <a:endParaRPr lang="en-US" sz="2400"/>
        </a:p>
      </dgm:t>
    </dgm:pt>
    <dgm:pt modelId="{FF01E58E-6D5F-1948-BEC8-6FF7D20DC607}">
      <dgm:prSet custT="1"/>
      <dgm:spPr/>
      <dgm:t>
        <a:bodyPr/>
        <a:lstStyle/>
        <a:p>
          <a:r>
            <a:rPr lang="zh-CN" altLang="en-US" sz="2400" dirty="0" smtClean="0"/>
            <a:t>收字紙</a:t>
          </a:r>
          <a:endParaRPr lang="en-US" sz="2400" dirty="0"/>
        </a:p>
      </dgm:t>
    </dgm:pt>
    <dgm:pt modelId="{777C43FC-C88B-ED47-A6C4-397845253F97}" type="parTrans" cxnId="{10064742-1265-6747-BB36-4FE4C89934DE}">
      <dgm:prSet/>
      <dgm:spPr/>
      <dgm:t>
        <a:bodyPr/>
        <a:lstStyle/>
        <a:p>
          <a:endParaRPr lang="en-US" sz="2400"/>
        </a:p>
      </dgm:t>
    </dgm:pt>
    <dgm:pt modelId="{E75CA068-55EB-9642-A539-0B447DDA9CA1}" type="sibTrans" cxnId="{10064742-1265-6747-BB36-4FE4C89934DE}">
      <dgm:prSet/>
      <dgm:spPr/>
      <dgm:t>
        <a:bodyPr/>
        <a:lstStyle/>
        <a:p>
          <a:endParaRPr lang="en-US" sz="2400"/>
        </a:p>
      </dgm:t>
    </dgm:pt>
    <dgm:pt modelId="{11BA0F7B-7CF2-6645-8C6C-FE0EEB8583EA}">
      <dgm:prSet custT="1"/>
      <dgm:spPr/>
      <dgm:t>
        <a:bodyPr/>
        <a:lstStyle/>
        <a:p>
          <a:r>
            <a:rPr lang="zh-CN" altLang="en-US" sz="2400" dirty="0" smtClean="0"/>
            <a:t>實例：屏東萬巒老先生收字紙，並挑至敬聖亭焚燒</a:t>
          </a:r>
          <a:endParaRPr lang="en-US" sz="2400" dirty="0"/>
        </a:p>
      </dgm:t>
    </dgm:pt>
    <dgm:pt modelId="{70EB1758-BB8E-0747-988C-F475D4C98B0C}" type="parTrans" cxnId="{E6A2BED5-6213-F945-8CA9-CD3205887D79}">
      <dgm:prSet/>
      <dgm:spPr/>
      <dgm:t>
        <a:bodyPr/>
        <a:lstStyle/>
        <a:p>
          <a:endParaRPr lang="en-US" sz="2400"/>
        </a:p>
      </dgm:t>
    </dgm:pt>
    <dgm:pt modelId="{BB3D0DB4-847C-364D-B844-A99B8E8A1CDD}" type="sibTrans" cxnId="{E6A2BED5-6213-F945-8CA9-CD3205887D79}">
      <dgm:prSet/>
      <dgm:spPr/>
      <dgm:t>
        <a:bodyPr/>
        <a:lstStyle/>
        <a:p>
          <a:endParaRPr lang="en-US" sz="2400"/>
        </a:p>
      </dgm:t>
    </dgm:pt>
    <dgm:pt modelId="{B42F33C6-B5EB-4747-A6B5-369C0E81D638}">
      <dgm:prSet phldrT="[Text]" custT="1"/>
      <dgm:spPr/>
      <dgm:t>
        <a:bodyPr/>
        <a:lstStyle/>
        <a:p>
          <a:r>
            <a:rPr lang="zh-CN" altLang="en-US" sz="2400" dirty="0" smtClean="0"/>
            <a:t>惜字亭</a:t>
          </a:r>
          <a:endParaRPr lang="en-US" sz="2400" dirty="0"/>
        </a:p>
      </dgm:t>
    </dgm:pt>
    <dgm:pt modelId="{0D7BA00D-1414-A744-B693-BF177533D880}" type="parTrans" cxnId="{BD2F9B78-442D-1546-BFDC-1A71A8B13BB7}">
      <dgm:prSet/>
      <dgm:spPr/>
      <dgm:t>
        <a:bodyPr/>
        <a:lstStyle/>
        <a:p>
          <a:endParaRPr lang="en-US" sz="2400"/>
        </a:p>
      </dgm:t>
    </dgm:pt>
    <dgm:pt modelId="{6DA4C0FF-6BA0-A144-8DD8-80CE9272B01F}" type="sibTrans" cxnId="{BD2F9B78-442D-1546-BFDC-1A71A8B13BB7}">
      <dgm:prSet/>
      <dgm:spPr/>
      <dgm:t>
        <a:bodyPr/>
        <a:lstStyle/>
        <a:p>
          <a:endParaRPr lang="en-US" sz="2400"/>
        </a:p>
      </dgm:t>
    </dgm:pt>
    <dgm:pt modelId="{F621EC9A-E279-F840-B7B6-31EB1DED0895}">
      <dgm:prSet custT="1"/>
      <dgm:spPr/>
      <dgm:t>
        <a:bodyPr/>
        <a:lstStyle/>
        <a:p>
          <a:r>
            <a:rPr lang="zh-CN" altLang="en-US" sz="2400" dirty="0" smtClean="0"/>
            <a:t>出現位置</a:t>
          </a:r>
          <a:endParaRPr lang="zh-TW" altLang="en-US" sz="2400" dirty="0"/>
        </a:p>
      </dgm:t>
    </dgm:pt>
    <dgm:pt modelId="{DB1C72D6-70F0-5D46-A27C-46A74D6ED82C}" type="parTrans" cxnId="{B78B5751-562D-A74A-805F-A85AACC37862}">
      <dgm:prSet/>
      <dgm:spPr/>
      <dgm:t>
        <a:bodyPr/>
        <a:lstStyle/>
        <a:p>
          <a:endParaRPr lang="zh-TW" altLang="en-US"/>
        </a:p>
      </dgm:t>
    </dgm:pt>
    <dgm:pt modelId="{6E961B38-355A-8C4D-AE9F-C2366E4170D2}" type="sibTrans" cxnId="{B78B5751-562D-A74A-805F-A85AACC37862}">
      <dgm:prSet/>
      <dgm:spPr/>
      <dgm:t>
        <a:bodyPr/>
        <a:lstStyle/>
        <a:p>
          <a:endParaRPr lang="zh-TW" altLang="en-US"/>
        </a:p>
      </dgm:t>
    </dgm:pt>
    <dgm:pt modelId="{4F26B414-2F6C-5147-AEF0-F13EB1BF8495}">
      <dgm:prSet custT="1"/>
      <dgm:spPr/>
      <dgm:t>
        <a:bodyPr/>
        <a:lstStyle/>
        <a:p>
          <a:r>
            <a:rPr lang="zh-CN" altLang="en-US" sz="2400" dirty="0" smtClean="0"/>
            <a:t>形式</a:t>
          </a:r>
          <a:endParaRPr lang="zh-TW" altLang="en-US" sz="2400" dirty="0"/>
        </a:p>
      </dgm:t>
    </dgm:pt>
    <dgm:pt modelId="{4EF12057-4405-2546-B4F7-3E3FAFA654E6}" type="parTrans" cxnId="{0FDD0C26-04D9-D14B-8C87-F33FA0239DA6}">
      <dgm:prSet/>
      <dgm:spPr/>
      <dgm:t>
        <a:bodyPr/>
        <a:lstStyle/>
        <a:p>
          <a:endParaRPr lang="zh-TW" altLang="en-US"/>
        </a:p>
      </dgm:t>
    </dgm:pt>
    <dgm:pt modelId="{46C5551F-59E4-3D42-A5B9-E036F58D7318}" type="sibTrans" cxnId="{0FDD0C26-04D9-D14B-8C87-F33FA0239DA6}">
      <dgm:prSet/>
      <dgm:spPr/>
      <dgm:t>
        <a:bodyPr/>
        <a:lstStyle/>
        <a:p>
          <a:endParaRPr lang="zh-TW" altLang="en-US"/>
        </a:p>
      </dgm:t>
    </dgm:pt>
    <dgm:pt modelId="{DDAFC521-CDFA-4547-BE75-B403B4793720}">
      <dgm:prSet phldrT="[Text]" custT="1">
        <dgm:style>
          <a:lnRef idx="0">
            <a:schemeClr val="dk1"/>
          </a:lnRef>
          <a:fillRef idx="3">
            <a:schemeClr val="dk1"/>
          </a:fillRef>
          <a:effectRef idx="3">
            <a:schemeClr val="dk1"/>
          </a:effectRef>
          <a:fontRef idx="minor">
            <a:schemeClr val="lt1"/>
          </a:fontRef>
        </dgm:style>
      </dgm:prSet>
      <dgm:spPr/>
      <dgm:t>
        <a:bodyPr/>
        <a:lstStyle/>
        <a:p>
          <a:r>
            <a:rPr lang="zh-CN" altLang="en-US" sz="2400" b="1" i="0" dirty="0" smtClean="0">
              <a:solidFill>
                <a:schemeClr val="bg1"/>
              </a:solidFill>
              <a:latin typeface="HanziPen TC" charset="-120"/>
              <a:ea typeface="HanziPen TC" charset="-120"/>
              <a:cs typeface="HanziPen TC" charset="-120"/>
            </a:rPr>
            <a:t>寫上文字的紙集中焚燒，向造字者致意</a:t>
          </a:r>
          <a:endParaRPr lang="en-US" sz="2400" b="1" i="0" dirty="0">
            <a:solidFill>
              <a:schemeClr val="bg1"/>
            </a:solidFill>
            <a:latin typeface="HanziPen TC" charset="-120"/>
            <a:ea typeface="HanziPen TC" charset="-120"/>
            <a:cs typeface="HanziPen TC" charset="-120"/>
          </a:endParaRPr>
        </a:p>
      </dgm:t>
    </dgm:pt>
    <dgm:pt modelId="{74FA0345-ADE0-DD41-B568-D613FDDF46F9}" type="parTrans" cxnId="{EB4D238F-6E21-2D48-B6F2-415898DAC49B}">
      <dgm:prSet/>
      <dgm:spPr/>
      <dgm:t>
        <a:bodyPr/>
        <a:lstStyle/>
        <a:p>
          <a:endParaRPr lang="zh-TW" altLang="en-US"/>
        </a:p>
      </dgm:t>
    </dgm:pt>
    <dgm:pt modelId="{447B84C8-A48B-4E4E-B668-418A9EEB3FFB}" type="sibTrans" cxnId="{EB4D238F-6E21-2D48-B6F2-415898DAC49B}">
      <dgm:prSet/>
      <dgm:spPr/>
      <dgm:t>
        <a:bodyPr/>
        <a:lstStyle/>
        <a:p>
          <a:endParaRPr lang="zh-TW" altLang="en-US"/>
        </a:p>
      </dgm:t>
    </dgm:pt>
    <dgm:pt modelId="{C5D70547-9609-A240-B761-B2BB81CD67B7}" type="pres">
      <dgm:prSet presAssocID="{6986D06B-A3F2-4A44-970E-86EB31C424C5}" presName="linear" presStyleCnt="0">
        <dgm:presLayoutVars>
          <dgm:dir/>
          <dgm:animLvl val="lvl"/>
          <dgm:resizeHandles val="exact"/>
        </dgm:presLayoutVars>
      </dgm:prSet>
      <dgm:spPr/>
      <dgm:t>
        <a:bodyPr/>
        <a:lstStyle/>
        <a:p>
          <a:endParaRPr lang="en-US"/>
        </a:p>
      </dgm:t>
    </dgm:pt>
    <dgm:pt modelId="{A9251527-FD0B-F541-91E6-54A01EEB9756}" type="pres">
      <dgm:prSet presAssocID="{91A4C194-FA07-4247-8B03-2CDF6D718F7F}" presName="parentLin" presStyleCnt="0"/>
      <dgm:spPr/>
    </dgm:pt>
    <dgm:pt modelId="{2A31B490-2B94-7A4F-A0EF-F188C2EBFE1B}" type="pres">
      <dgm:prSet presAssocID="{91A4C194-FA07-4247-8B03-2CDF6D718F7F}" presName="parentLeftMargin" presStyleLbl="node1" presStyleIdx="0" presStyleCnt="4"/>
      <dgm:spPr/>
      <dgm:t>
        <a:bodyPr/>
        <a:lstStyle/>
        <a:p>
          <a:endParaRPr lang="en-US"/>
        </a:p>
      </dgm:t>
    </dgm:pt>
    <dgm:pt modelId="{B5053AEE-7B05-BB4F-901A-08CF3EF20ABE}" type="pres">
      <dgm:prSet presAssocID="{91A4C194-FA07-4247-8B03-2CDF6D718F7F}" presName="parentText" presStyleLbl="node1" presStyleIdx="0" presStyleCnt="4" custLinFactNeighborX="-9091" custLinFactNeighborY="-4281">
        <dgm:presLayoutVars>
          <dgm:chMax val="0"/>
          <dgm:bulletEnabled val="1"/>
        </dgm:presLayoutVars>
      </dgm:prSet>
      <dgm:spPr/>
      <dgm:t>
        <a:bodyPr/>
        <a:lstStyle/>
        <a:p>
          <a:endParaRPr lang="en-US"/>
        </a:p>
      </dgm:t>
    </dgm:pt>
    <dgm:pt modelId="{A316F39A-085B-D449-9893-FD93440C4EA3}" type="pres">
      <dgm:prSet presAssocID="{91A4C194-FA07-4247-8B03-2CDF6D718F7F}" presName="negativeSpace" presStyleCnt="0"/>
      <dgm:spPr/>
    </dgm:pt>
    <dgm:pt modelId="{5E42959F-EAAF-7542-A5B1-4DCC60CA667D}" type="pres">
      <dgm:prSet presAssocID="{91A4C194-FA07-4247-8B03-2CDF6D718F7F}" presName="childText" presStyleLbl="conFgAcc1" presStyleIdx="0" presStyleCnt="4">
        <dgm:presLayoutVars>
          <dgm:bulletEnabled val="1"/>
        </dgm:presLayoutVars>
      </dgm:prSet>
      <dgm:spPr/>
      <dgm:t>
        <a:bodyPr/>
        <a:lstStyle/>
        <a:p>
          <a:endParaRPr lang="en-US"/>
        </a:p>
      </dgm:t>
    </dgm:pt>
    <dgm:pt modelId="{DE148CB8-F70B-B148-8D63-DF9580EC7078}" type="pres">
      <dgm:prSet presAssocID="{9FB57F40-5022-6040-8535-3C2F7521BE48}" presName="spaceBetweenRectangles" presStyleCnt="0"/>
      <dgm:spPr/>
    </dgm:pt>
    <dgm:pt modelId="{AC93818B-4B2E-4C48-86B6-AB990B5F1213}" type="pres">
      <dgm:prSet presAssocID="{DDAFC521-CDFA-4547-BE75-B403B4793720}" presName="parentLin" presStyleCnt="0"/>
      <dgm:spPr/>
    </dgm:pt>
    <dgm:pt modelId="{79E55092-68E2-B342-9801-FCA567C1C8D8}" type="pres">
      <dgm:prSet presAssocID="{DDAFC521-CDFA-4547-BE75-B403B4793720}" presName="parentLeftMargin" presStyleLbl="node1" presStyleIdx="0" presStyleCnt="4"/>
      <dgm:spPr/>
      <dgm:t>
        <a:bodyPr/>
        <a:lstStyle/>
        <a:p>
          <a:endParaRPr lang="zh-TW" altLang="en-US"/>
        </a:p>
      </dgm:t>
    </dgm:pt>
    <dgm:pt modelId="{563D7053-4127-1240-AF7F-62AF52E239C5}" type="pres">
      <dgm:prSet presAssocID="{DDAFC521-CDFA-4547-BE75-B403B4793720}" presName="parentText" presStyleLbl="node1" presStyleIdx="1" presStyleCnt="4">
        <dgm:presLayoutVars>
          <dgm:chMax val="0"/>
          <dgm:bulletEnabled val="1"/>
        </dgm:presLayoutVars>
      </dgm:prSet>
      <dgm:spPr/>
      <dgm:t>
        <a:bodyPr/>
        <a:lstStyle/>
        <a:p>
          <a:endParaRPr lang="zh-TW" altLang="en-US"/>
        </a:p>
      </dgm:t>
    </dgm:pt>
    <dgm:pt modelId="{9F6A8DD9-4AA8-9E47-BD6B-1D44A1536A38}" type="pres">
      <dgm:prSet presAssocID="{DDAFC521-CDFA-4547-BE75-B403B4793720}" presName="negativeSpace" presStyleCnt="0"/>
      <dgm:spPr/>
    </dgm:pt>
    <dgm:pt modelId="{552D21A1-8E31-AF4E-A791-CD2E1E5BDCE2}" type="pres">
      <dgm:prSet presAssocID="{DDAFC521-CDFA-4547-BE75-B403B4793720}" presName="childText" presStyleLbl="conFgAcc1" presStyleIdx="1" presStyleCnt="4">
        <dgm:presLayoutVars>
          <dgm:bulletEnabled val="1"/>
        </dgm:presLayoutVars>
      </dgm:prSet>
      <dgm:spPr/>
    </dgm:pt>
    <dgm:pt modelId="{363FB1A1-C5DA-BA48-9137-B2D31D842537}" type="pres">
      <dgm:prSet presAssocID="{447B84C8-A48B-4E4E-B668-418A9EEB3FFB}" presName="spaceBetweenRectangles" presStyleCnt="0"/>
      <dgm:spPr/>
    </dgm:pt>
    <dgm:pt modelId="{CCEC2306-7301-7E48-A0AE-3FA84F601AEC}" type="pres">
      <dgm:prSet presAssocID="{1982FC74-63FA-3044-9195-BFA62CE824F2}" presName="parentLin" presStyleCnt="0"/>
      <dgm:spPr/>
    </dgm:pt>
    <dgm:pt modelId="{A9ED56E1-188A-E14C-B3FF-4C1E0F109045}" type="pres">
      <dgm:prSet presAssocID="{1982FC74-63FA-3044-9195-BFA62CE824F2}" presName="parentLeftMargin" presStyleLbl="node1" presStyleIdx="1" presStyleCnt="4"/>
      <dgm:spPr/>
      <dgm:t>
        <a:bodyPr/>
        <a:lstStyle/>
        <a:p>
          <a:endParaRPr lang="en-US"/>
        </a:p>
      </dgm:t>
    </dgm:pt>
    <dgm:pt modelId="{D8D2337B-E0D6-5449-ABAC-B99170F360E1}" type="pres">
      <dgm:prSet presAssocID="{1982FC74-63FA-3044-9195-BFA62CE824F2}" presName="parentText" presStyleLbl="node1" presStyleIdx="2" presStyleCnt="4">
        <dgm:presLayoutVars>
          <dgm:chMax val="0"/>
          <dgm:bulletEnabled val="1"/>
        </dgm:presLayoutVars>
      </dgm:prSet>
      <dgm:spPr/>
      <dgm:t>
        <a:bodyPr/>
        <a:lstStyle/>
        <a:p>
          <a:endParaRPr lang="en-US"/>
        </a:p>
      </dgm:t>
    </dgm:pt>
    <dgm:pt modelId="{703C22F8-1DEC-9C42-A5A6-5F12A03C8C5A}" type="pres">
      <dgm:prSet presAssocID="{1982FC74-63FA-3044-9195-BFA62CE824F2}" presName="negativeSpace" presStyleCnt="0"/>
      <dgm:spPr/>
    </dgm:pt>
    <dgm:pt modelId="{3CCF4E62-B854-8A44-8BF7-1DB6DBE7638F}" type="pres">
      <dgm:prSet presAssocID="{1982FC74-63FA-3044-9195-BFA62CE824F2}" presName="childText" presStyleLbl="conFgAcc1" presStyleIdx="2" presStyleCnt="4" custLinFactNeighborX="-18599" custLinFactNeighborY="65742">
        <dgm:presLayoutVars>
          <dgm:bulletEnabled val="1"/>
        </dgm:presLayoutVars>
      </dgm:prSet>
      <dgm:spPr/>
      <dgm:t>
        <a:bodyPr/>
        <a:lstStyle/>
        <a:p>
          <a:endParaRPr lang="en-US"/>
        </a:p>
      </dgm:t>
    </dgm:pt>
    <dgm:pt modelId="{B8DE2AD3-1EFB-B744-89CB-C0CE8BA6EC6D}" type="pres">
      <dgm:prSet presAssocID="{B7CF7CF7-3853-234F-A46E-0259B428CEAF}" presName="spaceBetweenRectangles" presStyleCnt="0"/>
      <dgm:spPr/>
    </dgm:pt>
    <dgm:pt modelId="{529E0082-DB06-FC4D-BB73-5D4A6BC42934}" type="pres">
      <dgm:prSet presAssocID="{B42F33C6-B5EB-4747-A6B5-369C0E81D638}" presName="parentLin" presStyleCnt="0"/>
      <dgm:spPr/>
    </dgm:pt>
    <dgm:pt modelId="{F8E13B06-39FE-FC41-9AF9-AEFF832537A5}" type="pres">
      <dgm:prSet presAssocID="{B42F33C6-B5EB-4747-A6B5-369C0E81D638}" presName="parentLeftMargin" presStyleLbl="node1" presStyleIdx="2" presStyleCnt="4"/>
      <dgm:spPr/>
      <dgm:t>
        <a:bodyPr/>
        <a:lstStyle/>
        <a:p>
          <a:endParaRPr lang="zh-TW" altLang="en-US"/>
        </a:p>
      </dgm:t>
    </dgm:pt>
    <dgm:pt modelId="{F07EBCAB-130F-B741-8EBA-2DD73F18CA34}" type="pres">
      <dgm:prSet presAssocID="{B42F33C6-B5EB-4747-A6B5-369C0E81D638}" presName="parentText" presStyleLbl="node1" presStyleIdx="3" presStyleCnt="4">
        <dgm:presLayoutVars>
          <dgm:chMax val="0"/>
          <dgm:bulletEnabled val="1"/>
        </dgm:presLayoutVars>
      </dgm:prSet>
      <dgm:spPr/>
      <dgm:t>
        <a:bodyPr/>
        <a:lstStyle/>
        <a:p>
          <a:endParaRPr lang="zh-TW" altLang="en-US"/>
        </a:p>
      </dgm:t>
    </dgm:pt>
    <dgm:pt modelId="{7288FDD7-3B6C-FE46-A501-54BEC8E2954A}" type="pres">
      <dgm:prSet presAssocID="{B42F33C6-B5EB-4747-A6B5-369C0E81D638}" presName="negativeSpace" presStyleCnt="0"/>
      <dgm:spPr/>
    </dgm:pt>
    <dgm:pt modelId="{86058362-73EB-444D-BC3C-B4DD831561B1}" type="pres">
      <dgm:prSet presAssocID="{B42F33C6-B5EB-4747-A6B5-369C0E81D638}" presName="childText" presStyleLbl="conFgAcc1" presStyleIdx="3" presStyleCnt="4">
        <dgm:presLayoutVars>
          <dgm:bulletEnabled val="1"/>
        </dgm:presLayoutVars>
      </dgm:prSet>
      <dgm:spPr/>
      <dgm:t>
        <a:bodyPr/>
        <a:lstStyle/>
        <a:p>
          <a:endParaRPr lang="zh-TW" altLang="en-US"/>
        </a:p>
      </dgm:t>
    </dgm:pt>
  </dgm:ptLst>
  <dgm:cxnLst>
    <dgm:cxn modelId="{4EBE3F9F-C6FC-A04A-8BE8-25B8C3AFE5C5}" srcId="{91A4C194-FA07-4247-8B03-2CDF6D718F7F}" destId="{A4088C5D-6E31-864D-81E9-98DDC4875E04}" srcOrd="1" destOrd="0" parTransId="{B1DECC1D-47DF-8048-9EAA-72C67E993465}" sibTransId="{EC49596A-DEA7-724F-A0EC-F69D294A9A30}"/>
    <dgm:cxn modelId="{9C5B8299-ECBC-F14F-8F92-EC4B99AB829E}" type="presOf" srcId="{1982FC74-63FA-3044-9195-BFA62CE824F2}" destId="{A9ED56E1-188A-E14C-B3FF-4C1E0F109045}" srcOrd="0" destOrd="0" presId="urn:microsoft.com/office/officeart/2005/8/layout/list1"/>
    <dgm:cxn modelId="{B78B5751-562D-A74A-805F-A85AACC37862}" srcId="{B42F33C6-B5EB-4747-A6B5-369C0E81D638}" destId="{F621EC9A-E279-F840-B7B6-31EB1DED0895}" srcOrd="0" destOrd="0" parTransId="{DB1C72D6-70F0-5D46-A27C-46A74D6ED82C}" sibTransId="{6E961B38-355A-8C4D-AE9F-C2366E4170D2}"/>
    <dgm:cxn modelId="{813A5160-E110-FD48-A158-7BA9C3F9D77B}" type="presOf" srcId="{B42F33C6-B5EB-4747-A6B5-369C0E81D638}" destId="{F8E13B06-39FE-FC41-9AF9-AEFF832537A5}" srcOrd="0" destOrd="0" presId="urn:microsoft.com/office/officeart/2005/8/layout/list1"/>
    <dgm:cxn modelId="{10064742-1265-6747-BB36-4FE4C89934DE}" srcId="{1982FC74-63FA-3044-9195-BFA62CE824F2}" destId="{FF01E58E-6D5F-1948-BEC8-6FF7D20DC607}" srcOrd="0" destOrd="0" parTransId="{777C43FC-C88B-ED47-A6C4-397845253F97}" sibTransId="{E75CA068-55EB-9642-A539-0B447DDA9CA1}"/>
    <dgm:cxn modelId="{15CBDB87-47CB-CD49-A1AB-6DB64B16EB7B}" type="presOf" srcId="{1982FC74-63FA-3044-9195-BFA62CE824F2}" destId="{D8D2337B-E0D6-5449-ABAC-B99170F360E1}" srcOrd="1" destOrd="0" presId="urn:microsoft.com/office/officeart/2005/8/layout/list1"/>
    <dgm:cxn modelId="{23BE7B0D-4566-EA44-B2D5-E396C79CB126}" type="presOf" srcId="{A4088C5D-6E31-864D-81E9-98DDC4875E04}" destId="{5E42959F-EAAF-7542-A5B1-4DCC60CA667D}" srcOrd="0" destOrd="1" presId="urn:microsoft.com/office/officeart/2005/8/layout/list1"/>
    <dgm:cxn modelId="{B5807DA6-4DB3-AF48-A466-767475E1C59C}" srcId="{6986D06B-A3F2-4A44-970E-86EB31C424C5}" destId="{91A4C194-FA07-4247-8B03-2CDF6D718F7F}" srcOrd="0" destOrd="0" parTransId="{6D999E14-3F06-AD42-9E9B-21C63B726B2F}" sibTransId="{9FB57F40-5022-6040-8535-3C2F7521BE48}"/>
    <dgm:cxn modelId="{0EA67475-A41C-5340-B39E-FC718007436B}" type="presOf" srcId="{DDAFC521-CDFA-4547-BE75-B403B4793720}" destId="{79E55092-68E2-B342-9801-FCA567C1C8D8}" srcOrd="0" destOrd="0" presId="urn:microsoft.com/office/officeart/2005/8/layout/list1"/>
    <dgm:cxn modelId="{644B9A9F-A771-9348-B820-1A5EB848701E}" type="presOf" srcId="{4F26B414-2F6C-5147-AEF0-F13EB1BF8495}" destId="{86058362-73EB-444D-BC3C-B4DD831561B1}" srcOrd="0" destOrd="1" presId="urn:microsoft.com/office/officeart/2005/8/layout/list1"/>
    <dgm:cxn modelId="{0FDD0C26-04D9-D14B-8C87-F33FA0239DA6}" srcId="{B42F33C6-B5EB-4747-A6B5-369C0E81D638}" destId="{4F26B414-2F6C-5147-AEF0-F13EB1BF8495}" srcOrd="1" destOrd="0" parTransId="{4EF12057-4405-2546-B4F7-3E3FAFA654E6}" sibTransId="{46C5551F-59E4-3D42-A5B9-E036F58D7318}"/>
    <dgm:cxn modelId="{EB4D238F-6E21-2D48-B6F2-415898DAC49B}" srcId="{6986D06B-A3F2-4A44-970E-86EB31C424C5}" destId="{DDAFC521-CDFA-4547-BE75-B403B4793720}" srcOrd="1" destOrd="0" parTransId="{74FA0345-ADE0-DD41-B568-D613FDDF46F9}" sibTransId="{447B84C8-A48B-4E4E-B668-418A9EEB3FFB}"/>
    <dgm:cxn modelId="{68C5D863-DD36-AB43-AAEA-891BD55A723C}" type="presOf" srcId="{DDAFC521-CDFA-4547-BE75-B403B4793720}" destId="{563D7053-4127-1240-AF7F-62AF52E239C5}" srcOrd="1" destOrd="0" presId="urn:microsoft.com/office/officeart/2005/8/layout/list1"/>
    <dgm:cxn modelId="{CDDE43E1-4754-144B-84EE-27D53B6FD3FD}" srcId="{91A4C194-FA07-4247-8B03-2CDF6D718F7F}" destId="{32F7404D-A097-F849-B0B6-E7158F8F3F4F}" srcOrd="0" destOrd="0" parTransId="{EB3B3D81-4F6F-DB48-8FB5-204F4A7986D5}" sibTransId="{5DDDE670-0392-2B48-8921-38E7D977C70F}"/>
    <dgm:cxn modelId="{D16E73BA-D1DD-764F-803E-DD8C6DF46A3F}" type="presOf" srcId="{F621EC9A-E279-F840-B7B6-31EB1DED0895}" destId="{86058362-73EB-444D-BC3C-B4DD831561B1}" srcOrd="0" destOrd="0" presId="urn:microsoft.com/office/officeart/2005/8/layout/list1"/>
    <dgm:cxn modelId="{CCD16C39-9532-544F-8AB0-79D0619B5D51}" srcId="{6986D06B-A3F2-4A44-970E-86EB31C424C5}" destId="{1982FC74-63FA-3044-9195-BFA62CE824F2}" srcOrd="2" destOrd="0" parTransId="{8A77EEDB-DA89-1946-A02C-FBC98F50707E}" sibTransId="{B7CF7CF7-3853-234F-A46E-0259B428CEAF}"/>
    <dgm:cxn modelId="{6BD5168C-749C-C94B-9DC9-1DBC5DE482A9}" type="presOf" srcId="{FF01E58E-6D5F-1948-BEC8-6FF7D20DC607}" destId="{3CCF4E62-B854-8A44-8BF7-1DB6DBE7638F}" srcOrd="0" destOrd="0" presId="urn:microsoft.com/office/officeart/2005/8/layout/list1"/>
    <dgm:cxn modelId="{D983D4FB-D209-FE49-ACD3-6308CB20A2B1}" type="presOf" srcId="{32F7404D-A097-F849-B0B6-E7158F8F3F4F}" destId="{5E42959F-EAAF-7542-A5B1-4DCC60CA667D}" srcOrd="0" destOrd="0" presId="urn:microsoft.com/office/officeart/2005/8/layout/list1"/>
    <dgm:cxn modelId="{E6A2BED5-6213-F945-8CA9-CD3205887D79}" srcId="{1982FC74-63FA-3044-9195-BFA62CE824F2}" destId="{11BA0F7B-7CF2-6645-8C6C-FE0EEB8583EA}" srcOrd="1" destOrd="0" parTransId="{70EB1758-BB8E-0747-988C-F475D4C98B0C}" sibTransId="{BB3D0DB4-847C-364D-B844-A99B8E8A1CDD}"/>
    <dgm:cxn modelId="{FBE38DC7-70BE-BC4D-8DCE-EF205DA3620E}" type="presOf" srcId="{91A4C194-FA07-4247-8B03-2CDF6D718F7F}" destId="{B5053AEE-7B05-BB4F-901A-08CF3EF20ABE}" srcOrd="1" destOrd="0" presId="urn:microsoft.com/office/officeart/2005/8/layout/list1"/>
    <dgm:cxn modelId="{14BD55D9-E9B6-CF4F-A1E1-7B1A9166692A}" type="presOf" srcId="{B42F33C6-B5EB-4747-A6B5-369C0E81D638}" destId="{F07EBCAB-130F-B741-8EBA-2DD73F18CA34}" srcOrd="1" destOrd="0" presId="urn:microsoft.com/office/officeart/2005/8/layout/list1"/>
    <dgm:cxn modelId="{27863131-76DD-E346-834D-CC3CB6DB4EC9}" type="presOf" srcId="{11BA0F7B-7CF2-6645-8C6C-FE0EEB8583EA}" destId="{3CCF4E62-B854-8A44-8BF7-1DB6DBE7638F}" srcOrd="0" destOrd="1" presId="urn:microsoft.com/office/officeart/2005/8/layout/list1"/>
    <dgm:cxn modelId="{E4652CC5-0234-904B-99DD-C5EA97CEFBF1}" type="presOf" srcId="{91A4C194-FA07-4247-8B03-2CDF6D718F7F}" destId="{2A31B490-2B94-7A4F-A0EF-F188C2EBFE1B}" srcOrd="0" destOrd="0" presId="urn:microsoft.com/office/officeart/2005/8/layout/list1"/>
    <dgm:cxn modelId="{BD2F9B78-442D-1546-BFDC-1A71A8B13BB7}" srcId="{6986D06B-A3F2-4A44-970E-86EB31C424C5}" destId="{B42F33C6-B5EB-4747-A6B5-369C0E81D638}" srcOrd="3" destOrd="0" parTransId="{0D7BA00D-1414-A744-B693-BF177533D880}" sibTransId="{6DA4C0FF-6BA0-A144-8DD8-80CE9272B01F}"/>
    <dgm:cxn modelId="{14FCE821-2BA5-E742-8C93-7BD61112414F}" type="presOf" srcId="{6986D06B-A3F2-4A44-970E-86EB31C424C5}" destId="{C5D70547-9609-A240-B761-B2BB81CD67B7}" srcOrd="0" destOrd="0" presId="urn:microsoft.com/office/officeart/2005/8/layout/list1"/>
    <dgm:cxn modelId="{4C9DA820-4715-F448-B09E-11F008B26847}" type="presParOf" srcId="{C5D70547-9609-A240-B761-B2BB81CD67B7}" destId="{A9251527-FD0B-F541-91E6-54A01EEB9756}" srcOrd="0" destOrd="0" presId="urn:microsoft.com/office/officeart/2005/8/layout/list1"/>
    <dgm:cxn modelId="{1B914A6D-577C-8D4A-A3C6-7495E23602BA}" type="presParOf" srcId="{A9251527-FD0B-F541-91E6-54A01EEB9756}" destId="{2A31B490-2B94-7A4F-A0EF-F188C2EBFE1B}" srcOrd="0" destOrd="0" presId="urn:microsoft.com/office/officeart/2005/8/layout/list1"/>
    <dgm:cxn modelId="{A7C56051-AD6C-B64E-998B-D35390E0235F}" type="presParOf" srcId="{A9251527-FD0B-F541-91E6-54A01EEB9756}" destId="{B5053AEE-7B05-BB4F-901A-08CF3EF20ABE}" srcOrd="1" destOrd="0" presId="urn:microsoft.com/office/officeart/2005/8/layout/list1"/>
    <dgm:cxn modelId="{95A819D1-94A4-F842-8B85-578DC687174E}" type="presParOf" srcId="{C5D70547-9609-A240-B761-B2BB81CD67B7}" destId="{A316F39A-085B-D449-9893-FD93440C4EA3}" srcOrd="1" destOrd="0" presId="urn:microsoft.com/office/officeart/2005/8/layout/list1"/>
    <dgm:cxn modelId="{2DBAF54F-3CBA-604C-A78E-ABFF58AE4F10}" type="presParOf" srcId="{C5D70547-9609-A240-B761-B2BB81CD67B7}" destId="{5E42959F-EAAF-7542-A5B1-4DCC60CA667D}" srcOrd="2" destOrd="0" presId="urn:microsoft.com/office/officeart/2005/8/layout/list1"/>
    <dgm:cxn modelId="{D4E73D61-9D11-8E4B-B51D-8687C4CCE72D}" type="presParOf" srcId="{C5D70547-9609-A240-B761-B2BB81CD67B7}" destId="{DE148CB8-F70B-B148-8D63-DF9580EC7078}" srcOrd="3" destOrd="0" presId="urn:microsoft.com/office/officeart/2005/8/layout/list1"/>
    <dgm:cxn modelId="{6D736EF6-8C05-7A48-9B36-4B92D2E0A845}" type="presParOf" srcId="{C5D70547-9609-A240-B761-B2BB81CD67B7}" destId="{AC93818B-4B2E-4C48-86B6-AB990B5F1213}" srcOrd="4" destOrd="0" presId="urn:microsoft.com/office/officeart/2005/8/layout/list1"/>
    <dgm:cxn modelId="{68AD1ED7-AB00-9946-9249-E2466C5B0806}" type="presParOf" srcId="{AC93818B-4B2E-4C48-86B6-AB990B5F1213}" destId="{79E55092-68E2-B342-9801-FCA567C1C8D8}" srcOrd="0" destOrd="0" presId="urn:microsoft.com/office/officeart/2005/8/layout/list1"/>
    <dgm:cxn modelId="{628D4B2B-4AA3-A641-87FF-D5CC6B719EC7}" type="presParOf" srcId="{AC93818B-4B2E-4C48-86B6-AB990B5F1213}" destId="{563D7053-4127-1240-AF7F-62AF52E239C5}" srcOrd="1" destOrd="0" presId="urn:microsoft.com/office/officeart/2005/8/layout/list1"/>
    <dgm:cxn modelId="{2982B7A0-88E2-6D41-890C-B96AC229A785}" type="presParOf" srcId="{C5D70547-9609-A240-B761-B2BB81CD67B7}" destId="{9F6A8DD9-4AA8-9E47-BD6B-1D44A1536A38}" srcOrd="5" destOrd="0" presId="urn:microsoft.com/office/officeart/2005/8/layout/list1"/>
    <dgm:cxn modelId="{3020A6D7-5BB4-DF4B-8FD3-172704F1E344}" type="presParOf" srcId="{C5D70547-9609-A240-B761-B2BB81CD67B7}" destId="{552D21A1-8E31-AF4E-A791-CD2E1E5BDCE2}" srcOrd="6" destOrd="0" presId="urn:microsoft.com/office/officeart/2005/8/layout/list1"/>
    <dgm:cxn modelId="{218CCE60-0BC0-AB40-972F-C53D33A25993}" type="presParOf" srcId="{C5D70547-9609-A240-B761-B2BB81CD67B7}" destId="{363FB1A1-C5DA-BA48-9137-B2D31D842537}" srcOrd="7" destOrd="0" presId="urn:microsoft.com/office/officeart/2005/8/layout/list1"/>
    <dgm:cxn modelId="{D6FC8350-CD48-2448-93F6-237B7E03975F}" type="presParOf" srcId="{C5D70547-9609-A240-B761-B2BB81CD67B7}" destId="{CCEC2306-7301-7E48-A0AE-3FA84F601AEC}" srcOrd="8" destOrd="0" presId="urn:microsoft.com/office/officeart/2005/8/layout/list1"/>
    <dgm:cxn modelId="{E1B2C981-0DC7-0845-BF04-D1C863E1D999}" type="presParOf" srcId="{CCEC2306-7301-7E48-A0AE-3FA84F601AEC}" destId="{A9ED56E1-188A-E14C-B3FF-4C1E0F109045}" srcOrd="0" destOrd="0" presId="urn:microsoft.com/office/officeart/2005/8/layout/list1"/>
    <dgm:cxn modelId="{39C0F224-8E86-D04A-9CF9-1401117AC8B3}" type="presParOf" srcId="{CCEC2306-7301-7E48-A0AE-3FA84F601AEC}" destId="{D8D2337B-E0D6-5449-ABAC-B99170F360E1}" srcOrd="1" destOrd="0" presId="urn:microsoft.com/office/officeart/2005/8/layout/list1"/>
    <dgm:cxn modelId="{D90A5E7A-BF1E-1045-80ED-4EC7635F345C}" type="presParOf" srcId="{C5D70547-9609-A240-B761-B2BB81CD67B7}" destId="{703C22F8-1DEC-9C42-A5A6-5F12A03C8C5A}" srcOrd="9" destOrd="0" presId="urn:microsoft.com/office/officeart/2005/8/layout/list1"/>
    <dgm:cxn modelId="{3967E93F-B14D-D546-9742-A3338433EFC0}" type="presParOf" srcId="{C5D70547-9609-A240-B761-B2BB81CD67B7}" destId="{3CCF4E62-B854-8A44-8BF7-1DB6DBE7638F}" srcOrd="10" destOrd="0" presId="urn:microsoft.com/office/officeart/2005/8/layout/list1"/>
    <dgm:cxn modelId="{828C6478-F66C-4A43-8011-DD132CC17301}" type="presParOf" srcId="{C5D70547-9609-A240-B761-B2BB81CD67B7}" destId="{B8DE2AD3-1EFB-B744-89CB-C0CE8BA6EC6D}" srcOrd="11" destOrd="0" presId="urn:microsoft.com/office/officeart/2005/8/layout/list1"/>
    <dgm:cxn modelId="{6AB44D6C-F4C2-084F-B86A-75D94F6D0C37}" type="presParOf" srcId="{C5D70547-9609-A240-B761-B2BB81CD67B7}" destId="{529E0082-DB06-FC4D-BB73-5D4A6BC42934}" srcOrd="12" destOrd="0" presId="urn:microsoft.com/office/officeart/2005/8/layout/list1"/>
    <dgm:cxn modelId="{1F053DDB-81DF-CC41-A2DA-56A684082366}" type="presParOf" srcId="{529E0082-DB06-FC4D-BB73-5D4A6BC42934}" destId="{F8E13B06-39FE-FC41-9AF9-AEFF832537A5}" srcOrd="0" destOrd="0" presId="urn:microsoft.com/office/officeart/2005/8/layout/list1"/>
    <dgm:cxn modelId="{560B62C0-5FD6-2D46-AA42-E788B793F35B}" type="presParOf" srcId="{529E0082-DB06-FC4D-BB73-5D4A6BC42934}" destId="{F07EBCAB-130F-B741-8EBA-2DD73F18CA34}" srcOrd="1" destOrd="0" presId="urn:microsoft.com/office/officeart/2005/8/layout/list1"/>
    <dgm:cxn modelId="{E8461EED-B61E-F143-AD8F-F74F9A870F0C}" type="presParOf" srcId="{C5D70547-9609-A240-B761-B2BB81CD67B7}" destId="{7288FDD7-3B6C-FE46-A501-54BEC8E2954A}" srcOrd="13" destOrd="0" presId="urn:microsoft.com/office/officeart/2005/8/layout/list1"/>
    <dgm:cxn modelId="{A8076F97-72B1-8341-B6FB-E7172D4B457B}" type="presParOf" srcId="{C5D70547-9609-A240-B761-B2BB81CD67B7}" destId="{86058362-73EB-444D-BC3C-B4DD831561B1}"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D7F432-1BD0-4446-93DF-FC927CBC3053}" type="doc">
      <dgm:prSet loTypeId="urn:microsoft.com/office/officeart/2005/8/layout/process1" loCatId="process" qsTypeId="urn:microsoft.com/office/officeart/2005/8/quickstyle/simple2" qsCatId="simple" csTypeId="urn:microsoft.com/office/officeart/2005/8/colors/accent0_1" csCatId="mainScheme" phldr="1"/>
      <dgm:spPr/>
    </dgm:pt>
    <dgm:pt modelId="{080B2A52-0BCA-084F-A676-B3335AFF7842}">
      <dgm:prSet phldrT="[Text]" custT="1">
        <dgm:style>
          <a:lnRef idx="0">
            <a:schemeClr val="dk1"/>
          </a:lnRef>
          <a:fillRef idx="3">
            <a:schemeClr val="dk1"/>
          </a:fillRef>
          <a:effectRef idx="3">
            <a:schemeClr val="dk1"/>
          </a:effectRef>
          <a:fontRef idx="minor">
            <a:schemeClr val="lt1"/>
          </a:fontRef>
        </dgm:style>
      </dgm:prSet>
      <dgm:spPr/>
      <dgm:t>
        <a:bodyPr/>
        <a:lstStyle/>
        <a:p>
          <a:r>
            <a:rPr lang="zh-CN" altLang="en-US" sz="1800" b="0" i="0" dirty="0" smtClean="0">
              <a:solidFill>
                <a:schemeClr val="bg1"/>
              </a:solidFill>
              <a:latin typeface="HanziPen TC" charset="-120"/>
              <a:ea typeface="HanziPen TC" charset="-120"/>
              <a:cs typeface="HanziPen TC" charset="-120"/>
            </a:rPr>
            <a:t>文化傳承</a:t>
          </a:r>
        </a:p>
        <a:p>
          <a:r>
            <a:rPr lang="zh-CN" altLang="en-US" sz="1800" b="0" i="0" dirty="0" smtClean="0">
              <a:solidFill>
                <a:schemeClr val="bg1"/>
              </a:solidFill>
              <a:latin typeface="HanziPen TC" charset="-120"/>
              <a:ea typeface="HanziPen TC" charset="-120"/>
              <a:cs typeface="HanziPen TC" charset="-120"/>
            </a:rPr>
            <a:t>造字不易</a:t>
          </a:r>
          <a:endParaRPr lang="en-US" sz="1800" b="0" i="0" dirty="0">
            <a:solidFill>
              <a:schemeClr val="bg1"/>
            </a:solidFill>
            <a:latin typeface="HanziPen TC" charset="-120"/>
            <a:ea typeface="HanziPen TC" charset="-120"/>
            <a:cs typeface="HanziPen TC" charset="-120"/>
          </a:endParaRPr>
        </a:p>
      </dgm:t>
    </dgm:pt>
    <dgm:pt modelId="{10E7CEE2-37C0-3C4E-8CC2-56EA0CD5DC95}" type="parTrans" cxnId="{8D34EA89-8D3D-3E4A-988D-457FBE0F69F8}">
      <dgm:prSet/>
      <dgm:spPr/>
      <dgm:t>
        <a:bodyPr/>
        <a:lstStyle/>
        <a:p>
          <a:endParaRPr lang="en-US" sz="1800" b="0" i="0">
            <a:solidFill>
              <a:schemeClr val="bg1"/>
            </a:solidFill>
            <a:latin typeface="HanziPen TC" charset="-120"/>
            <a:ea typeface="HanziPen TC" charset="-120"/>
            <a:cs typeface="HanziPen TC" charset="-120"/>
          </a:endParaRPr>
        </a:p>
      </dgm:t>
    </dgm:pt>
    <dgm:pt modelId="{2F36EA21-0375-9744-AF54-69CFC8D7DF2E}" type="sibTrans" cxnId="{8D34EA89-8D3D-3E4A-988D-457FBE0F69F8}">
      <dgm:prSet custT="1"/>
      <dgm:spPr/>
      <dgm:t>
        <a:bodyPr/>
        <a:lstStyle/>
        <a:p>
          <a:endParaRPr lang="en-US" sz="1800" b="0" i="0">
            <a:solidFill>
              <a:schemeClr val="bg1"/>
            </a:solidFill>
            <a:latin typeface="HanziPen TC" charset="-120"/>
            <a:ea typeface="HanziPen TC" charset="-120"/>
            <a:cs typeface="HanziPen TC" charset="-120"/>
          </a:endParaRPr>
        </a:p>
      </dgm:t>
    </dgm:pt>
    <dgm:pt modelId="{481568E4-88A9-2E43-BA36-18FDED0228D7}">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zh-CN" altLang="en-US" sz="1800" b="0" i="0" dirty="0" smtClean="0">
              <a:solidFill>
                <a:schemeClr val="bg1"/>
              </a:solidFill>
              <a:latin typeface="HanziPen TC" charset="-120"/>
              <a:ea typeface="HanziPen TC" charset="-120"/>
              <a:cs typeface="HanziPen TC" charset="-120"/>
            </a:rPr>
            <a:t>敬惜字紙的傳統</a:t>
          </a:r>
          <a:endParaRPr lang="en-US" sz="1800" b="0" i="0" dirty="0">
            <a:solidFill>
              <a:schemeClr val="bg1"/>
            </a:solidFill>
            <a:latin typeface="HanziPen TC" charset="-120"/>
            <a:ea typeface="HanziPen TC" charset="-120"/>
            <a:cs typeface="HanziPen TC" charset="-120"/>
          </a:endParaRPr>
        </a:p>
      </dgm:t>
    </dgm:pt>
    <dgm:pt modelId="{4A892943-828C-014D-95B5-EC9228EF9D35}" type="parTrans" cxnId="{9189F6BC-A826-6248-88EE-3CA4D66D868F}">
      <dgm:prSet/>
      <dgm:spPr/>
      <dgm:t>
        <a:bodyPr/>
        <a:lstStyle/>
        <a:p>
          <a:endParaRPr lang="en-US" sz="1800" b="0" i="0">
            <a:solidFill>
              <a:schemeClr val="bg1"/>
            </a:solidFill>
            <a:latin typeface="HanziPen TC" charset="-120"/>
            <a:ea typeface="HanziPen TC" charset="-120"/>
            <a:cs typeface="HanziPen TC" charset="-120"/>
          </a:endParaRPr>
        </a:p>
      </dgm:t>
    </dgm:pt>
    <dgm:pt modelId="{C1B01CBF-2145-5948-93B0-A0936D983410}" type="sibTrans" cxnId="{9189F6BC-A826-6248-88EE-3CA4D66D868F}">
      <dgm:prSet custT="1"/>
      <dgm:spPr/>
      <dgm:t>
        <a:bodyPr/>
        <a:lstStyle/>
        <a:p>
          <a:endParaRPr lang="en-US" sz="1800" b="0" i="0">
            <a:solidFill>
              <a:schemeClr val="bg1"/>
            </a:solidFill>
            <a:latin typeface="HanziPen TC" charset="-120"/>
            <a:ea typeface="HanziPen TC" charset="-120"/>
            <a:cs typeface="HanziPen TC" charset="-120"/>
          </a:endParaRPr>
        </a:p>
      </dgm:t>
    </dgm:pt>
    <dgm:pt modelId="{1C39B75A-75BA-5940-B388-C0479C363B25}">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zh-CN" altLang="en-US" sz="1800" b="0" i="0" dirty="0" smtClean="0">
              <a:solidFill>
                <a:schemeClr val="bg1"/>
              </a:solidFill>
              <a:latin typeface="HanziPen TC" charset="-120"/>
              <a:ea typeface="HanziPen TC" charset="-120"/>
              <a:cs typeface="HanziPen TC" charset="-120"/>
            </a:rPr>
            <a:t>惜字亭</a:t>
          </a:r>
          <a:endParaRPr lang="en-US" sz="1800" b="0" i="0" dirty="0">
            <a:solidFill>
              <a:schemeClr val="bg1"/>
            </a:solidFill>
            <a:latin typeface="HanziPen TC" charset="-120"/>
            <a:ea typeface="HanziPen TC" charset="-120"/>
            <a:cs typeface="HanziPen TC" charset="-120"/>
          </a:endParaRPr>
        </a:p>
      </dgm:t>
    </dgm:pt>
    <dgm:pt modelId="{5FE1C080-D4D0-8247-A614-A9FD3BA20034}" type="parTrans" cxnId="{7829BD4F-CA64-F945-8788-1E5ED1F7DB41}">
      <dgm:prSet/>
      <dgm:spPr/>
      <dgm:t>
        <a:bodyPr/>
        <a:lstStyle/>
        <a:p>
          <a:endParaRPr lang="en-US" sz="1800" b="0" i="0">
            <a:solidFill>
              <a:schemeClr val="bg1"/>
            </a:solidFill>
            <a:latin typeface="HanziPen TC" charset="-120"/>
            <a:ea typeface="HanziPen TC" charset="-120"/>
            <a:cs typeface="HanziPen TC" charset="-120"/>
          </a:endParaRPr>
        </a:p>
      </dgm:t>
    </dgm:pt>
    <dgm:pt modelId="{D1580BA8-E8EA-E64A-B62A-49173BFEFB87}" type="sibTrans" cxnId="{7829BD4F-CA64-F945-8788-1E5ED1F7DB41}">
      <dgm:prSet/>
      <dgm:spPr/>
      <dgm:t>
        <a:bodyPr/>
        <a:lstStyle/>
        <a:p>
          <a:endParaRPr lang="en-US" sz="1800" b="0" i="0">
            <a:solidFill>
              <a:schemeClr val="bg1"/>
            </a:solidFill>
            <a:latin typeface="HanziPen TC" charset="-120"/>
            <a:ea typeface="HanziPen TC" charset="-120"/>
            <a:cs typeface="HanziPen TC" charset="-120"/>
          </a:endParaRPr>
        </a:p>
      </dgm:t>
    </dgm:pt>
    <dgm:pt modelId="{2F27E14F-924C-234D-BCB0-3EE5376DF11E}">
      <dgm:prSet custT="1">
        <dgm:style>
          <a:lnRef idx="0">
            <a:schemeClr val="accent3"/>
          </a:lnRef>
          <a:fillRef idx="3">
            <a:schemeClr val="accent3"/>
          </a:fillRef>
          <a:effectRef idx="3">
            <a:schemeClr val="accent3"/>
          </a:effectRef>
          <a:fontRef idx="minor">
            <a:schemeClr val="lt1"/>
          </a:fontRef>
        </dgm:style>
      </dgm:prSet>
      <dgm:spPr/>
      <dgm:t>
        <a:bodyPr/>
        <a:lstStyle/>
        <a:p>
          <a:r>
            <a:rPr lang="zh-CN" altLang="en-US" sz="1800" b="0" i="0" dirty="0" smtClean="0">
              <a:solidFill>
                <a:schemeClr val="bg1"/>
              </a:solidFill>
              <a:latin typeface="HanziPen TC" charset="-120"/>
              <a:ea typeface="HanziPen TC" charset="-120"/>
              <a:cs typeface="HanziPen TC" charset="-120"/>
            </a:rPr>
            <a:t>收集有文字的紙，在惜字亭焚燒，向造字者致意</a:t>
          </a:r>
          <a:endParaRPr lang="zh-TW" altLang="en-US" sz="1800" b="0" i="0" dirty="0">
            <a:solidFill>
              <a:schemeClr val="bg1"/>
            </a:solidFill>
            <a:latin typeface="HanziPen TC" charset="-120"/>
            <a:ea typeface="HanziPen TC" charset="-120"/>
            <a:cs typeface="HanziPen TC" charset="-120"/>
          </a:endParaRPr>
        </a:p>
      </dgm:t>
    </dgm:pt>
    <dgm:pt modelId="{CF2B1156-F491-E049-BA5A-2B8B025ADA6F}" type="parTrans" cxnId="{3C9BFED8-1034-DE47-97FB-173F8402673C}">
      <dgm:prSet/>
      <dgm:spPr/>
      <dgm:t>
        <a:bodyPr/>
        <a:lstStyle/>
        <a:p>
          <a:endParaRPr lang="zh-TW" altLang="en-US" sz="1800" b="0" i="0">
            <a:solidFill>
              <a:schemeClr val="bg1"/>
            </a:solidFill>
            <a:latin typeface="HanziPen TC" charset="-120"/>
            <a:ea typeface="HanziPen TC" charset="-120"/>
            <a:cs typeface="HanziPen TC" charset="-120"/>
          </a:endParaRPr>
        </a:p>
      </dgm:t>
    </dgm:pt>
    <dgm:pt modelId="{A1710D15-F239-B94C-A8F5-71F96771EE3C}" type="sibTrans" cxnId="{3C9BFED8-1034-DE47-97FB-173F8402673C}">
      <dgm:prSet custT="1"/>
      <dgm:spPr/>
      <dgm:t>
        <a:bodyPr/>
        <a:lstStyle/>
        <a:p>
          <a:endParaRPr lang="zh-TW" altLang="en-US" sz="1800" b="0" i="0">
            <a:solidFill>
              <a:schemeClr val="bg1"/>
            </a:solidFill>
            <a:latin typeface="HanziPen TC" charset="-120"/>
            <a:ea typeface="HanziPen TC" charset="-120"/>
            <a:cs typeface="HanziPen TC" charset="-120"/>
          </a:endParaRPr>
        </a:p>
      </dgm:t>
    </dgm:pt>
    <dgm:pt modelId="{8D2C84D8-6F58-FF48-B827-64C9D025E6A9}" type="pres">
      <dgm:prSet presAssocID="{A6D7F432-1BD0-4446-93DF-FC927CBC3053}" presName="Name0" presStyleCnt="0">
        <dgm:presLayoutVars>
          <dgm:dir/>
          <dgm:resizeHandles val="exact"/>
        </dgm:presLayoutVars>
      </dgm:prSet>
      <dgm:spPr/>
    </dgm:pt>
    <dgm:pt modelId="{4D1F4067-BB54-064A-89D4-F9A184F8C322}" type="pres">
      <dgm:prSet presAssocID="{080B2A52-0BCA-084F-A676-B3335AFF7842}" presName="node" presStyleLbl="node1" presStyleIdx="0" presStyleCnt="4">
        <dgm:presLayoutVars>
          <dgm:bulletEnabled val="1"/>
        </dgm:presLayoutVars>
      </dgm:prSet>
      <dgm:spPr/>
      <dgm:t>
        <a:bodyPr/>
        <a:lstStyle/>
        <a:p>
          <a:endParaRPr lang="en-US"/>
        </a:p>
      </dgm:t>
    </dgm:pt>
    <dgm:pt modelId="{639A066D-ED8F-6545-B321-E6CC3C1BA2EF}" type="pres">
      <dgm:prSet presAssocID="{2F36EA21-0375-9744-AF54-69CFC8D7DF2E}" presName="sibTrans" presStyleLbl="sibTrans2D1" presStyleIdx="0" presStyleCnt="3"/>
      <dgm:spPr/>
      <dgm:t>
        <a:bodyPr/>
        <a:lstStyle/>
        <a:p>
          <a:endParaRPr lang="en-US"/>
        </a:p>
      </dgm:t>
    </dgm:pt>
    <dgm:pt modelId="{4707EFA7-BF7C-1D43-B47B-7A78DEF7D2D0}" type="pres">
      <dgm:prSet presAssocID="{2F36EA21-0375-9744-AF54-69CFC8D7DF2E}" presName="connectorText" presStyleLbl="sibTrans2D1" presStyleIdx="0" presStyleCnt="3"/>
      <dgm:spPr/>
      <dgm:t>
        <a:bodyPr/>
        <a:lstStyle/>
        <a:p>
          <a:endParaRPr lang="en-US"/>
        </a:p>
      </dgm:t>
    </dgm:pt>
    <dgm:pt modelId="{F4022E20-1BDB-FC4D-ABC6-984AC059E87D}" type="pres">
      <dgm:prSet presAssocID="{481568E4-88A9-2E43-BA36-18FDED0228D7}" presName="node" presStyleLbl="node1" presStyleIdx="1" presStyleCnt="4" custLinFactNeighborX="-10189" custLinFactNeighborY="4937">
        <dgm:presLayoutVars>
          <dgm:bulletEnabled val="1"/>
        </dgm:presLayoutVars>
      </dgm:prSet>
      <dgm:spPr/>
      <dgm:t>
        <a:bodyPr/>
        <a:lstStyle/>
        <a:p>
          <a:endParaRPr lang="en-US"/>
        </a:p>
      </dgm:t>
    </dgm:pt>
    <dgm:pt modelId="{6A707A3F-F31A-E34F-83AA-3AAACACA47B7}" type="pres">
      <dgm:prSet presAssocID="{C1B01CBF-2145-5948-93B0-A0936D983410}" presName="sibTrans" presStyleLbl="sibTrans2D1" presStyleIdx="1" presStyleCnt="3"/>
      <dgm:spPr/>
      <dgm:t>
        <a:bodyPr/>
        <a:lstStyle/>
        <a:p>
          <a:endParaRPr lang="en-US"/>
        </a:p>
      </dgm:t>
    </dgm:pt>
    <dgm:pt modelId="{E0315EB8-6A35-AA46-8E3A-4F95D67CD367}" type="pres">
      <dgm:prSet presAssocID="{C1B01CBF-2145-5948-93B0-A0936D983410}" presName="connectorText" presStyleLbl="sibTrans2D1" presStyleIdx="1" presStyleCnt="3"/>
      <dgm:spPr/>
      <dgm:t>
        <a:bodyPr/>
        <a:lstStyle/>
        <a:p>
          <a:endParaRPr lang="en-US"/>
        </a:p>
      </dgm:t>
    </dgm:pt>
    <dgm:pt modelId="{B6261A69-AC47-6841-84C1-719BAE71A397}" type="pres">
      <dgm:prSet presAssocID="{2F27E14F-924C-234D-BCB0-3EE5376DF11E}" presName="node" presStyleLbl="node1" presStyleIdx="2" presStyleCnt="4">
        <dgm:presLayoutVars>
          <dgm:bulletEnabled val="1"/>
        </dgm:presLayoutVars>
      </dgm:prSet>
      <dgm:spPr/>
      <dgm:t>
        <a:bodyPr/>
        <a:lstStyle/>
        <a:p>
          <a:endParaRPr lang="zh-TW" altLang="en-US"/>
        </a:p>
      </dgm:t>
    </dgm:pt>
    <dgm:pt modelId="{0E238111-DCA2-534C-AFFC-60D6E7210F93}" type="pres">
      <dgm:prSet presAssocID="{A1710D15-F239-B94C-A8F5-71F96771EE3C}" presName="sibTrans" presStyleLbl="sibTrans2D1" presStyleIdx="2" presStyleCnt="3"/>
      <dgm:spPr/>
      <dgm:t>
        <a:bodyPr/>
        <a:lstStyle/>
        <a:p>
          <a:endParaRPr lang="zh-TW" altLang="en-US"/>
        </a:p>
      </dgm:t>
    </dgm:pt>
    <dgm:pt modelId="{614FD0F0-B9EE-E149-86DD-98636D352458}" type="pres">
      <dgm:prSet presAssocID="{A1710D15-F239-B94C-A8F5-71F96771EE3C}" presName="connectorText" presStyleLbl="sibTrans2D1" presStyleIdx="2" presStyleCnt="3"/>
      <dgm:spPr/>
      <dgm:t>
        <a:bodyPr/>
        <a:lstStyle/>
        <a:p>
          <a:endParaRPr lang="zh-TW" altLang="en-US"/>
        </a:p>
      </dgm:t>
    </dgm:pt>
    <dgm:pt modelId="{E40D4A36-5D0F-B14D-A5B8-2F60E6E9C684}" type="pres">
      <dgm:prSet presAssocID="{1C39B75A-75BA-5940-B388-C0479C363B25}" presName="node" presStyleLbl="node1" presStyleIdx="3" presStyleCnt="4">
        <dgm:presLayoutVars>
          <dgm:bulletEnabled val="1"/>
        </dgm:presLayoutVars>
      </dgm:prSet>
      <dgm:spPr/>
      <dgm:t>
        <a:bodyPr/>
        <a:lstStyle/>
        <a:p>
          <a:endParaRPr lang="en-US"/>
        </a:p>
      </dgm:t>
    </dgm:pt>
  </dgm:ptLst>
  <dgm:cxnLst>
    <dgm:cxn modelId="{CB616370-0385-874B-AD33-00B208C886AA}" type="presOf" srcId="{C1B01CBF-2145-5948-93B0-A0936D983410}" destId="{E0315EB8-6A35-AA46-8E3A-4F95D67CD367}" srcOrd="1" destOrd="0" presId="urn:microsoft.com/office/officeart/2005/8/layout/process1"/>
    <dgm:cxn modelId="{8C16FFB2-C11B-D246-9AE0-A30FCB7E50ED}" type="presOf" srcId="{2F36EA21-0375-9744-AF54-69CFC8D7DF2E}" destId="{4707EFA7-BF7C-1D43-B47B-7A78DEF7D2D0}" srcOrd="1" destOrd="0" presId="urn:microsoft.com/office/officeart/2005/8/layout/process1"/>
    <dgm:cxn modelId="{91CAD8EE-10A5-2142-B68E-66F33D860F10}" type="presOf" srcId="{C1B01CBF-2145-5948-93B0-A0936D983410}" destId="{6A707A3F-F31A-E34F-83AA-3AAACACA47B7}" srcOrd="0" destOrd="0" presId="urn:microsoft.com/office/officeart/2005/8/layout/process1"/>
    <dgm:cxn modelId="{84A11F11-1E81-084F-8908-CEC08548E03E}" type="presOf" srcId="{080B2A52-0BCA-084F-A676-B3335AFF7842}" destId="{4D1F4067-BB54-064A-89D4-F9A184F8C322}" srcOrd="0" destOrd="0" presId="urn:microsoft.com/office/officeart/2005/8/layout/process1"/>
    <dgm:cxn modelId="{3C9BFED8-1034-DE47-97FB-173F8402673C}" srcId="{A6D7F432-1BD0-4446-93DF-FC927CBC3053}" destId="{2F27E14F-924C-234D-BCB0-3EE5376DF11E}" srcOrd="2" destOrd="0" parTransId="{CF2B1156-F491-E049-BA5A-2B8B025ADA6F}" sibTransId="{A1710D15-F239-B94C-A8F5-71F96771EE3C}"/>
    <dgm:cxn modelId="{5CA5DCEC-B535-C54D-9C25-8D77A3CA9F24}" type="presOf" srcId="{481568E4-88A9-2E43-BA36-18FDED0228D7}" destId="{F4022E20-1BDB-FC4D-ABC6-984AC059E87D}" srcOrd="0" destOrd="0" presId="urn:microsoft.com/office/officeart/2005/8/layout/process1"/>
    <dgm:cxn modelId="{7829BD4F-CA64-F945-8788-1E5ED1F7DB41}" srcId="{A6D7F432-1BD0-4446-93DF-FC927CBC3053}" destId="{1C39B75A-75BA-5940-B388-C0479C363B25}" srcOrd="3" destOrd="0" parTransId="{5FE1C080-D4D0-8247-A614-A9FD3BA20034}" sibTransId="{D1580BA8-E8EA-E64A-B62A-49173BFEFB87}"/>
    <dgm:cxn modelId="{9189F6BC-A826-6248-88EE-3CA4D66D868F}" srcId="{A6D7F432-1BD0-4446-93DF-FC927CBC3053}" destId="{481568E4-88A9-2E43-BA36-18FDED0228D7}" srcOrd="1" destOrd="0" parTransId="{4A892943-828C-014D-95B5-EC9228EF9D35}" sibTransId="{C1B01CBF-2145-5948-93B0-A0936D983410}"/>
    <dgm:cxn modelId="{71731B38-8CE8-5A4A-B331-D8593A1F9682}" type="presOf" srcId="{2F36EA21-0375-9744-AF54-69CFC8D7DF2E}" destId="{639A066D-ED8F-6545-B321-E6CC3C1BA2EF}" srcOrd="0" destOrd="0" presId="urn:microsoft.com/office/officeart/2005/8/layout/process1"/>
    <dgm:cxn modelId="{108DD036-1011-EE4C-AF89-071E243BFB05}" type="presOf" srcId="{1C39B75A-75BA-5940-B388-C0479C363B25}" destId="{E40D4A36-5D0F-B14D-A5B8-2F60E6E9C684}" srcOrd="0" destOrd="0" presId="urn:microsoft.com/office/officeart/2005/8/layout/process1"/>
    <dgm:cxn modelId="{971E62F0-08B9-254D-B259-830FCD2392F2}" type="presOf" srcId="{2F27E14F-924C-234D-BCB0-3EE5376DF11E}" destId="{B6261A69-AC47-6841-84C1-719BAE71A397}" srcOrd="0" destOrd="0" presId="urn:microsoft.com/office/officeart/2005/8/layout/process1"/>
    <dgm:cxn modelId="{B884A974-453F-3647-8335-A81E17A5D1ED}" type="presOf" srcId="{A6D7F432-1BD0-4446-93DF-FC927CBC3053}" destId="{8D2C84D8-6F58-FF48-B827-64C9D025E6A9}" srcOrd="0" destOrd="0" presId="urn:microsoft.com/office/officeart/2005/8/layout/process1"/>
    <dgm:cxn modelId="{8D34EA89-8D3D-3E4A-988D-457FBE0F69F8}" srcId="{A6D7F432-1BD0-4446-93DF-FC927CBC3053}" destId="{080B2A52-0BCA-084F-A676-B3335AFF7842}" srcOrd="0" destOrd="0" parTransId="{10E7CEE2-37C0-3C4E-8CC2-56EA0CD5DC95}" sibTransId="{2F36EA21-0375-9744-AF54-69CFC8D7DF2E}"/>
    <dgm:cxn modelId="{7901CD26-6AE5-F74D-8FE1-597765A9524D}" type="presOf" srcId="{A1710D15-F239-B94C-A8F5-71F96771EE3C}" destId="{0E238111-DCA2-534C-AFFC-60D6E7210F93}" srcOrd="0" destOrd="0" presId="urn:microsoft.com/office/officeart/2005/8/layout/process1"/>
    <dgm:cxn modelId="{9D36107C-3DC8-F24C-87B7-E87EF50B7F38}" type="presOf" srcId="{A1710D15-F239-B94C-A8F5-71F96771EE3C}" destId="{614FD0F0-B9EE-E149-86DD-98636D352458}" srcOrd="1" destOrd="0" presId="urn:microsoft.com/office/officeart/2005/8/layout/process1"/>
    <dgm:cxn modelId="{7EF35E34-9830-4247-8E03-4D82C0991C59}" type="presParOf" srcId="{8D2C84D8-6F58-FF48-B827-64C9D025E6A9}" destId="{4D1F4067-BB54-064A-89D4-F9A184F8C322}" srcOrd="0" destOrd="0" presId="urn:microsoft.com/office/officeart/2005/8/layout/process1"/>
    <dgm:cxn modelId="{AFAA1BD1-94EF-8E4E-A0A1-EE34E1AD5920}" type="presParOf" srcId="{8D2C84D8-6F58-FF48-B827-64C9D025E6A9}" destId="{639A066D-ED8F-6545-B321-E6CC3C1BA2EF}" srcOrd="1" destOrd="0" presId="urn:microsoft.com/office/officeart/2005/8/layout/process1"/>
    <dgm:cxn modelId="{6AA9633F-6336-D749-843E-D2CBA622C768}" type="presParOf" srcId="{639A066D-ED8F-6545-B321-E6CC3C1BA2EF}" destId="{4707EFA7-BF7C-1D43-B47B-7A78DEF7D2D0}" srcOrd="0" destOrd="0" presId="urn:microsoft.com/office/officeart/2005/8/layout/process1"/>
    <dgm:cxn modelId="{24640911-D9D7-AC41-940F-0023D1398BD1}" type="presParOf" srcId="{8D2C84D8-6F58-FF48-B827-64C9D025E6A9}" destId="{F4022E20-1BDB-FC4D-ABC6-984AC059E87D}" srcOrd="2" destOrd="0" presId="urn:microsoft.com/office/officeart/2005/8/layout/process1"/>
    <dgm:cxn modelId="{A799345C-E557-3846-AACE-C67894A40934}" type="presParOf" srcId="{8D2C84D8-6F58-FF48-B827-64C9D025E6A9}" destId="{6A707A3F-F31A-E34F-83AA-3AAACACA47B7}" srcOrd="3" destOrd="0" presId="urn:microsoft.com/office/officeart/2005/8/layout/process1"/>
    <dgm:cxn modelId="{DB321BDB-C28C-434F-8E8D-70159B7EF465}" type="presParOf" srcId="{6A707A3F-F31A-E34F-83AA-3AAACACA47B7}" destId="{E0315EB8-6A35-AA46-8E3A-4F95D67CD367}" srcOrd="0" destOrd="0" presId="urn:microsoft.com/office/officeart/2005/8/layout/process1"/>
    <dgm:cxn modelId="{D251CF1B-E3D0-614C-81C8-6DB9FA196628}" type="presParOf" srcId="{8D2C84D8-6F58-FF48-B827-64C9D025E6A9}" destId="{B6261A69-AC47-6841-84C1-719BAE71A397}" srcOrd="4" destOrd="0" presId="urn:microsoft.com/office/officeart/2005/8/layout/process1"/>
    <dgm:cxn modelId="{E5C3F171-5469-7644-BC93-C791AFAFD61D}" type="presParOf" srcId="{8D2C84D8-6F58-FF48-B827-64C9D025E6A9}" destId="{0E238111-DCA2-534C-AFFC-60D6E7210F93}" srcOrd="5" destOrd="0" presId="urn:microsoft.com/office/officeart/2005/8/layout/process1"/>
    <dgm:cxn modelId="{6AC7BC32-85C2-2247-BB1F-EC57494FC2FA}" type="presParOf" srcId="{0E238111-DCA2-534C-AFFC-60D6E7210F93}" destId="{614FD0F0-B9EE-E149-86DD-98636D352458}" srcOrd="0" destOrd="0" presId="urn:microsoft.com/office/officeart/2005/8/layout/process1"/>
    <dgm:cxn modelId="{DBF99BC6-8DF5-B040-8499-726B16920E54}" type="presParOf" srcId="{8D2C84D8-6F58-FF48-B827-64C9D025E6A9}" destId="{E40D4A36-5D0F-B14D-A5B8-2F60E6E9C68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2959F-EAAF-7542-A5B1-4DCC60CA667D}">
      <dsp:nvSpPr>
        <dsp:cNvPr id="0" name=""/>
        <dsp:cNvSpPr/>
      </dsp:nvSpPr>
      <dsp:spPr>
        <a:xfrm>
          <a:off x="0" y="249938"/>
          <a:ext cx="10747948" cy="1234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4160" tIns="333248" rIns="834160"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原因</a:t>
          </a:r>
          <a:r>
            <a:rPr lang="en-US" altLang="zh-CN" sz="2400" kern="1200" dirty="0" smtClean="0"/>
            <a:t>1</a:t>
          </a:r>
          <a:r>
            <a:rPr lang="zh-CN" altLang="en-US" sz="2400" kern="1200" dirty="0" smtClean="0"/>
            <a:t>：字紙是文明象徵和傳承</a:t>
          </a:r>
          <a:endParaRPr lang="en-US" sz="2400" kern="1200" dirty="0"/>
        </a:p>
        <a:p>
          <a:pPr marL="228600" lvl="1" indent="-228600" algn="l" defTabSz="1066800">
            <a:lnSpc>
              <a:spcPct val="90000"/>
            </a:lnSpc>
            <a:spcBef>
              <a:spcPct val="0"/>
            </a:spcBef>
            <a:spcAft>
              <a:spcPct val="15000"/>
            </a:spcAft>
            <a:buChar char="••"/>
          </a:pPr>
          <a:r>
            <a:rPr lang="zh-CN" altLang="en-US" sz="2400" kern="1200" dirty="0" smtClean="0"/>
            <a:t>原因</a:t>
          </a:r>
          <a:r>
            <a:rPr lang="en-US" altLang="zh-CN" sz="2400" kern="1200" dirty="0" smtClean="0"/>
            <a:t>2</a:t>
          </a:r>
          <a:r>
            <a:rPr lang="zh-CN" altLang="en-US" sz="2400" kern="1200" dirty="0" smtClean="0"/>
            <a:t>：造字不易</a:t>
          </a:r>
          <a:endParaRPr lang="en-US" sz="2400" kern="1200" dirty="0"/>
        </a:p>
      </dsp:txBody>
      <dsp:txXfrm>
        <a:off x="0" y="249938"/>
        <a:ext cx="10747948" cy="1234800"/>
      </dsp:txXfrm>
    </dsp:sp>
    <dsp:sp modelId="{B5053AEE-7B05-BB4F-901A-08CF3EF20ABE}">
      <dsp:nvSpPr>
        <dsp:cNvPr id="0" name=""/>
        <dsp:cNvSpPr/>
      </dsp:nvSpPr>
      <dsp:spPr>
        <a:xfrm>
          <a:off x="488542" y="0"/>
          <a:ext cx="7523563" cy="472320"/>
        </a:xfrm>
        <a:prstGeom prst="roundRect">
          <a:avLst/>
        </a:prstGeom>
        <a:blipFill rotWithShape="1">
          <a:blip xmlns:r="http://schemas.openxmlformats.org/officeDocument/2006/relationships" r:embed="rId1">
            <a:duotone>
              <a:schemeClr val="dk1">
                <a:shade val="36000"/>
                <a:satMod val="120000"/>
              </a:schemeClr>
              <a:schemeClr val="dk1">
                <a:tint val="40000"/>
              </a:schemeClr>
            </a:duotone>
          </a:blip>
          <a:tile tx="0" ty="0" sx="60000" sy="59000" flip="none" algn="tl"/>
        </a:blipFill>
        <a:ln w="6350" cap="flat" cmpd="sng" algn="ctr">
          <a:solidFill>
            <a:schemeClr val="dk1"/>
          </a:solidFill>
          <a:prstDash val="solid"/>
        </a:ln>
        <a:effectLst>
          <a:softEdge rad="12700"/>
        </a:effectLst>
      </dsp:spPr>
      <dsp:style>
        <a:lnRef idx="1">
          <a:schemeClr val="dk1"/>
        </a:lnRef>
        <a:fillRef idx="3">
          <a:schemeClr val="dk1"/>
        </a:fillRef>
        <a:effectRef idx="2">
          <a:schemeClr val="dk1"/>
        </a:effectRef>
        <a:fontRef idx="minor">
          <a:schemeClr val="lt1"/>
        </a:fontRef>
      </dsp:style>
      <dsp:txBody>
        <a:bodyPr spcFirstLastPara="0" vert="horz" wrap="square" lIns="284373" tIns="0" rIns="284373" bIns="0" numCol="1" spcCol="1270" anchor="ctr" anchorCtr="0">
          <a:noAutofit/>
        </a:bodyPr>
        <a:lstStyle/>
        <a:p>
          <a:pPr lvl="0" algn="l" defTabSz="1066800">
            <a:lnSpc>
              <a:spcPct val="90000"/>
            </a:lnSpc>
            <a:spcBef>
              <a:spcPct val="0"/>
            </a:spcBef>
            <a:spcAft>
              <a:spcPct val="35000"/>
            </a:spcAft>
          </a:pPr>
          <a:r>
            <a:rPr lang="zh-CN" altLang="en-US" sz="2400" b="1" i="0" kern="1200" dirty="0" smtClean="0">
              <a:solidFill>
                <a:schemeClr val="bg1"/>
              </a:solidFill>
              <a:latin typeface="HanziPen TC" charset="-120"/>
              <a:ea typeface="HanziPen TC" charset="-120"/>
              <a:cs typeface="HanziPen TC" charset="-120"/>
            </a:rPr>
            <a:t>敬惜字紙的傳統</a:t>
          </a:r>
          <a:endParaRPr lang="en-US" sz="2400" b="1" i="0" kern="1200" dirty="0">
            <a:solidFill>
              <a:schemeClr val="bg1"/>
            </a:solidFill>
            <a:latin typeface="HanziPen TC" charset="-120"/>
            <a:ea typeface="HanziPen TC" charset="-120"/>
            <a:cs typeface="HanziPen TC" charset="-120"/>
          </a:endParaRPr>
        </a:p>
      </dsp:txBody>
      <dsp:txXfrm>
        <a:off x="511599" y="23057"/>
        <a:ext cx="7477449" cy="426206"/>
      </dsp:txXfrm>
    </dsp:sp>
    <dsp:sp modelId="{552D21A1-8E31-AF4E-A791-CD2E1E5BDCE2}">
      <dsp:nvSpPr>
        <dsp:cNvPr id="0" name=""/>
        <dsp:cNvSpPr/>
      </dsp:nvSpPr>
      <dsp:spPr>
        <a:xfrm>
          <a:off x="0" y="1807298"/>
          <a:ext cx="10747948" cy="403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63D7053-4127-1240-AF7F-62AF52E239C5}">
      <dsp:nvSpPr>
        <dsp:cNvPr id="0" name=""/>
        <dsp:cNvSpPr/>
      </dsp:nvSpPr>
      <dsp:spPr>
        <a:xfrm>
          <a:off x="537397" y="1571138"/>
          <a:ext cx="7523563" cy="472320"/>
        </a:xfrm>
        <a:prstGeom prst="roundRect">
          <a:avLst/>
        </a:prstGeom>
        <a:blipFill rotWithShape="1">
          <a:blip xmlns:r="http://schemas.openxmlformats.org/officeDocument/2006/relationships" r:embed="rId1">
            <a:duotone>
              <a:schemeClr val="dk1">
                <a:shade val="36000"/>
                <a:satMod val="120000"/>
              </a:schemeClr>
              <a:schemeClr val="dk1">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hemeClr val="dk1"/>
        </a:lnRef>
        <a:fillRef idx="3">
          <a:schemeClr val="dk1"/>
        </a:fillRef>
        <a:effectRef idx="3">
          <a:schemeClr val="dk1"/>
        </a:effectRef>
        <a:fontRef idx="minor">
          <a:schemeClr val="lt1"/>
        </a:fontRef>
      </dsp:style>
      <dsp:txBody>
        <a:bodyPr spcFirstLastPara="0" vert="horz" wrap="square" lIns="284373" tIns="0" rIns="284373" bIns="0" numCol="1" spcCol="1270" anchor="ctr" anchorCtr="0">
          <a:noAutofit/>
        </a:bodyPr>
        <a:lstStyle/>
        <a:p>
          <a:pPr lvl="0" algn="l" defTabSz="1066800">
            <a:lnSpc>
              <a:spcPct val="90000"/>
            </a:lnSpc>
            <a:spcBef>
              <a:spcPct val="0"/>
            </a:spcBef>
            <a:spcAft>
              <a:spcPct val="35000"/>
            </a:spcAft>
          </a:pPr>
          <a:r>
            <a:rPr lang="zh-CN" altLang="en-US" sz="2400" b="1" i="0" kern="1200" dirty="0" smtClean="0">
              <a:solidFill>
                <a:schemeClr val="bg1"/>
              </a:solidFill>
              <a:latin typeface="HanziPen TC" charset="-120"/>
              <a:ea typeface="HanziPen TC" charset="-120"/>
              <a:cs typeface="HanziPen TC" charset="-120"/>
            </a:rPr>
            <a:t>寫上文字的紙集中焚燒，向造字者致意</a:t>
          </a:r>
          <a:endParaRPr lang="en-US" sz="2400" b="1" i="0" kern="1200" dirty="0">
            <a:solidFill>
              <a:schemeClr val="bg1"/>
            </a:solidFill>
            <a:latin typeface="HanziPen TC" charset="-120"/>
            <a:ea typeface="HanziPen TC" charset="-120"/>
            <a:cs typeface="HanziPen TC" charset="-120"/>
          </a:endParaRPr>
        </a:p>
      </dsp:txBody>
      <dsp:txXfrm>
        <a:off x="560454" y="1594195"/>
        <a:ext cx="7477449" cy="426206"/>
      </dsp:txXfrm>
    </dsp:sp>
    <dsp:sp modelId="{3CCF4E62-B854-8A44-8BF7-1DB6DBE7638F}">
      <dsp:nvSpPr>
        <dsp:cNvPr id="0" name=""/>
        <dsp:cNvSpPr/>
      </dsp:nvSpPr>
      <dsp:spPr>
        <a:xfrm>
          <a:off x="0" y="2589859"/>
          <a:ext cx="10747948" cy="1234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4160" tIns="333248" rIns="834160"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收字紙</a:t>
          </a:r>
          <a:endParaRPr lang="en-US" sz="2400" kern="1200" dirty="0"/>
        </a:p>
        <a:p>
          <a:pPr marL="228600" lvl="1" indent="-228600" algn="l" defTabSz="1066800">
            <a:lnSpc>
              <a:spcPct val="90000"/>
            </a:lnSpc>
            <a:spcBef>
              <a:spcPct val="0"/>
            </a:spcBef>
            <a:spcAft>
              <a:spcPct val="15000"/>
            </a:spcAft>
            <a:buChar char="••"/>
          </a:pPr>
          <a:r>
            <a:rPr lang="zh-CN" altLang="en-US" sz="2400" kern="1200" dirty="0" smtClean="0"/>
            <a:t>實例：屏東萬巒老先生收字紙，並挑至敬聖亭焚燒</a:t>
          </a:r>
          <a:endParaRPr lang="en-US" sz="2400" kern="1200" dirty="0"/>
        </a:p>
      </dsp:txBody>
      <dsp:txXfrm>
        <a:off x="0" y="2589859"/>
        <a:ext cx="10747948" cy="1234800"/>
      </dsp:txXfrm>
    </dsp:sp>
    <dsp:sp modelId="{D8D2337B-E0D6-5449-ABAC-B99170F360E1}">
      <dsp:nvSpPr>
        <dsp:cNvPr id="0" name=""/>
        <dsp:cNvSpPr/>
      </dsp:nvSpPr>
      <dsp:spPr>
        <a:xfrm>
          <a:off x="537397" y="2296898"/>
          <a:ext cx="7523563" cy="472320"/>
        </a:xfrm>
        <a:prstGeom prst="roundRect">
          <a:avLst/>
        </a:prstGeom>
        <a:blipFill rotWithShape="0">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284373" tIns="0" rIns="284373" bIns="0" numCol="1" spcCol="1270" anchor="ctr" anchorCtr="0">
          <a:noAutofit/>
        </a:bodyPr>
        <a:lstStyle/>
        <a:p>
          <a:pPr lvl="0" algn="l" defTabSz="1066800">
            <a:lnSpc>
              <a:spcPct val="90000"/>
            </a:lnSpc>
            <a:spcBef>
              <a:spcPct val="0"/>
            </a:spcBef>
            <a:spcAft>
              <a:spcPct val="35000"/>
            </a:spcAft>
          </a:pPr>
          <a:r>
            <a:rPr lang="zh-CN" altLang="en-US" sz="2400" kern="1200" dirty="0" smtClean="0"/>
            <a:t>惜字會</a:t>
          </a:r>
          <a:endParaRPr lang="en-US" sz="2400" kern="1200" dirty="0"/>
        </a:p>
      </dsp:txBody>
      <dsp:txXfrm>
        <a:off x="560454" y="2319955"/>
        <a:ext cx="7477449" cy="426206"/>
      </dsp:txXfrm>
    </dsp:sp>
    <dsp:sp modelId="{86058362-73EB-444D-BC3C-B4DD831561B1}">
      <dsp:nvSpPr>
        <dsp:cNvPr id="0" name=""/>
        <dsp:cNvSpPr/>
      </dsp:nvSpPr>
      <dsp:spPr>
        <a:xfrm>
          <a:off x="0" y="4090418"/>
          <a:ext cx="10747948" cy="12348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4160" tIns="333248" rIns="834160"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出現位置</a:t>
          </a:r>
          <a:endParaRPr lang="zh-TW" altLang="en-US" sz="2400" kern="1200" dirty="0"/>
        </a:p>
        <a:p>
          <a:pPr marL="228600" lvl="1" indent="-228600" algn="l" defTabSz="1066800">
            <a:lnSpc>
              <a:spcPct val="90000"/>
            </a:lnSpc>
            <a:spcBef>
              <a:spcPct val="0"/>
            </a:spcBef>
            <a:spcAft>
              <a:spcPct val="15000"/>
            </a:spcAft>
            <a:buChar char="••"/>
          </a:pPr>
          <a:r>
            <a:rPr lang="zh-CN" altLang="en-US" sz="2400" kern="1200" dirty="0" smtClean="0"/>
            <a:t>形式</a:t>
          </a:r>
          <a:endParaRPr lang="zh-TW" altLang="en-US" sz="2400" kern="1200" dirty="0"/>
        </a:p>
      </dsp:txBody>
      <dsp:txXfrm>
        <a:off x="0" y="4090418"/>
        <a:ext cx="10747948" cy="1234800"/>
      </dsp:txXfrm>
    </dsp:sp>
    <dsp:sp modelId="{F07EBCAB-130F-B741-8EBA-2DD73F18CA34}">
      <dsp:nvSpPr>
        <dsp:cNvPr id="0" name=""/>
        <dsp:cNvSpPr/>
      </dsp:nvSpPr>
      <dsp:spPr>
        <a:xfrm>
          <a:off x="537397" y="3854258"/>
          <a:ext cx="7523563" cy="472320"/>
        </a:xfrm>
        <a:prstGeom prst="roundRect">
          <a:avLst/>
        </a:prstGeom>
        <a:blipFill rotWithShape="0">
          <a:blip xmlns:r="http://schemas.openxmlformats.org/officeDocument/2006/relationships" r:embed="rId1">
            <a:duotone>
              <a:schemeClr val="accent1">
                <a:hueOff val="0"/>
                <a:satOff val="0"/>
                <a:lumOff val="0"/>
                <a:alphaOff val="0"/>
                <a:shade val="36000"/>
                <a:satMod val="120000"/>
              </a:schemeClr>
              <a:schemeClr val="accent1">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284373" tIns="0" rIns="284373" bIns="0" numCol="1" spcCol="1270" anchor="ctr" anchorCtr="0">
          <a:noAutofit/>
        </a:bodyPr>
        <a:lstStyle/>
        <a:p>
          <a:pPr lvl="0" algn="l" defTabSz="1066800">
            <a:lnSpc>
              <a:spcPct val="90000"/>
            </a:lnSpc>
            <a:spcBef>
              <a:spcPct val="0"/>
            </a:spcBef>
            <a:spcAft>
              <a:spcPct val="35000"/>
            </a:spcAft>
          </a:pPr>
          <a:r>
            <a:rPr lang="zh-CN" altLang="en-US" sz="2400" kern="1200" dirty="0" smtClean="0"/>
            <a:t>惜字亭</a:t>
          </a:r>
          <a:endParaRPr lang="en-US" sz="2400" kern="1200" dirty="0"/>
        </a:p>
      </dsp:txBody>
      <dsp:txXfrm>
        <a:off x="560454" y="3877315"/>
        <a:ext cx="7477449"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F4067-BB54-064A-89D4-F9A184F8C322}">
      <dsp:nvSpPr>
        <dsp:cNvPr id="0" name=""/>
        <dsp:cNvSpPr/>
      </dsp:nvSpPr>
      <dsp:spPr>
        <a:xfrm>
          <a:off x="4885" y="44987"/>
          <a:ext cx="2136040" cy="1281624"/>
        </a:xfrm>
        <a:prstGeom prst="roundRect">
          <a:avLst>
            <a:gd name="adj" fmla="val 10000"/>
          </a:avLst>
        </a:prstGeom>
        <a:blipFill rotWithShape="1">
          <a:blip xmlns:r="http://schemas.openxmlformats.org/officeDocument/2006/relationships" r:embed="rId1">
            <a:duotone>
              <a:schemeClr val="dk1">
                <a:shade val="36000"/>
                <a:satMod val="120000"/>
              </a:schemeClr>
              <a:schemeClr val="dk1">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hemeClr val="dk1"/>
        </a:lnRef>
        <a:fillRef idx="3">
          <a:schemeClr val="dk1"/>
        </a:fillRef>
        <a:effectRef idx="3">
          <a:schemeClr val="dk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b="0" i="0" kern="1200" dirty="0" smtClean="0">
              <a:solidFill>
                <a:schemeClr val="bg1"/>
              </a:solidFill>
              <a:latin typeface="HanziPen TC" charset="-120"/>
              <a:ea typeface="HanziPen TC" charset="-120"/>
              <a:cs typeface="HanziPen TC" charset="-120"/>
            </a:rPr>
            <a:t>文化傳承</a:t>
          </a:r>
        </a:p>
        <a:p>
          <a:pPr lvl="0" algn="ctr" defTabSz="800100">
            <a:lnSpc>
              <a:spcPct val="90000"/>
            </a:lnSpc>
            <a:spcBef>
              <a:spcPct val="0"/>
            </a:spcBef>
            <a:spcAft>
              <a:spcPct val="35000"/>
            </a:spcAft>
          </a:pPr>
          <a:r>
            <a:rPr lang="zh-CN" altLang="en-US" sz="1800" b="0" i="0" kern="1200" dirty="0" smtClean="0">
              <a:solidFill>
                <a:schemeClr val="bg1"/>
              </a:solidFill>
              <a:latin typeface="HanziPen TC" charset="-120"/>
              <a:ea typeface="HanziPen TC" charset="-120"/>
              <a:cs typeface="HanziPen TC" charset="-120"/>
            </a:rPr>
            <a:t>造字不易</a:t>
          </a:r>
          <a:endParaRPr lang="en-US" sz="1800" b="0" i="0" kern="1200" dirty="0">
            <a:solidFill>
              <a:schemeClr val="bg1"/>
            </a:solidFill>
            <a:latin typeface="HanziPen TC" charset="-120"/>
            <a:ea typeface="HanziPen TC" charset="-120"/>
            <a:cs typeface="HanziPen TC" charset="-120"/>
          </a:endParaRPr>
        </a:p>
      </dsp:txBody>
      <dsp:txXfrm>
        <a:off x="42422" y="82524"/>
        <a:ext cx="2060966" cy="1206550"/>
      </dsp:txXfrm>
    </dsp:sp>
    <dsp:sp modelId="{639A066D-ED8F-6545-B321-E6CC3C1BA2EF}">
      <dsp:nvSpPr>
        <dsp:cNvPr id="0" name=""/>
        <dsp:cNvSpPr/>
      </dsp:nvSpPr>
      <dsp:spPr>
        <a:xfrm rot="53263">
          <a:off x="2332740" y="443603"/>
          <a:ext cx="406749" cy="5297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0" i="0" kern="1200">
            <a:solidFill>
              <a:schemeClr val="bg1"/>
            </a:solidFill>
            <a:latin typeface="HanziPen TC" charset="-120"/>
            <a:ea typeface="HanziPen TC" charset="-120"/>
            <a:cs typeface="HanziPen TC" charset="-120"/>
          </a:endParaRPr>
        </a:p>
      </dsp:txBody>
      <dsp:txXfrm>
        <a:off x="2332747" y="548605"/>
        <a:ext cx="284724" cy="317843"/>
      </dsp:txXfrm>
    </dsp:sp>
    <dsp:sp modelId="{F4022E20-1BDB-FC4D-ABC6-984AC059E87D}">
      <dsp:nvSpPr>
        <dsp:cNvPr id="0" name=""/>
        <dsp:cNvSpPr/>
      </dsp:nvSpPr>
      <dsp:spPr>
        <a:xfrm>
          <a:off x="2908285" y="89975"/>
          <a:ext cx="2136040" cy="1281624"/>
        </a:xfrm>
        <a:prstGeom prst="roundRect">
          <a:avLst>
            <a:gd name="adj" fmla="val 10000"/>
          </a:avLst>
        </a:prstGeom>
        <a:blipFill rotWithShape="1">
          <a:blip xmlns:r="http://schemas.openxmlformats.org/officeDocument/2006/relationships" r:embed="rId1">
            <a:duotone>
              <a:schemeClr val="accent2">
                <a:shade val="36000"/>
                <a:satMod val="120000"/>
              </a:schemeClr>
              <a:schemeClr val="accent2">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b="0" i="0" kern="1200" dirty="0" smtClean="0">
              <a:solidFill>
                <a:schemeClr val="bg1"/>
              </a:solidFill>
              <a:latin typeface="HanziPen TC" charset="-120"/>
              <a:ea typeface="HanziPen TC" charset="-120"/>
              <a:cs typeface="HanziPen TC" charset="-120"/>
            </a:rPr>
            <a:t>敬惜字紙的傳統</a:t>
          </a:r>
          <a:endParaRPr lang="en-US" sz="1800" b="0" i="0" kern="1200" dirty="0">
            <a:solidFill>
              <a:schemeClr val="bg1"/>
            </a:solidFill>
            <a:latin typeface="HanziPen TC" charset="-120"/>
            <a:ea typeface="HanziPen TC" charset="-120"/>
            <a:cs typeface="HanziPen TC" charset="-120"/>
          </a:endParaRPr>
        </a:p>
      </dsp:txBody>
      <dsp:txXfrm>
        <a:off x="2945822" y="127512"/>
        <a:ext cx="2060966" cy="1206550"/>
      </dsp:txXfrm>
    </dsp:sp>
    <dsp:sp modelId="{6A707A3F-F31A-E34F-83AA-3AAACACA47B7}">
      <dsp:nvSpPr>
        <dsp:cNvPr id="0" name=""/>
        <dsp:cNvSpPr/>
      </dsp:nvSpPr>
      <dsp:spPr>
        <a:xfrm rot="21549750">
          <a:off x="5279666" y="443218"/>
          <a:ext cx="499033" cy="5297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b="0" i="0" kern="1200">
            <a:solidFill>
              <a:schemeClr val="bg1"/>
            </a:solidFill>
            <a:latin typeface="HanziPen TC" charset="-120"/>
            <a:ea typeface="HanziPen TC" charset="-120"/>
            <a:cs typeface="HanziPen TC" charset="-120"/>
          </a:endParaRPr>
        </a:p>
      </dsp:txBody>
      <dsp:txXfrm>
        <a:off x="5279674" y="550259"/>
        <a:ext cx="349323" cy="317843"/>
      </dsp:txXfrm>
    </dsp:sp>
    <dsp:sp modelId="{B6261A69-AC47-6841-84C1-719BAE71A397}">
      <dsp:nvSpPr>
        <dsp:cNvPr id="0" name=""/>
        <dsp:cNvSpPr/>
      </dsp:nvSpPr>
      <dsp:spPr>
        <a:xfrm>
          <a:off x="5985797" y="44987"/>
          <a:ext cx="2136040" cy="1281624"/>
        </a:xfrm>
        <a:prstGeom prst="roundRect">
          <a:avLst>
            <a:gd name="adj" fmla="val 10000"/>
          </a:avLst>
        </a:prstGeom>
        <a:blipFill rotWithShape="1">
          <a:blip xmlns:r="http://schemas.openxmlformats.org/officeDocument/2006/relationships" r:embed="rId1">
            <a:duotone>
              <a:schemeClr val="accent3">
                <a:shade val="36000"/>
                <a:satMod val="120000"/>
              </a:schemeClr>
              <a:schemeClr val="accent3">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hemeClr val="accent3"/>
        </a:lnRef>
        <a:fillRef idx="3">
          <a:schemeClr val="accent3"/>
        </a:fillRef>
        <a:effectRef idx="3">
          <a:schemeClr val="accent3"/>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b="0" i="0" kern="1200" dirty="0" smtClean="0">
              <a:solidFill>
                <a:schemeClr val="bg1"/>
              </a:solidFill>
              <a:latin typeface="HanziPen TC" charset="-120"/>
              <a:ea typeface="HanziPen TC" charset="-120"/>
              <a:cs typeface="HanziPen TC" charset="-120"/>
            </a:rPr>
            <a:t>收集有文字的紙，在惜字亭焚燒，向造字者致意</a:t>
          </a:r>
          <a:endParaRPr lang="zh-TW" altLang="en-US" sz="1800" b="0" i="0" kern="1200" dirty="0">
            <a:solidFill>
              <a:schemeClr val="bg1"/>
            </a:solidFill>
            <a:latin typeface="HanziPen TC" charset="-120"/>
            <a:ea typeface="HanziPen TC" charset="-120"/>
            <a:cs typeface="HanziPen TC" charset="-120"/>
          </a:endParaRPr>
        </a:p>
      </dsp:txBody>
      <dsp:txXfrm>
        <a:off x="6023334" y="82524"/>
        <a:ext cx="2060966" cy="1206550"/>
      </dsp:txXfrm>
    </dsp:sp>
    <dsp:sp modelId="{0E238111-DCA2-534C-AFFC-60D6E7210F93}">
      <dsp:nvSpPr>
        <dsp:cNvPr id="0" name=""/>
        <dsp:cNvSpPr/>
      </dsp:nvSpPr>
      <dsp:spPr>
        <a:xfrm>
          <a:off x="8335441" y="420931"/>
          <a:ext cx="452840" cy="52973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zh-TW" altLang="en-US" sz="1800" b="0" i="0" kern="1200">
            <a:solidFill>
              <a:schemeClr val="bg1"/>
            </a:solidFill>
            <a:latin typeface="HanziPen TC" charset="-120"/>
            <a:ea typeface="HanziPen TC" charset="-120"/>
            <a:cs typeface="HanziPen TC" charset="-120"/>
          </a:endParaRPr>
        </a:p>
      </dsp:txBody>
      <dsp:txXfrm>
        <a:off x="8335441" y="526878"/>
        <a:ext cx="316988" cy="317843"/>
      </dsp:txXfrm>
    </dsp:sp>
    <dsp:sp modelId="{E40D4A36-5D0F-B14D-A5B8-2F60E6E9C684}">
      <dsp:nvSpPr>
        <dsp:cNvPr id="0" name=""/>
        <dsp:cNvSpPr/>
      </dsp:nvSpPr>
      <dsp:spPr>
        <a:xfrm>
          <a:off x="8976253" y="44987"/>
          <a:ext cx="2136040" cy="1281624"/>
        </a:xfrm>
        <a:prstGeom prst="roundRect">
          <a:avLst>
            <a:gd name="adj" fmla="val 10000"/>
          </a:avLst>
        </a:prstGeom>
        <a:blipFill rotWithShape="1">
          <a:blip xmlns:r="http://schemas.openxmlformats.org/officeDocument/2006/relationships" r:embed="rId1">
            <a:duotone>
              <a:schemeClr val="accent5">
                <a:tint val="70000"/>
                <a:shade val="63000"/>
              </a:schemeClr>
              <a:schemeClr val="accent5">
                <a:tint val="10000"/>
                <a:satMod val="150000"/>
              </a:schemeClr>
            </a:duotone>
          </a:blip>
          <a:tile tx="0" ty="0" sx="60000" sy="59000" flip="none" algn="tl"/>
        </a:blipFill>
        <a:ln w="6350"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b="0" i="0" kern="1200" dirty="0" smtClean="0">
              <a:solidFill>
                <a:schemeClr val="bg1"/>
              </a:solidFill>
              <a:latin typeface="HanziPen TC" charset="-120"/>
              <a:ea typeface="HanziPen TC" charset="-120"/>
              <a:cs typeface="HanziPen TC" charset="-120"/>
            </a:rPr>
            <a:t>惜字亭</a:t>
          </a:r>
          <a:endParaRPr lang="en-US" sz="1800" b="0" i="0" kern="1200" dirty="0">
            <a:solidFill>
              <a:schemeClr val="bg1"/>
            </a:solidFill>
            <a:latin typeface="HanziPen TC" charset="-120"/>
            <a:ea typeface="HanziPen TC" charset="-120"/>
            <a:cs typeface="HanziPen TC" charset="-120"/>
          </a:endParaRPr>
        </a:p>
      </dsp:txBody>
      <dsp:txXfrm>
        <a:off x="9013790" y="82524"/>
        <a:ext cx="2060966" cy="12065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B624D-5036-304B-B52D-6AC7B8DC6253}" type="datetimeFigureOut">
              <a:rPr kumimoji="1" lang="zh-TW" altLang="en-US" smtClean="0"/>
              <a:t>2016/11/2</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AF69B-8BAE-2944-8529-D9D69F523B46}" type="slidenum">
              <a:rPr kumimoji="1" lang="zh-TW" altLang="en-US" smtClean="0"/>
              <a:t>‹#›</a:t>
            </a:fld>
            <a:endParaRPr kumimoji="1" lang="zh-TW" altLang="en-US"/>
          </a:p>
        </p:txBody>
      </p:sp>
    </p:spTree>
    <p:extLst>
      <p:ext uri="{BB962C8B-B14F-4D97-AF65-F5344CB8AC3E}">
        <p14:creationId xmlns:p14="http://schemas.microsoft.com/office/powerpoint/2010/main" val="3035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B0C0EF7D-DBED-6440-B033-8B98792A9AB8}" type="slidenum">
              <a:rPr lang="en-US" altLang="zh-TW" sz="1200" b="0">
                <a:ea typeface="新細明體" charset="-120"/>
              </a:rPr>
              <a:pPr/>
              <a:t>3</a:t>
            </a:fld>
            <a:endParaRPr lang="en-US" altLang="zh-TW" sz="1200" b="0">
              <a:ea typeface="新細明體" charset="-12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422071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CB886832-F38A-E046-9C1F-5248B057AAE5}" type="slidenum">
              <a:rPr lang="en-US" altLang="zh-TW" sz="1200" b="0">
                <a:ea typeface="新細明體" charset="-120"/>
              </a:rPr>
              <a:pPr/>
              <a:t>12</a:t>
            </a:fld>
            <a:endParaRPr lang="en-US" altLang="zh-TW" sz="1200" b="0">
              <a:ea typeface="新細明體" charset="-12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文本分析一定要指出本課的重點，</a:t>
            </a:r>
            <a:endParaRPr kumimoji="0" lang="en-US" altLang="zh-TW">
              <a:ea typeface="新細明體" charset="-120"/>
            </a:endParaRPr>
          </a:p>
          <a:p>
            <a:pPr eaLnBrk="1" hangingPunct="1">
              <a:spcBef>
                <a:spcPct val="0"/>
              </a:spcBef>
            </a:pPr>
            <a:r>
              <a:rPr kumimoji="0" lang="zh-TW" altLang="en-US">
                <a:ea typeface="新細明體" charset="-120"/>
              </a:rPr>
              <a:t>否則學生可能陷入在細節中，無法形成全面的理解</a:t>
            </a:r>
            <a:endParaRPr kumimoji="0" lang="en-US" altLang="zh-TW">
              <a:ea typeface="新細明體" charset="-120"/>
            </a:endParaRPr>
          </a:p>
          <a:p>
            <a:pPr eaLnBrk="1" hangingPunct="1">
              <a:spcBef>
                <a:spcPct val="0"/>
              </a:spcBef>
            </a:pPr>
            <a:r>
              <a:rPr kumimoji="0" lang="zh-TW" altLang="en-US">
                <a:ea typeface="新細明體" charset="-120"/>
              </a:rPr>
              <a:t>文本分析另一個用意在於站在學生起點行為來觀看文本，</a:t>
            </a:r>
            <a:endParaRPr kumimoji="0" lang="en-US" altLang="zh-TW">
              <a:ea typeface="新細明體" charset="-120"/>
            </a:endParaRPr>
          </a:p>
          <a:p>
            <a:pPr eaLnBrk="1" hangingPunct="1">
              <a:spcBef>
                <a:spcPct val="0"/>
              </a:spcBef>
            </a:pPr>
            <a:r>
              <a:rPr kumimoji="0" lang="zh-TW" altLang="en-US">
                <a:ea typeface="新細明體" charset="-120"/>
              </a:rPr>
              <a:t>本課重點是由一組重要的因果關係所組成，但因加入許多有趣細節，</a:t>
            </a:r>
            <a:endParaRPr kumimoji="0" lang="en-US" altLang="zh-TW">
              <a:ea typeface="新細明體" charset="-120"/>
            </a:endParaRPr>
          </a:p>
          <a:p>
            <a:pPr eaLnBrk="1" hangingPunct="1">
              <a:spcBef>
                <a:spcPct val="0"/>
              </a:spcBef>
            </a:pPr>
            <a:r>
              <a:rPr kumimoji="0" lang="zh-TW" altLang="en-US">
                <a:ea typeface="新細明體" charset="-120"/>
              </a:rPr>
              <a:t>學生必需跨越段落才能找出完整的因果關係和大意</a:t>
            </a:r>
          </a:p>
        </p:txBody>
      </p:sp>
    </p:spTree>
    <p:extLst>
      <p:ext uri="{BB962C8B-B14F-4D97-AF65-F5344CB8AC3E}">
        <p14:creationId xmlns:p14="http://schemas.microsoft.com/office/powerpoint/2010/main" val="212988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97B97A07-53B0-CB4A-91BF-A129D8693859}" type="slidenum">
              <a:rPr lang="en-US" altLang="zh-TW" sz="1200" b="0">
                <a:ea typeface="新細明體" charset="-120"/>
              </a:rPr>
              <a:pPr/>
              <a:t>13</a:t>
            </a:fld>
            <a:endParaRPr lang="en-US" altLang="zh-TW" sz="1200" b="0">
              <a:ea typeface="新細明體" charset="-12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混合策略的使用</a:t>
            </a:r>
          </a:p>
        </p:txBody>
      </p:sp>
    </p:spTree>
    <p:extLst>
      <p:ext uri="{BB962C8B-B14F-4D97-AF65-F5344CB8AC3E}">
        <p14:creationId xmlns:p14="http://schemas.microsoft.com/office/powerpoint/2010/main" val="2006219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4B6B0E17-0235-194C-B155-D25A7DEAC02A}" type="slidenum">
              <a:rPr lang="en-US" altLang="zh-TW" sz="1200" b="0">
                <a:ea typeface="新細明體" charset="-120"/>
              </a:rPr>
              <a:pPr/>
              <a:t>14</a:t>
            </a:fld>
            <a:endParaRPr lang="en-US" altLang="zh-TW" sz="1200" b="0">
              <a:ea typeface="新細明體" charset="-12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1456788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B7A0A97B-393C-B44E-9529-CA8D5F91B344}" type="slidenum">
              <a:rPr lang="en-US" altLang="zh-TW" sz="1200" b="0">
                <a:ea typeface="新細明體" charset="-120"/>
              </a:rPr>
              <a:pPr/>
              <a:t>15</a:t>
            </a:fld>
            <a:endParaRPr lang="en-US" altLang="zh-TW" sz="1200" b="0">
              <a:ea typeface="新細明體" charset="-12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混合策略的使用</a:t>
            </a:r>
          </a:p>
        </p:txBody>
      </p:sp>
    </p:spTree>
    <p:extLst>
      <p:ext uri="{BB962C8B-B14F-4D97-AF65-F5344CB8AC3E}">
        <p14:creationId xmlns:p14="http://schemas.microsoft.com/office/powerpoint/2010/main" val="1766205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697CB123-1B66-C04D-B86B-CACBE254E70E}" type="slidenum">
              <a:rPr lang="en-US" altLang="zh-TW" sz="1200" b="0">
                <a:ea typeface="新細明體" charset="-120"/>
              </a:rPr>
              <a:pPr/>
              <a:t>17</a:t>
            </a:fld>
            <a:endParaRPr lang="en-US" altLang="zh-TW" sz="1200" b="0">
              <a:ea typeface="新細明體" charset="-12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kumimoji="0" lang="zh-TW" altLang="en-US">
              <a:ea typeface="新細明體" charset="-120"/>
            </a:endParaRPr>
          </a:p>
        </p:txBody>
      </p:sp>
    </p:spTree>
    <p:extLst>
      <p:ext uri="{BB962C8B-B14F-4D97-AF65-F5344CB8AC3E}">
        <p14:creationId xmlns:p14="http://schemas.microsoft.com/office/powerpoint/2010/main" val="2048814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D9DC7BA1-9CBF-2C49-B25D-042DB230A634}" type="slidenum">
              <a:rPr lang="en-US" altLang="zh-TW" sz="1200" b="0">
                <a:ea typeface="新細明體" charset="-120"/>
              </a:rPr>
              <a:pPr/>
              <a:t>18</a:t>
            </a:fld>
            <a:endParaRPr lang="en-US" altLang="zh-TW" sz="1200" b="0">
              <a:ea typeface="新細明體" charset="-12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TW" altLang="en-US">
                <a:ea typeface="新細明體" charset="-120"/>
              </a:rPr>
              <a:t>請現場老師用</a:t>
            </a:r>
            <a:r>
              <a:rPr kumimoji="0" lang="en-US" altLang="zh-TW">
                <a:ea typeface="新細明體" charset="-120"/>
              </a:rPr>
              <a:t>”</a:t>
            </a:r>
            <a:r>
              <a:rPr kumimoji="0" lang="zh-TW" altLang="en-US">
                <a:ea typeface="新細明體" charset="-120"/>
              </a:rPr>
              <a:t>為什麼</a:t>
            </a:r>
            <a:r>
              <a:rPr kumimoji="0" lang="en-US" altLang="zh-TW">
                <a:ea typeface="新細明體" charset="-120"/>
              </a:rPr>
              <a:t>”</a:t>
            </a:r>
            <a:r>
              <a:rPr kumimoji="0" lang="zh-TW" altLang="en-US">
                <a:ea typeface="新細明體" charset="-120"/>
              </a:rPr>
              <a:t>來提問因果關係，其目的在培養學生自我提問及自我回答的能力。</a:t>
            </a:r>
            <a:endParaRPr kumimoji="0" lang="en-US" altLang="zh-TW">
              <a:ea typeface="新細明體" charset="-120"/>
            </a:endParaRPr>
          </a:p>
        </p:txBody>
      </p:sp>
    </p:spTree>
    <p:extLst>
      <p:ext uri="{BB962C8B-B14F-4D97-AF65-F5344CB8AC3E}">
        <p14:creationId xmlns:p14="http://schemas.microsoft.com/office/powerpoint/2010/main" val="335346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D9DC7BA1-9CBF-2C49-B25D-042DB230A634}" type="slidenum">
              <a:rPr lang="en-US" altLang="zh-TW" sz="1200" b="0">
                <a:ea typeface="新細明體" charset="-120"/>
              </a:rPr>
              <a:pPr/>
              <a:t>19</a:t>
            </a:fld>
            <a:endParaRPr lang="en-US" altLang="zh-TW" sz="1200" b="0">
              <a:ea typeface="新細明體" charset="-12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TW" altLang="en-US">
                <a:ea typeface="新細明體" charset="-120"/>
              </a:rPr>
              <a:t>請現場老師用</a:t>
            </a:r>
            <a:r>
              <a:rPr kumimoji="0" lang="en-US" altLang="zh-TW">
                <a:ea typeface="新細明體" charset="-120"/>
              </a:rPr>
              <a:t>”</a:t>
            </a:r>
            <a:r>
              <a:rPr kumimoji="0" lang="zh-TW" altLang="en-US">
                <a:ea typeface="新細明體" charset="-120"/>
              </a:rPr>
              <a:t>為什麼</a:t>
            </a:r>
            <a:r>
              <a:rPr kumimoji="0" lang="en-US" altLang="zh-TW">
                <a:ea typeface="新細明體" charset="-120"/>
              </a:rPr>
              <a:t>”</a:t>
            </a:r>
            <a:r>
              <a:rPr kumimoji="0" lang="zh-TW" altLang="en-US">
                <a:ea typeface="新細明體" charset="-120"/>
              </a:rPr>
              <a:t>來提問因果關係，其目的在培養學生自我提問及自我回答的能力。</a:t>
            </a:r>
            <a:endParaRPr kumimoji="0" lang="en-US" altLang="zh-TW">
              <a:ea typeface="新細明體" charset="-120"/>
            </a:endParaRPr>
          </a:p>
        </p:txBody>
      </p:sp>
    </p:spTree>
    <p:extLst>
      <p:ext uri="{BB962C8B-B14F-4D97-AF65-F5344CB8AC3E}">
        <p14:creationId xmlns:p14="http://schemas.microsoft.com/office/powerpoint/2010/main" val="1935945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ACFF1A91-BE3B-A54D-8D86-6C64EBBCCA63}" type="slidenum">
              <a:rPr lang="en-US" altLang="zh-TW" sz="1200" b="0">
                <a:ea typeface="新細明體" charset="-120"/>
              </a:rPr>
              <a:pPr/>
              <a:t>20</a:t>
            </a:fld>
            <a:endParaRPr lang="en-US" altLang="zh-TW" sz="1200" b="0">
              <a:ea typeface="新細明體" charset="-12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TW" altLang="en-US">
                <a:ea typeface="新細明體" charset="-120"/>
              </a:rPr>
              <a:t>請現場老師說說看第八段的因果關係，可以跨到哪一段去找出更詳盡的解答。</a:t>
            </a:r>
            <a:endParaRPr kumimoji="0" lang="en-US" altLang="zh-TW">
              <a:ea typeface="新細明體" charset="-120"/>
            </a:endParaRPr>
          </a:p>
        </p:txBody>
      </p:sp>
    </p:spTree>
    <p:extLst>
      <p:ext uri="{BB962C8B-B14F-4D97-AF65-F5344CB8AC3E}">
        <p14:creationId xmlns:p14="http://schemas.microsoft.com/office/powerpoint/2010/main" val="2013310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73BA4E4D-7151-CC4B-9CD3-A498B028DD57}" type="slidenum">
              <a:rPr lang="en-US" altLang="zh-TW" sz="1200" b="0">
                <a:ea typeface="新細明體" charset="-120"/>
              </a:rPr>
              <a:pPr/>
              <a:t>21</a:t>
            </a:fld>
            <a:endParaRPr lang="en-US" altLang="zh-TW" sz="1200" b="0">
              <a:ea typeface="新細明體" charset="-120"/>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混合策略的使用</a:t>
            </a:r>
          </a:p>
        </p:txBody>
      </p:sp>
    </p:spTree>
    <p:extLst>
      <p:ext uri="{BB962C8B-B14F-4D97-AF65-F5344CB8AC3E}">
        <p14:creationId xmlns:p14="http://schemas.microsoft.com/office/powerpoint/2010/main" val="37072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2D8B0843-CC10-3A4F-95F0-4D3131E6B49E}" type="slidenum">
              <a:rPr lang="en-US" altLang="zh-TW" sz="1200" b="0">
                <a:ea typeface="新細明體" charset="-120"/>
              </a:rPr>
              <a:pPr/>
              <a:t>22</a:t>
            </a:fld>
            <a:endParaRPr lang="en-US" altLang="zh-TW" sz="1200" b="0">
              <a:ea typeface="新細明體" charset="-12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184913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44BD0183-5D63-1849-825C-C58E695289D5}" type="slidenum">
              <a:rPr lang="en-US" altLang="zh-TW" sz="1200" b="0">
                <a:ea typeface="新細明體" charset="-120"/>
              </a:rPr>
              <a:pPr/>
              <a:t>4</a:t>
            </a:fld>
            <a:endParaRPr lang="en-US" altLang="zh-TW" sz="1200" b="0">
              <a:ea typeface="新細明體" charset="-12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356841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投影片圖像版面配置區 1"/>
          <p:cNvSpPr>
            <a:spLocks noGrp="1" noRot="1" noChangeAspect="1" noTextEdit="1"/>
          </p:cNvSpPr>
          <p:nvPr>
            <p:ph type="sldImg"/>
          </p:nvPr>
        </p:nvSpPr>
        <p:spPr>
          <a:ln/>
        </p:spPr>
      </p:sp>
      <p:sp>
        <p:nvSpPr>
          <p:cNvPr id="68610" name="備忘稿版面配置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TW" altLang="en-US">
                <a:ea typeface="新細明體" charset="-120"/>
              </a:rPr>
              <a:t>一、強調大意沒有絕對標準的答案，在每段的活動進行中如果發現有無法刪除、找不出重點句的情形發生時，代表先前的段落可能把重要的細節刪除了，需回到前一段或前幾段重新檢視是否有跟主題相關但已被刪除者重新保留的可能性。</a:t>
            </a:r>
            <a:r>
              <a:rPr kumimoji="0" lang="en-US" altLang="zh-TW">
                <a:ea typeface="新細明體" charset="-120"/>
              </a:rPr>
              <a:t/>
            </a:r>
            <a:br>
              <a:rPr kumimoji="0" lang="en-US" altLang="zh-TW">
                <a:ea typeface="新細明體" charset="-120"/>
              </a:rPr>
            </a:br>
            <a:r>
              <a:rPr kumimoji="0" lang="zh-TW" altLang="en-US">
                <a:ea typeface="新細明體" charset="-120"/>
              </a:rPr>
              <a:t>二、若有，再進行一次刪除、歸納、找主題句的動作後才回到原來的段落繼續進行</a:t>
            </a:r>
            <a:r>
              <a:rPr kumimoji="0" lang="en-US" altLang="zh-TW">
                <a:ea typeface="新細明體" charset="-120"/>
              </a:rPr>
              <a:t/>
            </a:r>
            <a:br>
              <a:rPr kumimoji="0" lang="en-US" altLang="zh-TW">
                <a:ea typeface="新細明體" charset="-120"/>
              </a:rPr>
            </a:br>
            <a:r>
              <a:rPr kumimoji="0" lang="zh-TW" altLang="en-US">
                <a:ea typeface="新細明體" charset="-120"/>
              </a:rPr>
              <a:t>三、做摘要的過程可能很順利進行，也可能需要這樣的檢視過程來回進行好幾次，但這就是在訓練學生思考與理解的一大重要歷程。</a:t>
            </a:r>
          </a:p>
        </p:txBody>
      </p:sp>
      <p:sp>
        <p:nvSpPr>
          <p:cNvPr id="68611" name="投影片編號版面配置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CFC64CF8-F631-8741-9EA2-D9FE462899E6}" type="slidenum">
              <a:rPr lang="zh-TW" altLang="en-US" sz="1200" b="0">
                <a:ea typeface="新細明體" charset="-120"/>
              </a:rPr>
              <a:pPr/>
              <a:t>23</a:t>
            </a:fld>
            <a:endParaRPr lang="zh-TW" altLang="en-US" sz="1200" b="0">
              <a:ea typeface="新細明體" charset="-120"/>
            </a:endParaRPr>
          </a:p>
        </p:txBody>
      </p:sp>
    </p:spTree>
    <p:extLst>
      <p:ext uri="{BB962C8B-B14F-4D97-AF65-F5344CB8AC3E}">
        <p14:creationId xmlns:p14="http://schemas.microsoft.com/office/powerpoint/2010/main" val="1331345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851431C2-5D61-4C46-88DC-D81A5841C257}" type="slidenum">
              <a:rPr lang="en-US" altLang="zh-TW" sz="1200" b="0">
                <a:ea typeface="新細明體" charset="-120"/>
              </a:rPr>
              <a:pPr/>
              <a:t>24</a:t>
            </a:fld>
            <a:endParaRPr lang="en-US" altLang="zh-TW" sz="1200" b="0">
              <a:ea typeface="新細明體" charset="-12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349521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851431C2-5D61-4C46-88DC-D81A5841C257}" type="slidenum">
              <a:rPr lang="en-US" altLang="zh-TW" sz="1200" b="0">
                <a:ea typeface="新細明體" charset="-120"/>
              </a:rPr>
              <a:pPr/>
              <a:t>25</a:t>
            </a:fld>
            <a:endParaRPr lang="en-US" altLang="zh-TW" sz="1200" b="0">
              <a:ea typeface="新細明體" charset="-12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349521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D16FF412-BAC8-BE43-9269-EC19B762F379}" type="slidenum">
              <a:rPr lang="en-US" altLang="zh-TW" sz="1200" b="0">
                <a:ea typeface="新細明體" charset="-120"/>
              </a:rPr>
              <a:pPr/>
              <a:t>26</a:t>
            </a:fld>
            <a:endParaRPr lang="en-US" altLang="zh-TW" sz="1200" b="0">
              <a:ea typeface="新細明體" charset="-12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請現場老師說說看</a:t>
            </a:r>
            <a:endParaRPr kumimoji="0" lang="en-US" altLang="zh-TW">
              <a:ea typeface="新細明體" charset="-120"/>
            </a:endParaRPr>
          </a:p>
        </p:txBody>
      </p:sp>
    </p:spTree>
    <p:extLst>
      <p:ext uri="{BB962C8B-B14F-4D97-AF65-F5344CB8AC3E}">
        <p14:creationId xmlns:p14="http://schemas.microsoft.com/office/powerpoint/2010/main" val="1050554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0C16B60C-F458-394B-8771-20607D3AA46D}" type="slidenum">
              <a:rPr lang="en-US" altLang="zh-TW" sz="1200" b="0">
                <a:ea typeface="新細明體" charset="-120"/>
              </a:rPr>
              <a:pPr/>
              <a:t>27</a:t>
            </a:fld>
            <a:endParaRPr lang="en-US" altLang="zh-TW" sz="1200" b="0">
              <a:ea typeface="新細明體" charset="-12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一、因刪除、歸納、找主題句的活動對中年級的孩子來說需要更多時間的練習才能達到精熟的水準，所以本課其他段落均採取搭鷹架的策略</a:t>
            </a:r>
            <a:r>
              <a:rPr kumimoji="0" lang="en-US" altLang="zh-TW">
                <a:ea typeface="新細明體" charset="-120"/>
              </a:rPr>
              <a:t>-</a:t>
            </a:r>
            <a:r>
              <a:rPr kumimoji="0" lang="zh-TW" altLang="en-US">
                <a:ea typeface="新細明體" charset="-120"/>
              </a:rPr>
              <a:t>全班共同討論來進行。老師可視自己班上孩子的表現水準而定，適時加入小組合作學習、個別獨立練習的漸徹鷹架策略。</a:t>
            </a:r>
            <a:r>
              <a:rPr kumimoji="0" lang="en-US" altLang="zh-TW">
                <a:ea typeface="新細明體" charset="-120"/>
              </a:rPr>
              <a:t/>
            </a:r>
            <a:br>
              <a:rPr kumimoji="0" lang="en-US" altLang="zh-TW">
                <a:ea typeface="新細明體" charset="-120"/>
              </a:rPr>
            </a:br>
            <a:r>
              <a:rPr kumimoji="0" lang="zh-TW" altLang="en-US">
                <a:ea typeface="新細明體" charset="-120"/>
              </a:rPr>
              <a:t>二、請現場老師一起做做看</a:t>
            </a:r>
            <a:endParaRPr kumimoji="0" lang="zh-TW" altLang="zh-TW">
              <a:ea typeface="新細明體" charset="-120"/>
            </a:endParaRPr>
          </a:p>
          <a:p>
            <a:pPr eaLnBrk="1" hangingPunct="1">
              <a:spcBef>
                <a:spcPct val="0"/>
              </a:spcBef>
            </a:pPr>
            <a:endParaRPr kumimoji="0" lang="en-US" altLang="zh-TW">
              <a:ea typeface="新細明體" charset="-120"/>
            </a:endParaRPr>
          </a:p>
        </p:txBody>
      </p:sp>
    </p:spTree>
    <p:extLst>
      <p:ext uri="{BB962C8B-B14F-4D97-AF65-F5344CB8AC3E}">
        <p14:creationId xmlns:p14="http://schemas.microsoft.com/office/powerpoint/2010/main" val="2316949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7DBB83CF-EADC-DC4B-BFEF-4E9F86799D22}" type="slidenum">
              <a:rPr lang="en-US" altLang="zh-TW" sz="1200" b="0">
                <a:ea typeface="新細明體" charset="-120"/>
              </a:rPr>
              <a:pPr/>
              <a:t>28</a:t>
            </a:fld>
            <a:endParaRPr lang="en-US" altLang="zh-TW" sz="1200" b="0">
              <a:ea typeface="新細明體" charset="-12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19832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E50C1944-AD2C-2C49-B2F4-5B00673767ED}" type="slidenum">
              <a:rPr lang="en-US" altLang="zh-TW" sz="1200" b="0">
                <a:ea typeface="新細明體" charset="-120"/>
              </a:rPr>
              <a:pPr/>
              <a:t>29</a:t>
            </a:fld>
            <a:endParaRPr lang="en-US" altLang="zh-TW" sz="1200" b="0">
              <a:ea typeface="新細明體" charset="-12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325338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1926A4D7-89C6-2A46-B917-7F00FA9A15EC}" type="slidenum">
              <a:rPr lang="en-US" altLang="zh-TW" sz="1200" b="0">
                <a:ea typeface="新細明體" charset="-120"/>
              </a:rPr>
              <a:pPr/>
              <a:t>30</a:t>
            </a:fld>
            <a:endParaRPr lang="en-US" altLang="zh-TW" sz="1200" b="0">
              <a:ea typeface="新細明體" charset="-12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701090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A3BB8598-FC18-1949-9825-336068A2BDA7}" type="slidenum">
              <a:rPr lang="en-US" altLang="zh-TW" sz="1200" b="0">
                <a:ea typeface="新細明體" charset="-120"/>
              </a:rPr>
              <a:pPr/>
              <a:t>31</a:t>
            </a:fld>
            <a:endParaRPr lang="en-US" altLang="zh-TW" sz="1200" b="0">
              <a:ea typeface="新細明體" charset="-12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請現場老師做做看</a:t>
            </a:r>
            <a:endParaRPr kumimoji="0" lang="en-US" altLang="zh-TW">
              <a:ea typeface="新細明體" charset="-120"/>
            </a:endParaRPr>
          </a:p>
        </p:txBody>
      </p:sp>
    </p:spTree>
    <p:extLst>
      <p:ext uri="{BB962C8B-B14F-4D97-AF65-F5344CB8AC3E}">
        <p14:creationId xmlns:p14="http://schemas.microsoft.com/office/powerpoint/2010/main" val="190638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17DDD12E-D0BB-9B47-916D-889FC834E04B}" type="slidenum">
              <a:rPr lang="en-US" altLang="zh-TW" sz="1200" b="0">
                <a:ea typeface="新細明體" charset="-120"/>
              </a:rPr>
              <a:pPr/>
              <a:t>32</a:t>
            </a:fld>
            <a:endParaRPr lang="en-US" altLang="zh-TW" sz="1200" b="0">
              <a:ea typeface="新細明體" charset="-12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請現場老師做做看</a:t>
            </a:r>
            <a:endParaRPr kumimoji="0" lang="en-US" altLang="zh-TW">
              <a:ea typeface="新細明體" charset="-120"/>
            </a:endParaRPr>
          </a:p>
        </p:txBody>
      </p:sp>
    </p:spTree>
    <p:extLst>
      <p:ext uri="{BB962C8B-B14F-4D97-AF65-F5344CB8AC3E}">
        <p14:creationId xmlns:p14="http://schemas.microsoft.com/office/powerpoint/2010/main" val="89961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44BD0183-5D63-1849-825C-C58E695289D5}" type="slidenum">
              <a:rPr lang="en-US" altLang="zh-TW" sz="1200" b="0">
                <a:ea typeface="新細明體" charset="-120"/>
              </a:rPr>
              <a:pPr/>
              <a:t>5</a:t>
            </a:fld>
            <a:endParaRPr lang="en-US" altLang="zh-TW" sz="1200" b="0">
              <a:ea typeface="新細明體" charset="-12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dirty="0">
              <a:ea typeface="新細明體" charset="-120"/>
            </a:endParaRPr>
          </a:p>
        </p:txBody>
      </p:sp>
    </p:spTree>
    <p:extLst>
      <p:ext uri="{BB962C8B-B14F-4D97-AF65-F5344CB8AC3E}">
        <p14:creationId xmlns:p14="http://schemas.microsoft.com/office/powerpoint/2010/main" val="14464382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F30EE46B-11D3-E64B-91E0-5FFFDC500B31}" type="slidenum">
              <a:rPr lang="en-US" altLang="zh-TW" sz="1200" b="0">
                <a:ea typeface="新細明體" charset="-120"/>
              </a:rPr>
              <a:pPr/>
              <a:t>33</a:t>
            </a:fld>
            <a:endParaRPr lang="en-US" altLang="zh-TW" sz="1200" b="0">
              <a:ea typeface="新細明體" charset="-12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從一、二段的主題句無法直接判定第三段哪一句重要，所以得回到前一段課文去看看有無刪除了可解釋第三段課文的重要訊息。</a:t>
            </a:r>
            <a:endParaRPr kumimoji="0" lang="en-US" altLang="zh-TW">
              <a:ea typeface="新細明體" charset="-120"/>
            </a:endParaRPr>
          </a:p>
        </p:txBody>
      </p:sp>
    </p:spTree>
    <p:extLst>
      <p:ext uri="{BB962C8B-B14F-4D97-AF65-F5344CB8AC3E}">
        <p14:creationId xmlns:p14="http://schemas.microsoft.com/office/powerpoint/2010/main" val="565239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F30EE46B-11D3-E64B-91E0-5FFFDC500B31}" type="slidenum">
              <a:rPr lang="en-US" altLang="zh-TW" sz="1200" b="0">
                <a:ea typeface="新細明體" charset="-120"/>
              </a:rPr>
              <a:pPr/>
              <a:t>34</a:t>
            </a:fld>
            <a:endParaRPr lang="en-US" altLang="zh-TW" sz="1200" b="0">
              <a:ea typeface="新細明體" charset="-12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從一、二段的主題句無法直接判定第三段哪一句重要，所以得回到前一段課文去看看有無刪除了可解釋第三段課文的重要訊息。</a:t>
            </a:r>
            <a:endParaRPr kumimoji="0" lang="en-US" altLang="zh-TW">
              <a:ea typeface="新細明體" charset="-120"/>
            </a:endParaRPr>
          </a:p>
        </p:txBody>
      </p:sp>
    </p:spTree>
    <p:extLst>
      <p:ext uri="{BB962C8B-B14F-4D97-AF65-F5344CB8AC3E}">
        <p14:creationId xmlns:p14="http://schemas.microsoft.com/office/powerpoint/2010/main" val="5652390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pPr algn="r" eaLnBrk="1" hangingPunct="1"/>
            <a:fld id="{1CDFA6A5-994C-114E-B5AB-9C8E37247EBB}" type="slidenum">
              <a:rPr lang="en-US" altLang="zh-TW" sz="1200">
                <a:ea typeface="新細明體" charset="-120"/>
              </a:rPr>
              <a:pPr algn="r" eaLnBrk="1" hangingPunct="1"/>
              <a:t>35</a:t>
            </a:fld>
            <a:endParaRPr lang="en-US" altLang="zh-TW" sz="1200">
              <a:ea typeface="新細明體" charset="-12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en-US" altLang="zh-TW">
              <a:ea typeface="新細明體" charset="-120"/>
            </a:endParaRPr>
          </a:p>
        </p:txBody>
      </p:sp>
    </p:spTree>
    <p:extLst>
      <p:ext uri="{BB962C8B-B14F-4D97-AF65-F5344CB8AC3E}">
        <p14:creationId xmlns:p14="http://schemas.microsoft.com/office/powerpoint/2010/main" val="2004643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A3BB8598-FC18-1949-9825-336068A2BDA7}" type="slidenum">
              <a:rPr lang="en-US" altLang="zh-TW" sz="1200" b="0">
                <a:ea typeface="新細明體" charset="-120"/>
              </a:rPr>
              <a:pPr/>
              <a:t>36</a:t>
            </a:fld>
            <a:endParaRPr lang="en-US" altLang="zh-TW" sz="1200" b="0">
              <a:ea typeface="新細明體" charset="-12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請現場老師做做看</a:t>
            </a:r>
            <a:endParaRPr kumimoji="0" lang="en-US" altLang="zh-TW">
              <a:ea typeface="新細明體" charset="-120"/>
            </a:endParaRPr>
          </a:p>
        </p:txBody>
      </p:sp>
    </p:spTree>
    <p:extLst>
      <p:ext uri="{BB962C8B-B14F-4D97-AF65-F5344CB8AC3E}">
        <p14:creationId xmlns:p14="http://schemas.microsoft.com/office/powerpoint/2010/main" val="19063821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17DDD12E-D0BB-9B47-916D-889FC834E04B}" type="slidenum">
              <a:rPr lang="en-US" altLang="zh-TW" sz="1200" b="0">
                <a:ea typeface="新細明體" charset="-120"/>
              </a:rPr>
              <a:pPr/>
              <a:t>37</a:t>
            </a:fld>
            <a:endParaRPr lang="en-US" altLang="zh-TW" sz="1200" b="0">
              <a:ea typeface="新細明體" charset="-12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請現場老師做做看</a:t>
            </a:r>
            <a:endParaRPr kumimoji="0" lang="en-US" altLang="zh-TW">
              <a:ea typeface="新細明體" charset="-120"/>
            </a:endParaRPr>
          </a:p>
        </p:txBody>
      </p:sp>
    </p:spTree>
    <p:extLst>
      <p:ext uri="{BB962C8B-B14F-4D97-AF65-F5344CB8AC3E}">
        <p14:creationId xmlns:p14="http://schemas.microsoft.com/office/powerpoint/2010/main" val="8996154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F30EE46B-11D3-E64B-91E0-5FFFDC500B31}" type="slidenum">
              <a:rPr lang="en-US" altLang="zh-TW" sz="1200" b="0">
                <a:ea typeface="新細明體" charset="-120"/>
              </a:rPr>
              <a:pPr/>
              <a:t>38</a:t>
            </a:fld>
            <a:endParaRPr lang="en-US" altLang="zh-TW" sz="1200" b="0">
              <a:ea typeface="新細明體" charset="-12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從一、二段的主題句無法直接判定第三段哪一句重要，所以得回到前一段課文去看看有無刪除了可解釋第三段課文的重要訊息。</a:t>
            </a:r>
            <a:endParaRPr kumimoji="0" lang="en-US" altLang="zh-TW">
              <a:ea typeface="新細明體" charset="-120"/>
            </a:endParaRPr>
          </a:p>
        </p:txBody>
      </p:sp>
    </p:spTree>
    <p:extLst>
      <p:ext uri="{BB962C8B-B14F-4D97-AF65-F5344CB8AC3E}">
        <p14:creationId xmlns:p14="http://schemas.microsoft.com/office/powerpoint/2010/main" val="565239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F30EE46B-11D3-E64B-91E0-5FFFDC500B31}" type="slidenum">
              <a:rPr lang="en-US" altLang="zh-TW" sz="1200" b="0">
                <a:ea typeface="新細明體" charset="-120"/>
              </a:rPr>
              <a:pPr/>
              <a:t>39</a:t>
            </a:fld>
            <a:endParaRPr lang="en-US" altLang="zh-TW" sz="1200" b="0">
              <a:ea typeface="新細明體" charset="-12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從一、二段的主題句無法直接判定第三段哪一句重要，所以得回到前一段課文去看看有無刪除了可解釋第三段課文的重要訊息。</a:t>
            </a:r>
            <a:endParaRPr kumimoji="0" lang="en-US" altLang="zh-TW">
              <a:ea typeface="新細明體" charset="-120"/>
            </a:endParaRPr>
          </a:p>
        </p:txBody>
      </p:sp>
    </p:spTree>
    <p:extLst>
      <p:ext uri="{BB962C8B-B14F-4D97-AF65-F5344CB8AC3E}">
        <p14:creationId xmlns:p14="http://schemas.microsoft.com/office/powerpoint/2010/main" val="5652390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pPr algn="r" eaLnBrk="1" hangingPunct="1"/>
            <a:fld id="{1CDFA6A5-994C-114E-B5AB-9C8E37247EBB}" type="slidenum">
              <a:rPr lang="en-US" altLang="zh-TW" sz="1200">
                <a:ea typeface="新細明體" charset="-120"/>
              </a:rPr>
              <a:pPr algn="r" eaLnBrk="1" hangingPunct="1"/>
              <a:t>40</a:t>
            </a:fld>
            <a:endParaRPr lang="en-US" altLang="zh-TW" sz="1200">
              <a:ea typeface="新細明體" charset="-12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en-US" altLang="zh-TW">
              <a:ea typeface="新細明體" charset="-120"/>
            </a:endParaRPr>
          </a:p>
        </p:txBody>
      </p:sp>
    </p:spTree>
    <p:extLst>
      <p:ext uri="{BB962C8B-B14F-4D97-AF65-F5344CB8AC3E}">
        <p14:creationId xmlns:p14="http://schemas.microsoft.com/office/powerpoint/2010/main" val="2004643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8ED3ABD3-095D-F446-9002-E4780E081E34}" type="slidenum">
              <a:rPr lang="en-US" altLang="zh-TW" sz="1200" b="0">
                <a:ea typeface="新細明體" charset="-120"/>
              </a:rPr>
              <a:pPr/>
              <a:t>41</a:t>
            </a:fld>
            <a:endParaRPr lang="en-US" altLang="zh-TW" sz="1200" b="0">
              <a:ea typeface="新細明體" charset="-12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請現場老師做做看</a:t>
            </a:r>
            <a:endParaRPr kumimoji="0" lang="en-US" altLang="zh-TW">
              <a:ea typeface="新細明體" charset="-120"/>
            </a:endParaRPr>
          </a:p>
        </p:txBody>
      </p:sp>
    </p:spTree>
    <p:extLst>
      <p:ext uri="{BB962C8B-B14F-4D97-AF65-F5344CB8AC3E}">
        <p14:creationId xmlns:p14="http://schemas.microsoft.com/office/powerpoint/2010/main" val="664526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54AA0B37-E5E3-2946-88DD-EB51986C1127}" type="slidenum">
              <a:rPr lang="en-US" altLang="zh-TW" sz="1200" b="0">
                <a:ea typeface="新細明體" charset="-120"/>
              </a:rPr>
              <a:pPr/>
              <a:t>42</a:t>
            </a:fld>
            <a:endParaRPr lang="en-US" altLang="zh-TW" sz="1200" b="0">
              <a:ea typeface="新細明體" charset="-120"/>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kumimoji="0" lang="zh-TW" altLang="en-US">
                <a:ea typeface="新細明體" charset="-120"/>
              </a:rPr>
              <a:t>從一、二段的主題句無法直接判定第三段哪一句重要，所以得回到前一段課文去看看有無刪除了可解釋第三段課文的重要訊息。</a:t>
            </a:r>
            <a:endParaRPr kumimoji="0" lang="en-US" altLang="zh-TW">
              <a:ea typeface="新細明體" charset="-120"/>
            </a:endParaRPr>
          </a:p>
        </p:txBody>
      </p:sp>
    </p:spTree>
    <p:extLst>
      <p:ext uri="{BB962C8B-B14F-4D97-AF65-F5344CB8AC3E}">
        <p14:creationId xmlns:p14="http://schemas.microsoft.com/office/powerpoint/2010/main" val="1424435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44BD0183-5D63-1849-825C-C58E695289D5}" type="slidenum">
              <a:rPr lang="en-US" altLang="zh-TW" sz="1200" b="0">
                <a:ea typeface="新細明體" charset="-120"/>
              </a:rPr>
              <a:pPr/>
              <a:t>6</a:t>
            </a:fld>
            <a:endParaRPr lang="en-US" altLang="zh-TW" sz="1200" b="0">
              <a:ea typeface="新細明體" charset="-12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dirty="0">
              <a:ea typeface="新細明體" charset="-120"/>
            </a:endParaRPr>
          </a:p>
        </p:txBody>
      </p:sp>
    </p:spTree>
    <p:extLst>
      <p:ext uri="{BB962C8B-B14F-4D97-AF65-F5344CB8AC3E}">
        <p14:creationId xmlns:p14="http://schemas.microsoft.com/office/powerpoint/2010/main" val="13852443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投影片圖像版面配置區 1"/>
          <p:cNvSpPr>
            <a:spLocks noGrp="1" noRot="1" noChangeAspect="1" noTextEdit="1"/>
          </p:cNvSpPr>
          <p:nvPr>
            <p:ph type="sldImg"/>
          </p:nvPr>
        </p:nvSpPr>
        <p:spPr>
          <a:ln/>
        </p:spPr>
      </p:sp>
      <p:sp>
        <p:nvSpPr>
          <p:cNvPr id="111618" name="備忘稿版面配置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zh-TW" altLang="en-US">
                <a:ea typeface="新細明體" charset="-120"/>
              </a:rPr>
              <a:t>一、提示好摘要的特性：</a:t>
            </a:r>
            <a:r>
              <a:rPr kumimoji="0" lang="zh-TW" altLang="en-US" b="1">
                <a:solidFill>
                  <a:srgbClr val="FF0000"/>
                </a:solidFill>
                <a:latin typeface="微軟正黑體" charset="-120"/>
                <a:ea typeface="微軟正黑體" charset="-120"/>
              </a:rPr>
              <a:t>簡短、包含所有重點、沒有不重要細節、文句流暢</a:t>
            </a:r>
            <a:endParaRPr kumimoji="0" lang="en-US" altLang="zh-TW" b="1">
              <a:solidFill>
                <a:srgbClr val="FF0000"/>
              </a:solidFill>
              <a:latin typeface="微軟正黑體" charset="-120"/>
              <a:ea typeface="微軟正黑體" charset="-120"/>
            </a:endParaRPr>
          </a:p>
          <a:p>
            <a:pPr eaLnBrk="1" hangingPunct="1"/>
            <a:r>
              <a:rPr kumimoji="0" lang="zh-TW" altLang="en-US">
                <a:ea typeface="新細明體" charset="-120"/>
              </a:rPr>
              <a:t>二、請現場老師評定看看。</a:t>
            </a:r>
          </a:p>
        </p:txBody>
      </p:sp>
      <p:sp>
        <p:nvSpPr>
          <p:cNvPr id="111619" name="投影片編號版面配置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charset="-128"/>
              </a:defRPr>
            </a:lvl9pPr>
          </a:lstStyle>
          <a:p>
            <a:fld id="{FC11F9FD-930E-1E46-BABA-E9A73B5FC0A4}" type="slidenum">
              <a:rPr lang="zh-TW" altLang="en-US" sz="1200" b="0">
                <a:ea typeface="新細明體" charset="-120"/>
              </a:rPr>
              <a:pPr/>
              <a:t>43</a:t>
            </a:fld>
            <a:endParaRPr lang="zh-TW" altLang="en-US" sz="1200" b="0">
              <a:ea typeface="新細明體" charset="-120"/>
            </a:endParaRPr>
          </a:p>
        </p:txBody>
      </p:sp>
    </p:spTree>
    <p:extLst>
      <p:ext uri="{BB962C8B-B14F-4D97-AF65-F5344CB8AC3E}">
        <p14:creationId xmlns:p14="http://schemas.microsoft.com/office/powerpoint/2010/main" val="1083214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5F9ADCF2-AC15-2641-9C27-57CE18D6DEE6}" type="slidenum">
              <a:rPr lang="en-US" altLang="zh-TW" sz="1200" b="0">
                <a:ea typeface="新細明體" charset="-120"/>
              </a:rPr>
              <a:pPr/>
              <a:t>7</a:t>
            </a:fld>
            <a:endParaRPr lang="en-US" altLang="zh-TW" sz="1200" b="0">
              <a:ea typeface="新細明體" charset="-12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7527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5F9ADCF2-AC15-2641-9C27-57CE18D6DEE6}" type="slidenum">
              <a:rPr lang="en-US" altLang="zh-TW" sz="1200" b="0">
                <a:ea typeface="新細明體" charset="-120"/>
              </a:rPr>
              <a:pPr/>
              <a:t>8</a:t>
            </a:fld>
            <a:endParaRPr lang="en-US" altLang="zh-TW" sz="1200" b="0">
              <a:ea typeface="新細明體" charset="-12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dirty="0">
              <a:ea typeface="新細明體" charset="-120"/>
            </a:endParaRPr>
          </a:p>
        </p:txBody>
      </p:sp>
    </p:spTree>
    <p:extLst>
      <p:ext uri="{BB962C8B-B14F-4D97-AF65-F5344CB8AC3E}">
        <p14:creationId xmlns:p14="http://schemas.microsoft.com/office/powerpoint/2010/main" val="1785572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5F9ADCF2-AC15-2641-9C27-57CE18D6DEE6}" type="slidenum">
              <a:rPr lang="en-US" altLang="zh-TW" sz="1200" b="0">
                <a:ea typeface="新細明體" charset="-120"/>
              </a:rPr>
              <a:pPr/>
              <a:t>9</a:t>
            </a:fld>
            <a:endParaRPr lang="en-US" altLang="zh-TW" sz="1200" b="0">
              <a:ea typeface="新細明體" charset="-12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1027376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5F9ADCF2-AC15-2641-9C27-57CE18D6DEE6}" type="slidenum">
              <a:rPr lang="en-US" altLang="zh-TW" sz="1200" b="0">
                <a:ea typeface="新細明體" charset="-120"/>
              </a:rPr>
              <a:pPr/>
              <a:t>10</a:t>
            </a:fld>
            <a:endParaRPr lang="en-US" altLang="zh-TW" sz="1200" b="0">
              <a:ea typeface="新細明體" charset="-12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57138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b="1">
                <a:solidFill>
                  <a:schemeClr val="tx1"/>
                </a:solidFill>
                <a:latin typeface="Arial" charset="0"/>
                <a:ea typeface="ＭＳ Ｐゴシック" charset="-128"/>
              </a:defRPr>
            </a:lvl1pPr>
            <a:lvl2pPr marL="742950" indent="-285750" defTabSz="925513">
              <a:defRPr sz="2400" b="1">
                <a:solidFill>
                  <a:schemeClr val="tx1"/>
                </a:solidFill>
                <a:latin typeface="Arial" charset="0"/>
                <a:ea typeface="ＭＳ Ｐゴシック" charset="-128"/>
              </a:defRPr>
            </a:lvl2pPr>
            <a:lvl3pPr marL="1143000" indent="-228600" defTabSz="925513">
              <a:defRPr sz="2400" b="1">
                <a:solidFill>
                  <a:schemeClr val="tx1"/>
                </a:solidFill>
                <a:latin typeface="Arial" charset="0"/>
                <a:ea typeface="ＭＳ Ｐゴシック" charset="-128"/>
              </a:defRPr>
            </a:lvl3pPr>
            <a:lvl4pPr marL="1600200" indent="-228600" defTabSz="925513">
              <a:defRPr sz="2400" b="1">
                <a:solidFill>
                  <a:schemeClr val="tx1"/>
                </a:solidFill>
                <a:latin typeface="Arial" charset="0"/>
                <a:ea typeface="ＭＳ Ｐゴシック" charset="-128"/>
              </a:defRPr>
            </a:lvl4pPr>
            <a:lvl5pPr marL="2057400" indent="-228600" defTabSz="925513">
              <a:defRPr sz="2400" b="1">
                <a:solidFill>
                  <a:schemeClr val="tx1"/>
                </a:solidFill>
                <a:latin typeface="Arial" charset="0"/>
                <a:ea typeface="ＭＳ Ｐゴシック" charset="-128"/>
              </a:defRPr>
            </a:lvl5pPr>
            <a:lvl6pPr marL="2514600" indent="-228600" defTabSz="925513" eaLnBrk="0" fontAlgn="base" hangingPunct="0">
              <a:spcBef>
                <a:spcPct val="0"/>
              </a:spcBef>
              <a:spcAft>
                <a:spcPct val="0"/>
              </a:spcAft>
              <a:defRPr sz="2400" b="1">
                <a:solidFill>
                  <a:schemeClr val="tx1"/>
                </a:solidFill>
                <a:latin typeface="Arial" charset="0"/>
                <a:ea typeface="ＭＳ Ｐゴシック" charset="-128"/>
              </a:defRPr>
            </a:lvl6pPr>
            <a:lvl7pPr marL="2971800" indent="-228600" defTabSz="925513" eaLnBrk="0" fontAlgn="base" hangingPunct="0">
              <a:spcBef>
                <a:spcPct val="0"/>
              </a:spcBef>
              <a:spcAft>
                <a:spcPct val="0"/>
              </a:spcAft>
              <a:defRPr sz="2400" b="1">
                <a:solidFill>
                  <a:schemeClr val="tx1"/>
                </a:solidFill>
                <a:latin typeface="Arial" charset="0"/>
                <a:ea typeface="ＭＳ Ｐゴシック" charset="-128"/>
              </a:defRPr>
            </a:lvl7pPr>
            <a:lvl8pPr marL="3429000" indent="-228600" defTabSz="925513" eaLnBrk="0" fontAlgn="base" hangingPunct="0">
              <a:spcBef>
                <a:spcPct val="0"/>
              </a:spcBef>
              <a:spcAft>
                <a:spcPct val="0"/>
              </a:spcAft>
              <a:defRPr sz="2400" b="1">
                <a:solidFill>
                  <a:schemeClr val="tx1"/>
                </a:solidFill>
                <a:latin typeface="Arial" charset="0"/>
                <a:ea typeface="ＭＳ Ｐゴシック" charset="-128"/>
              </a:defRPr>
            </a:lvl8pPr>
            <a:lvl9pPr marL="3886200" indent="-228600" defTabSz="925513" eaLnBrk="0" fontAlgn="base" hangingPunct="0">
              <a:spcBef>
                <a:spcPct val="0"/>
              </a:spcBef>
              <a:spcAft>
                <a:spcPct val="0"/>
              </a:spcAft>
              <a:defRPr sz="2400" b="1">
                <a:solidFill>
                  <a:schemeClr val="tx1"/>
                </a:solidFill>
                <a:latin typeface="Arial" charset="0"/>
                <a:ea typeface="ＭＳ Ｐゴシック" charset="-128"/>
              </a:defRPr>
            </a:lvl9pPr>
          </a:lstStyle>
          <a:p>
            <a:fld id="{5F9ADCF2-AC15-2641-9C27-57CE18D6DEE6}" type="slidenum">
              <a:rPr lang="en-US" altLang="zh-TW" sz="1200" b="0">
                <a:ea typeface="新細明體" charset="-120"/>
              </a:rPr>
              <a:pPr/>
              <a:t>11</a:t>
            </a:fld>
            <a:endParaRPr lang="en-US" altLang="zh-TW" sz="1200" b="0">
              <a:ea typeface="新細明體" charset="-12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kumimoji="0" lang="zh-TW" altLang="en-US">
              <a:ea typeface="新細明體" charset="-120"/>
            </a:endParaRPr>
          </a:p>
        </p:txBody>
      </p:sp>
    </p:spTree>
    <p:extLst>
      <p:ext uri="{BB962C8B-B14F-4D97-AF65-F5344CB8AC3E}">
        <p14:creationId xmlns:p14="http://schemas.microsoft.com/office/powerpoint/2010/main" val="19836168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11/2/2016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zh-TW" altLang="en-US" smtClean="0"/>
              <a:t>按一下以編輯母片標題樣式</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A16AA21-1863-4931-97CB-99D0A168701B}"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將圖片拖曳至版面配置區或按一下圖示以新增</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772C379-9A7C-4C87-A116-CBE9F58B04C5}" type="datetimeFigureOut">
              <a:rPr lang="en-US" smtClean="0"/>
              <a:t>11/2/2016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11/2/2016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kumimoji="1" lang="zh-CN" altLang="en-US" dirty="0" smtClean="0"/>
              <a:t>敬字紙與惜字亭</a:t>
            </a:r>
            <a:endParaRPr kumimoji="1" lang="zh-TW" altLang="en-US" dirty="0"/>
          </a:p>
        </p:txBody>
      </p:sp>
      <p:sp>
        <p:nvSpPr>
          <p:cNvPr id="3" name="副標題 2"/>
          <p:cNvSpPr>
            <a:spLocks noGrp="1"/>
          </p:cNvSpPr>
          <p:nvPr>
            <p:ph type="subTitle" idx="1"/>
          </p:nvPr>
        </p:nvSpPr>
        <p:spPr/>
        <p:txBody>
          <a:bodyPr/>
          <a:lstStyle/>
          <a:p>
            <a:r>
              <a:rPr kumimoji="1" lang="en-US" altLang="zh-CN" dirty="0" smtClean="0"/>
              <a:t>2016/11/3</a:t>
            </a:r>
            <a:endParaRPr kumimoji="1" lang="en-US" altLang="zh-CN" dirty="0" smtClean="0"/>
          </a:p>
          <a:p>
            <a:r>
              <a:rPr kumimoji="1" lang="zh-CN" altLang="en-US" dirty="0" smtClean="0"/>
              <a:t>內甕國小四年甲班</a:t>
            </a:r>
            <a:endParaRPr kumimoji="1" lang="zh-TW" altLang="en-US" dirty="0"/>
          </a:p>
        </p:txBody>
      </p:sp>
    </p:spTree>
    <p:extLst>
      <p:ext uri="{BB962C8B-B14F-4D97-AF65-F5344CB8AC3E}">
        <p14:creationId xmlns:p14="http://schemas.microsoft.com/office/powerpoint/2010/main" val="1090478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584616" y="1268414"/>
            <a:ext cx="11122701"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514350" indent="-514350">
              <a:buFont typeface="+mj-lt"/>
              <a:buAutoNum type="arabicPeriod"/>
            </a:pPr>
            <a:r>
              <a:rPr lang="zh-CN" altLang="zh-TW" sz="2800" dirty="0"/>
              <a:t>為焚燒字紙而建的惜字亭也相當多，除了出現在街頭巷尾外 ，各地的書院或較重要的寺廟中，也經常可以見到</a:t>
            </a:r>
            <a:r>
              <a:rPr lang="zh-CN" altLang="zh-TW" sz="2800" dirty="0" smtClean="0"/>
              <a:t>。</a:t>
            </a:r>
            <a:endParaRPr lang="en-US" altLang="zh-CN" sz="2800" dirty="0" smtClean="0"/>
          </a:p>
          <a:p>
            <a:pPr marL="514350" indent="-514350">
              <a:buFont typeface="+mj-lt"/>
              <a:buAutoNum type="arabicPeriod"/>
            </a:pPr>
            <a:r>
              <a:rPr lang="zh-CN" altLang="zh-TW" sz="2800" dirty="0" smtClean="0"/>
              <a:t>它</a:t>
            </a:r>
            <a:r>
              <a:rPr lang="zh-CN" altLang="zh-TW" sz="2800" dirty="0"/>
              <a:t>的形式、大小及名稱不盡相同，有的高及數丈，有的不及五尺</a:t>
            </a:r>
            <a:r>
              <a:rPr lang="zh-CN" altLang="zh-TW" sz="2800" dirty="0" smtClean="0"/>
              <a:t>；</a:t>
            </a:r>
            <a:endParaRPr lang="en-US" altLang="zh-CN" sz="2800" dirty="0" smtClean="0"/>
          </a:p>
          <a:p>
            <a:pPr marL="514350" indent="-514350">
              <a:buFont typeface="+mj-lt"/>
              <a:buAutoNum type="arabicPeriod"/>
            </a:pPr>
            <a:r>
              <a:rPr lang="zh-CN" altLang="zh-TW" sz="2800" dirty="0" smtClean="0"/>
              <a:t>有的</a:t>
            </a:r>
            <a:r>
              <a:rPr lang="zh-CN" altLang="zh-TW" sz="2800" dirty="0"/>
              <a:t>名叫聖蹟亭，也有的叫做敬聖亭或文筆亭…… </a:t>
            </a:r>
            <a:r>
              <a:rPr lang="zh-CN" altLang="en-US" sz="2800" dirty="0" smtClean="0"/>
              <a:t>。</a:t>
            </a:r>
            <a:endParaRPr lang="en-US" altLang="zh-CN" sz="2800" dirty="0" smtClean="0"/>
          </a:p>
          <a:p>
            <a:pPr marL="514350" indent="-514350">
              <a:buFont typeface="+mj-lt"/>
              <a:buAutoNum type="arabicPeriod"/>
            </a:pPr>
            <a:r>
              <a:rPr lang="zh-CN" altLang="zh-TW" sz="2800" dirty="0" smtClean="0"/>
              <a:t>早期</a:t>
            </a:r>
            <a:r>
              <a:rPr lang="zh-CN" altLang="zh-TW" sz="2800" dirty="0"/>
              <a:t>有些惜字亭還會供奉古代造字者的神位，展現先人惜字之情，傳達敬重之意。</a:t>
            </a:r>
            <a:endParaRPr lang="zh-TW" altLang="zh-TW" sz="2800" dirty="0"/>
          </a:p>
          <a:p>
            <a:pPr eaLnBrk="1" hangingPunct="1">
              <a:defRPr/>
            </a:pPr>
            <a:endParaRPr lang="en-US" altLang="zh-TW" sz="2800" dirty="0" smtClean="0">
              <a:solidFill>
                <a:srgbClr val="30311D"/>
              </a:solidFill>
              <a:latin typeface="標楷體" charset="0"/>
              <a:ea typeface="標楷體" charset="0"/>
            </a:endParaRPr>
          </a:p>
          <a:p>
            <a:pPr>
              <a:defRPr/>
            </a:pPr>
            <a:r>
              <a:rPr lang="zh-CN" altLang="zh-TW" sz="2800" dirty="0" smtClean="0"/>
              <a:t>近百年來 由於現代印刷術發達，出版品隨處可見，加上時代的轉變，收字紙的舊有習俗已日漸式微，惜字亭也逐漸失去作用了。</a:t>
            </a:r>
            <a:r>
              <a:rPr lang="zh-TW" altLang="zh-TW" sz="2800" dirty="0" smtClean="0"/>
              <a:t> </a:t>
            </a:r>
            <a:endParaRPr lang="zh-TW" altLang="en-US" sz="2800" dirty="0">
              <a:solidFill>
                <a:srgbClr val="30311D"/>
              </a:solidFill>
              <a:latin typeface="標楷體" charset="0"/>
              <a:ea typeface="標楷體" charset="0"/>
            </a:endParaRPr>
          </a:p>
        </p:txBody>
      </p:sp>
      <p:sp>
        <p:nvSpPr>
          <p:cNvPr id="25605"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Tree>
    <p:extLst>
      <p:ext uri="{BB962C8B-B14F-4D97-AF65-F5344CB8AC3E}">
        <p14:creationId xmlns:p14="http://schemas.microsoft.com/office/powerpoint/2010/main" val="111579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584616" y="1268414"/>
            <a:ext cx="4452079"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CN" altLang="zh-TW" sz="2800" dirty="0" smtClean="0"/>
              <a:t>近百年來 由於現代印刷術發達，出版品隨處可見</a:t>
            </a:r>
            <a:endParaRPr lang="en-US" altLang="zh-CN" sz="2800" dirty="0" smtClean="0"/>
          </a:p>
          <a:p>
            <a:pPr>
              <a:defRPr/>
            </a:pPr>
            <a:r>
              <a:rPr lang="zh-CN" altLang="en-US" sz="2800" dirty="0" smtClean="0"/>
              <a:t>（原因</a:t>
            </a:r>
            <a:r>
              <a:rPr lang="en-US" altLang="zh-CN" sz="2800" dirty="0" smtClean="0"/>
              <a:t>1</a:t>
            </a:r>
            <a:r>
              <a:rPr lang="zh-CN" altLang="en-US" sz="2800" dirty="0" smtClean="0"/>
              <a:t>）</a:t>
            </a:r>
            <a:r>
              <a:rPr lang="zh-CN" altLang="zh-TW" sz="2800" dirty="0" smtClean="0"/>
              <a:t>，</a:t>
            </a:r>
            <a:endParaRPr lang="en-US" altLang="zh-CN" sz="2800" dirty="0" smtClean="0"/>
          </a:p>
          <a:p>
            <a:pPr>
              <a:defRPr/>
            </a:pPr>
            <a:r>
              <a:rPr lang="zh-CN" altLang="zh-TW" sz="2800" dirty="0" smtClean="0">
                <a:solidFill>
                  <a:schemeClr val="accent1"/>
                </a:solidFill>
              </a:rPr>
              <a:t>加上</a:t>
            </a:r>
            <a:endParaRPr lang="en-US" altLang="zh-CN" sz="2800" dirty="0" smtClean="0">
              <a:solidFill>
                <a:schemeClr val="accent1"/>
              </a:solidFill>
            </a:endParaRPr>
          </a:p>
          <a:p>
            <a:pPr>
              <a:defRPr/>
            </a:pPr>
            <a:r>
              <a:rPr lang="zh-CN" altLang="zh-TW" sz="2800" dirty="0" smtClean="0"/>
              <a:t>時代的轉變，</a:t>
            </a:r>
            <a:r>
              <a:rPr lang="zh-CN" altLang="en-US" sz="2800" dirty="0" smtClean="0"/>
              <a:t>（原因</a:t>
            </a:r>
            <a:r>
              <a:rPr lang="en-US" altLang="zh-CN" sz="2800" dirty="0" smtClean="0"/>
              <a:t>2</a:t>
            </a:r>
            <a:r>
              <a:rPr lang="zh-CN" altLang="en-US" sz="2800" dirty="0" smtClean="0"/>
              <a:t>）</a:t>
            </a:r>
            <a:endParaRPr lang="en-US" altLang="zh-CN" sz="2800" dirty="0" smtClean="0"/>
          </a:p>
          <a:p>
            <a:pPr>
              <a:defRPr/>
            </a:pPr>
            <a:endParaRPr lang="en-US" altLang="zh-CN" sz="2800" dirty="0"/>
          </a:p>
          <a:p>
            <a:pPr>
              <a:defRPr/>
            </a:pPr>
            <a:r>
              <a:rPr lang="zh-CN" altLang="zh-TW" sz="2800" dirty="0" smtClean="0"/>
              <a:t>收字紙的舊有習俗已日漸式微，</a:t>
            </a:r>
            <a:r>
              <a:rPr lang="zh-CN" altLang="en-US" sz="2800" dirty="0" smtClean="0"/>
              <a:t>（結果</a:t>
            </a:r>
            <a:r>
              <a:rPr lang="en-US" altLang="zh-CN" sz="2800" dirty="0" smtClean="0"/>
              <a:t>1</a:t>
            </a:r>
            <a:r>
              <a:rPr lang="zh-CN" altLang="en-US" sz="2800" dirty="0" smtClean="0"/>
              <a:t>）</a:t>
            </a:r>
            <a:endParaRPr lang="en-US" altLang="zh-CN" sz="2800" dirty="0" smtClean="0"/>
          </a:p>
          <a:p>
            <a:pPr>
              <a:defRPr/>
            </a:pPr>
            <a:endParaRPr lang="en-US" altLang="zh-CN" sz="2800" dirty="0"/>
          </a:p>
          <a:p>
            <a:pPr>
              <a:defRPr/>
            </a:pPr>
            <a:r>
              <a:rPr lang="zh-CN" altLang="zh-TW" sz="2800" dirty="0" smtClean="0"/>
              <a:t>惜字亭也逐漸失去作用了。</a:t>
            </a:r>
            <a:r>
              <a:rPr lang="zh-TW" altLang="zh-TW" sz="2800" dirty="0" smtClean="0"/>
              <a:t> </a:t>
            </a:r>
            <a:r>
              <a:rPr lang="zh-CN" altLang="en-US" sz="2800" dirty="0" smtClean="0"/>
              <a:t>（結果</a:t>
            </a:r>
            <a:r>
              <a:rPr lang="en-US" altLang="zh-CN" sz="2800" dirty="0" smtClean="0"/>
              <a:t>2</a:t>
            </a:r>
            <a:r>
              <a:rPr lang="zh-CN" altLang="en-US" sz="2800" dirty="0" smtClean="0"/>
              <a:t>）</a:t>
            </a:r>
            <a:endParaRPr lang="zh-TW" altLang="en-US" sz="2800" dirty="0">
              <a:solidFill>
                <a:srgbClr val="30311D"/>
              </a:solidFill>
              <a:latin typeface="標楷體" charset="0"/>
              <a:ea typeface="標楷體" charset="0"/>
            </a:endParaRPr>
          </a:p>
        </p:txBody>
      </p:sp>
      <p:sp>
        <p:nvSpPr>
          <p:cNvPr id="25605" name="標題 1"/>
          <p:cNvSpPr txBox="1">
            <a:spLocks/>
          </p:cNvSpPr>
          <p:nvPr/>
        </p:nvSpPr>
        <p:spPr bwMode="auto">
          <a:xfrm>
            <a:off x="2194810" y="278567"/>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
        <p:nvSpPr>
          <p:cNvPr id="2" name="向右箭號 1"/>
          <p:cNvSpPr/>
          <p:nvPr/>
        </p:nvSpPr>
        <p:spPr>
          <a:xfrm>
            <a:off x="4871803" y="3777521"/>
            <a:ext cx="2053653" cy="55463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6" name="圓角矩形 5"/>
          <p:cNvSpPr/>
          <p:nvPr/>
        </p:nvSpPr>
        <p:spPr>
          <a:xfrm>
            <a:off x="6481997" y="1268414"/>
            <a:ext cx="4452079"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CN" altLang="en-US" sz="2800" dirty="0" smtClean="0"/>
              <a:t>問：為什麼惜字亭逐漸失去作用？</a:t>
            </a:r>
            <a:endParaRPr lang="en-US" altLang="zh-CN" sz="2800" dirty="0" smtClean="0"/>
          </a:p>
          <a:p>
            <a:pPr>
              <a:defRPr/>
            </a:pPr>
            <a:endParaRPr lang="en-US" altLang="zh-TW" sz="2800" dirty="0">
              <a:solidFill>
                <a:srgbClr val="30311D"/>
              </a:solidFill>
              <a:latin typeface="標楷體" charset="0"/>
              <a:ea typeface="標楷體" charset="0"/>
            </a:endParaRPr>
          </a:p>
          <a:p>
            <a:pPr>
              <a:defRPr/>
            </a:pPr>
            <a:r>
              <a:rPr lang="zh-CN" altLang="en-US" sz="2800" dirty="0" smtClean="0">
                <a:solidFill>
                  <a:srgbClr val="30311D"/>
                </a:solidFill>
                <a:latin typeface="標楷體" charset="0"/>
                <a:ea typeface="標楷體" charset="0"/>
              </a:rPr>
              <a:t>答：由於現代印刷術發達，出版品隨處可見，使收字紙習俗式微 ，惜字亭逐漸失去作用。</a:t>
            </a:r>
            <a:endParaRPr lang="zh-TW" altLang="en-US" sz="2800" dirty="0">
              <a:solidFill>
                <a:srgbClr val="30311D"/>
              </a:solidFill>
              <a:latin typeface="標楷體" charset="0"/>
              <a:ea typeface="標楷體" charset="0"/>
            </a:endParaRPr>
          </a:p>
        </p:txBody>
      </p:sp>
    </p:spTree>
    <p:extLst>
      <p:ext uri="{BB962C8B-B14F-4D97-AF65-F5344CB8AC3E}">
        <p14:creationId xmlns:p14="http://schemas.microsoft.com/office/powerpoint/2010/main" val="1336263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標題 1"/>
          <p:cNvSpPr txBox="1">
            <a:spLocks/>
          </p:cNvSpPr>
          <p:nvPr/>
        </p:nvSpPr>
        <p:spPr bwMode="auto">
          <a:xfrm>
            <a:off x="-1524000" y="190500"/>
            <a:ext cx="8229600" cy="1143000"/>
          </a:xfrm>
          <a:prstGeom prst="rect">
            <a:avLst/>
          </a:prstGeom>
          <a:noFill/>
          <a:ln w="9525">
            <a:noFill/>
            <a:miter lim="800000"/>
            <a:headEnd/>
            <a:tailEnd/>
          </a:ln>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文本分析</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內容分析</a:t>
            </a:r>
          </a:p>
        </p:txBody>
      </p:sp>
      <p:graphicFrame>
        <p:nvGraphicFramePr>
          <p:cNvPr id="28" name="Diagram 27"/>
          <p:cNvGraphicFramePr/>
          <p:nvPr>
            <p:extLst>
              <p:ext uri="{D42A27DB-BD31-4B8C-83A1-F6EECF244321}">
                <p14:modId xmlns:p14="http://schemas.microsoft.com/office/powerpoint/2010/main" val="266536515"/>
              </p:ext>
            </p:extLst>
          </p:nvPr>
        </p:nvGraphicFramePr>
        <p:xfrm>
          <a:off x="1094282" y="1214203"/>
          <a:ext cx="10747948" cy="5338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弧形向左鍵 3"/>
          <p:cNvSpPr/>
          <p:nvPr/>
        </p:nvSpPr>
        <p:spPr>
          <a:xfrm>
            <a:off x="9473783" y="1333500"/>
            <a:ext cx="2128603" cy="2309110"/>
          </a:xfrm>
          <a:prstGeom prst="curved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zh-TW" altLang="en-US">
              <a:solidFill>
                <a:schemeClr val="tx1"/>
              </a:solidFill>
            </a:endParaRPr>
          </a:p>
        </p:txBody>
      </p:sp>
    </p:spTree>
    <p:extLst>
      <p:ext uri="{BB962C8B-B14F-4D97-AF65-F5344CB8AC3E}">
        <p14:creationId xmlns:p14="http://schemas.microsoft.com/office/powerpoint/2010/main" val="1043394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208214" y="1916114"/>
            <a:ext cx="7775575" cy="1470025"/>
          </a:xfrm>
          <a:effectLst>
            <a:outerShdw dist="35921" dir="2700000" algn="ctr" rotWithShape="0">
              <a:schemeClr val="tx1"/>
            </a:outerShdw>
          </a:effectLst>
        </p:spPr>
        <p:txBody>
          <a:bodyPr/>
          <a:lstStyle/>
          <a:p>
            <a:pPr marL="24161750" indent="-24161750">
              <a:lnSpc>
                <a:spcPct val="150000"/>
              </a:lnSpc>
              <a:defRPr/>
            </a:pPr>
            <a:r>
              <a:rPr lang="zh-TW" altLang="en-US" sz="3900">
                <a:effectLst>
                  <a:outerShdw blurRad="38100" dist="38100" dir="2700000" algn="tl">
                    <a:srgbClr val="DDDDDD"/>
                  </a:outerShdw>
                </a:effectLst>
                <a:ea typeface="ＭＳ Ｐゴシック" charset="0"/>
                <a:cs typeface="ＭＳ Ｐゴシック" charset="0"/>
              </a:rPr>
              <a:t>重點策略教學示範</a:t>
            </a:r>
            <a:r>
              <a:rPr lang="en-US" altLang="zh-TW" sz="3900">
                <a:effectLst>
                  <a:outerShdw blurRad="38100" dist="38100" dir="2700000" algn="tl">
                    <a:srgbClr val="DDDDDD"/>
                  </a:outerShdw>
                </a:effectLst>
                <a:ea typeface="ＭＳ Ｐゴシック" charset="0"/>
                <a:cs typeface="ＭＳ Ｐゴシック" charset="0"/>
              </a:rPr>
              <a:t/>
            </a:r>
            <a:br>
              <a:rPr lang="en-US" altLang="zh-TW" sz="3900">
                <a:effectLst>
                  <a:outerShdw blurRad="38100" dist="38100" dir="2700000" algn="tl">
                    <a:srgbClr val="DDDDDD"/>
                  </a:outerShdw>
                </a:effectLst>
                <a:ea typeface="ＭＳ Ｐゴシック" charset="0"/>
                <a:cs typeface="ＭＳ Ｐゴシック" charset="0"/>
              </a:rPr>
            </a:br>
            <a:endParaRPr lang="zh-TW" altLang="en-US" sz="2900">
              <a:effectLst>
                <a:outerShdw blurRad="38100" dist="38100" dir="2700000" algn="tl">
                  <a:srgbClr val="DDDDDD"/>
                </a:outerShdw>
              </a:effectLst>
              <a:ea typeface="ＭＳ Ｐゴシック" charset="0"/>
              <a:cs typeface="ＭＳ Ｐゴシック" charset="0"/>
            </a:endParaRPr>
          </a:p>
        </p:txBody>
      </p:sp>
      <p:sp>
        <p:nvSpPr>
          <p:cNvPr id="3" name="TextBox 2"/>
          <p:cNvSpPr txBox="1"/>
          <p:nvPr/>
        </p:nvSpPr>
        <p:spPr>
          <a:xfrm>
            <a:off x="5943600" y="3124201"/>
            <a:ext cx="5715000" cy="892175"/>
          </a:xfrm>
          <a:prstGeom prst="rect">
            <a:avLst/>
          </a:prstGeom>
          <a:noFill/>
        </p:spPr>
        <p:txBody>
          <a:bodyPr>
            <a:spAutoFit/>
          </a:bodyPr>
          <a:lstStyle>
            <a:lvl1pPr marL="514350" indent="-51435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buFont typeface="Verdana" charset="0"/>
              <a:buAutoNum type="arabicPeriod"/>
              <a:defRPr/>
            </a:pPr>
            <a:r>
              <a:rPr lang="zh-TW" altLang="en-US" sz="2600">
                <a:effectLst>
                  <a:outerShdw blurRad="38100" dist="38100" dir="2700000" algn="tl">
                    <a:srgbClr val="C0C0C0"/>
                  </a:outerShdw>
                </a:effectLst>
                <a:latin typeface="標楷體" charset="0"/>
                <a:ea typeface="標楷體" charset="0"/>
              </a:rPr>
              <a:t>推論：因果關係推論</a:t>
            </a:r>
            <a:endParaRPr lang="en-US" altLang="zh-TW" sz="2600">
              <a:effectLst>
                <a:outerShdw blurRad="38100" dist="38100" dir="2700000" algn="tl">
                  <a:srgbClr val="C0C0C0"/>
                </a:outerShdw>
              </a:effectLst>
              <a:latin typeface="標楷體" charset="0"/>
              <a:ea typeface="標楷體" charset="0"/>
            </a:endParaRPr>
          </a:p>
          <a:p>
            <a:pPr eaLnBrk="1" hangingPunct="1">
              <a:buFont typeface="Verdana" charset="0"/>
              <a:buAutoNum type="arabicPeriod"/>
              <a:defRPr/>
            </a:pPr>
            <a:r>
              <a:rPr lang="zh-TW" altLang="en-US" sz="2600">
                <a:effectLst>
                  <a:outerShdw blurRad="38100" dist="38100" dir="2700000" algn="tl">
                    <a:srgbClr val="C0C0C0"/>
                  </a:outerShdw>
                </a:effectLst>
                <a:latin typeface="標楷體" charset="0"/>
                <a:ea typeface="標楷體" charset="0"/>
              </a:rPr>
              <a:t>摘要：刪除</a:t>
            </a:r>
            <a:r>
              <a:rPr lang="en-US" altLang="zh-TW" sz="2600">
                <a:effectLst>
                  <a:outerShdw blurRad="38100" dist="38100" dir="2700000" algn="tl">
                    <a:srgbClr val="C0C0C0"/>
                  </a:outerShdw>
                </a:effectLst>
                <a:latin typeface="標楷體" charset="0"/>
                <a:ea typeface="標楷體" charset="0"/>
              </a:rPr>
              <a:t>/</a:t>
            </a:r>
            <a:r>
              <a:rPr lang="zh-TW" altLang="en-US" sz="2600">
                <a:effectLst>
                  <a:outerShdw blurRad="38100" dist="38100" dir="2700000" algn="tl">
                    <a:srgbClr val="C0C0C0"/>
                  </a:outerShdw>
                </a:effectLst>
                <a:latin typeface="標楷體" charset="0"/>
                <a:ea typeface="標楷體" charset="0"/>
              </a:rPr>
              <a:t>歸納</a:t>
            </a:r>
            <a:r>
              <a:rPr lang="en-US" altLang="zh-TW" sz="2600">
                <a:effectLst>
                  <a:outerShdw blurRad="38100" dist="38100" dir="2700000" algn="tl">
                    <a:srgbClr val="C0C0C0"/>
                  </a:outerShdw>
                </a:effectLst>
                <a:latin typeface="標楷體" charset="0"/>
                <a:ea typeface="標楷體" charset="0"/>
              </a:rPr>
              <a:t>/</a:t>
            </a:r>
            <a:r>
              <a:rPr lang="zh-TW" altLang="en-US" sz="2600">
                <a:effectLst>
                  <a:outerShdw blurRad="38100" dist="38100" dir="2700000" algn="tl">
                    <a:srgbClr val="C0C0C0"/>
                  </a:outerShdw>
                </a:effectLst>
                <a:latin typeface="標楷體" charset="0"/>
                <a:ea typeface="標楷體" charset="0"/>
              </a:rPr>
              <a:t>找主題句</a:t>
            </a:r>
            <a:endParaRPr lang="zh-TW" altLang="en-US" sz="2600">
              <a:latin typeface="標楷體" charset="0"/>
              <a:ea typeface="標楷體" charset="0"/>
            </a:endParaRPr>
          </a:p>
        </p:txBody>
      </p:sp>
    </p:spTree>
    <p:extLst>
      <p:ext uri="{BB962C8B-B14F-4D97-AF65-F5344CB8AC3E}">
        <p14:creationId xmlns:p14="http://schemas.microsoft.com/office/powerpoint/2010/main" val="622502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ClrTx/>
              <a:buFontTx/>
              <a:buNone/>
            </a:pPr>
            <a:fld id="{DF1D9AC3-29B8-4D4A-BDEA-CC1ADE86760A}" type="slidenum">
              <a:rPr lang="zh-CN" altLang="en-US" sz="1000" b="0">
                <a:latin typeface="Arial" charset="0"/>
                <a:ea typeface="SimSun" charset="-122"/>
              </a:rPr>
              <a:pPr>
                <a:spcBef>
                  <a:spcPct val="0"/>
                </a:spcBef>
                <a:buClrTx/>
                <a:buFontTx/>
                <a:buNone/>
              </a:pPr>
              <a:t>14</a:t>
            </a:fld>
            <a:endParaRPr lang="en-US" altLang="zh-CN" sz="1000" b="0">
              <a:latin typeface="Arial" charset="0"/>
              <a:ea typeface="SimSun"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869133335"/>
              </p:ext>
            </p:extLst>
          </p:nvPr>
        </p:nvGraphicFramePr>
        <p:xfrm>
          <a:off x="1676400" y="1524001"/>
          <a:ext cx="8991600" cy="4412106"/>
        </p:xfrm>
        <a:graphic>
          <a:graphicData uri="http://schemas.openxmlformats.org/drawingml/2006/table">
            <a:tbl>
              <a:tblPr/>
              <a:tblGrid>
                <a:gridCol w="1676400"/>
                <a:gridCol w="533400"/>
                <a:gridCol w="3810000"/>
                <a:gridCol w="609600"/>
                <a:gridCol w="2362200"/>
              </a:tblGrid>
              <a:tr h="459298">
                <a:tc gridSpan="5">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第一節：詞彙教學</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80400">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新竹米粉製作過程教學短片</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a:ln>
                            <a:noFill/>
                          </a:ln>
                          <a:solidFill>
                            <a:schemeClr val="tx1"/>
                          </a:solidFill>
                          <a:effectLst/>
                          <a:latin typeface="Times New Roman" charset="0"/>
                          <a:ea typeface="標楷體" charset="0"/>
                        </a:rPr>
                        <a:t>學生默讀、畫線</a:t>
                      </a:r>
                      <a:r>
                        <a:rPr kumimoji="0" lang="en-US" altLang="zh-TW" sz="2000" b="0" i="0" u="none" strike="noStrike" cap="none" normalizeH="0" baseline="0" dirty="0">
                          <a:ln>
                            <a:noFill/>
                          </a:ln>
                          <a:solidFill>
                            <a:schemeClr val="tx1"/>
                          </a:solidFill>
                          <a:effectLst/>
                          <a:latin typeface="Times New Roman" charset="0"/>
                          <a:ea typeface="標楷體" charset="0"/>
                        </a:rPr>
                        <a:t>→</a:t>
                      </a:r>
                      <a:r>
                        <a:rPr kumimoji="0" lang="zh-TW" altLang="en-US" sz="2000" b="0" i="0" u="none" strike="noStrike" cap="none" normalizeH="0" baseline="0" dirty="0">
                          <a:ln>
                            <a:noFill/>
                          </a:ln>
                          <a:solidFill>
                            <a:schemeClr val="tx1"/>
                          </a:solidFill>
                          <a:effectLst/>
                          <a:latin typeface="Times New Roman" charset="0"/>
                          <a:ea typeface="標楷體" charset="0"/>
                        </a:rPr>
                        <a:t>單一詞彙</a:t>
                      </a:r>
                      <a:r>
                        <a:rPr kumimoji="0" lang="en-US" altLang="zh-TW" sz="2000" b="0" i="0" u="none" strike="noStrike" cap="none" normalizeH="0" baseline="0" dirty="0">
                          <a:ln>
                            <a:noFill/>
                          </a:ln>
                          <a:solidFill>
                            <a:schemeClr val="tx1"/>
                          </a:solidFill>
                          <a:effectLst/>
                          <a:latin typeface="Times New Roman" charset="0"/>
                          <a:ea typeface="標楷體" charset="0"/>
                        </a:rPr>
                        <a:t>→</a:t>
                      </a:r>
                      <a:r>
                        <a:rPr kumimoji="0" lang="zh-TW" altLang="en-US" sz="2000" b="0" i="0" u="none" strike="noStrike" cap="none" normalizeH="0" baseline="0" dirty="0">
                          <a:ln>
                            <a:noFill/>
                          </a:ln>
                          <a:solidFill>
                            <a:schemeClr val="tx1"/>
                          </a:solidFill>
                          <a:effectLst/>
                          <a:latin typeface="Times New Roman" charset="0"/>
                          <a:ea typeface="標楷體" charset="0"/>
                        </a:rPr>
                        <a:t>部件教學</a:t>
                      </a:r>
                      <a:endParaRPr kumimoji="0" lang="en-US" altLang="zh-TW" sz="2000" b="0" i="0" u="none" strike="noStrike" cap="none" normalizeH="0" baseline="0" dirty="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完成國習</a:t>
                      </a:r>
                      <a:r>
                        <a:rPr kumimoji="0" lang="en-US" altLang="ja-JP" sz="2000" b="0" i="0" u="none" strike="noStrike" cap="none" normalizeH="0" baseline="0">
                          <a:ln>
                            <a:noFill/>
                          </a:ln>
                          <a:solidFill>
                            <a:schemeClr val="tx1"/>
                          </a:solidFill>
                          <a:effectLst/>
                          <a:latin typeface="Times New Roman" charset="0"/>
                          <a:ea typeface="ＭＳ Ｐゴシック" charset="-128"/>
                        </a:rPr>
                        <a:t>1-2</a:t>
                      </a:r>
                      <a:r>
                        <a:rPr kumimoji="0" lang="en-US" altLang="en-US" sz="2000" b="0" i="0" u="none" strike="noStrike" cap="none" normalizeH="0" baseline="0">
                          <a:ln>
                            <a:noFill/>
                          </a:ln>
                          <a:solidFill>
                            <a:schemeClr val="tx1"/>
                          </a:solidFill>
                          <a:effectLst/>
                          <a:latin typeface="Times New Roman" charset="0"/>
                          <a:ea typeface="ＭＳ Ｐゴシック" charset="-128"/>
                        </a:rPr>
                        <a:t>大題</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200">
                <a:tc gridSpan="5">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第二節：連結文本因果關係</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70600">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學生朗讀課文</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復習因果關係</a:t>
                      </a:r>
                      <a:r>
                        <a:rPr kumimoji="0" lang="en-US" altLang="ja-JP" sz="2000" b="0" i="0" u="none" strike="noStrike" cap="none" normalizeH="0" baseline="0">
                          <a:ln>
                            <a:noFill/>
                          </a:ln>
                          <a:solidFill>
                            <a:schemeClr val="tx1"/>
                          </a:solidFill>
                          <a:effectLst/>
                          <a:latin typeface="標楷體" charset="0"/>
                          <a:ea typeface="ＭＳ Ｐゴシック" charset="-128"/>
                          <a:sym typeface="Symbol" charset="2"/>
                        </a:rPr>
                        <a:t></a:t>
                      </a:r>
                      <a:r>
                        <a:rPr kumimoji="0" lang="zh-TW" altLang="en-US" sz="2000" b="0" i="0" u="none" strike="noStrike" cap="none" normalizeH="0" baseline="0">
                          <a:ln>
                            <a:noFill/>
                          </a:ln>
                          <a:solidFill>
                            <a:schemeClr val="tx1"/>
                          </a:solidFill>
                          <a:effectLst/>
                          <a:latin typeface="Times New Roman" charset="0"/>
                          <a:ea typeface="標楷體" charset="0"/>
                        </a:rPr>
                        <a:t>從課文中找出因果句</a:t>
                      </a:r>
                      <a:r>
                        <a:rPr kumimoji="0" lang="en-US" altLang="ja-JP" sz="2000" b="0" i="0" u="none" strike="noStrike" cap="none" normalizeH="0" baseline="0">
                          <a:ln>
                            <a:noFill/>
                          </a:ln>
                          <a:solidFill>
                            <a:schemeClr val="tx1"/>
                          </a:solidFill>
                          <a:effectLst/>
                          <a:latin typeface="標楷體" charset="0"/>
                          <a:ea typeface="ＭＳ Ｐゴシック" charset="-128"/>
                          <a:sym typeface="Symbol" charset="2"/>
                        </a:rPr>
                        <a:t></a:t>
                      </a:r>
                      <a:r>
                        <a:rPr kumimoji="0" lang="zh-TW" altLang="en-US" sz="2000" b="0" i="0" u="none" strike="noStrike" cap="none" normalizeH="0" baseline="0">
                          <a:ln>
                            <a:noFill/>
                          </a:ln>
                          <a:solidFill>
                            <a:schemeClr val="tx1"/>
                          </a:solidFill>
                          <a:effectLst/>
                          <a:latin typeface="Times New Roman" charset="0"/>
                          <a:ea typeface="標楷體" charset="0"/>
                        </a:rPr>
                        <a:t>用圖像表示本課重要的因果關係</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TW" sz="2000" b="0" i="0" u="none" strike="noStrike" cap="none" normalizeH="0" baseline="0" dirty="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008">
                <a:tc gridSpan="5">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chemeClr val="tx1"/>
                          </a:solidFill>
                          <a:effectLst/>
                          <a:latin typeface="Times New Roman" charset="0"/>
                          <a:ea typeface="標楷體" charset="0"/>
                        </a:rPr>
                        <a:t>第三</a:t>
                      </a:r>
                      <a:r>
                        <a:rPr kumimoji="0" lang="zh-CN" altLang="en-US" sz="2000" b="0" i="0" u="none" strike="noStrike" cap="none" normalizeH="0" baseline="0" dirty="0" smtClean="0">
                          <a:ln>
                            <a:noFill/>
                          </a:ln>
                          <a:solidFill>
                            <a:schemeClr val="tx1"/>
                          </a:solidFill>
                          <a:effectLst/>
                          <a:latin typeface="Times New Roman" charset="0"/>
                          <a:ea typeface="標楷體" charset="0"/>
                        </a:rPr>
                        <a:t>四</a:t>
                      </a:r>
                      <a:r>
                        <a:rPr kumimoji="0" lang="zh-TW" altLang="en-US" sz="2000" b="0" i="0" u="none" strike="noStrike" cap="none" normalizeH="0" baseline="0" dirty="0" smtClean="0">
                          <a:ln>
                            <a:noFill/>
                          </a:ln>
                          <a:solidFill>
                            <a:schemeClr val="tx1"/>
                          </a:solidFill>
                          <a:effectLst/>
                          <a:latin typeface="Times New Roman" charset="0"/>
                          <a:ea typeface="標楷體" charset="0"/>
                        </a:rPr>
                        <a:t>節</a:t>
                      </a:r>
                      <a:r>
                        <a:rPr kumimoji="0" lang="zh-TW" altLang="en-US" sz="2000" b="0" i="0" u="none" strike="noStrike" cap="none" normalizeH="0" baseline="0" dirty="0">
                          <a:ln>
                            <a:noFill/>
                          </a:ln>
                          <a:solidFill>
                            <a:schemeClr val="tx1"/>
                          </a:solidFill>
                          <a:effectLst/>
                          <a:latin typeface="Times New Roman" charset="0"/>
                          <a:ea typeface="標楷體" charset="0"/>
                        </a:rPr>
                        <a:t>：用刪除法摘錄大意</a:t>
                      </a:r>
                      <a:endParaRPr kumimoji="0" lang="en-US" altLang="zh-TW" sz="2000" b="0" i="0" u="none" strike="noStrike" cap="none" normalizeH="0" baseline="0" dirty="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70600">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說明好摘要的特性及步驟</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chemeClr val="tx1"/>
                          </a:solidFill>
                          <a:effectLst/>
                          <a:latin typeface="Times New Roman" charset="0"/>
                          <a:ea typeface="標楷體" charset="0"/>
                        </a:rPr>
                        <a:t>找出段落主題</a:t>
                      </a:r>
                      <a:r>
                        <a:rPr kumimoji="0" lang="en-US" altLang="zh-TW" sz="2000" b="0" i="0" u="none" strike="noStrike" cap="none" normalizeH="0" baseline="0">
                          <a:ln>
                            <a:noFill/>
                          </a:ln>
                          <a:solidFill>
                            <a:schemeClr val="tx1"/>
                          </a:solidFill>
                          <a:effectLst/>
                          <a:latin typeface="Times New Roman" charset="0"/>
                          <a:ea typeface="標楷體" charset="0"/>
                        </a:rPr>
                        <a:t>→</a:t>
                      </a:r>
                      <a:r>
                        <a:rPr kumimoji="0" lang="zh-TW" altLang="en-US" sz="2000" b="0" i="0" u="none" strike="noStrike" cap="none" normalizeH="0" baseline="0">
                          <a:ln>
                            <a:noFill/>
                          </a:ln>
                          <a:solidFill>
                            <a:schemeClr val="tx1"/>
                          </a:solidFill>
                          <a:effectLst/>
                          <a:latin typeface="Times New Roman" charset="0"/>
                          <a:ea typeface="標楷體" charset="0"/>
                        </a:rPr>
                        <a:t>刪除各段細節、重複訊息</a:t>
                      </a:r>
                      <a:r>
                        <a:rPr kumimoji="0" lang="en-US" altLang="zh-TW" sz="2000" b="0" i="0" u="none" strike="noStrike" cap="none" normalizeH="0" baseline="0">
                          <a:ln>
                            <a:noFill/>
                          </a:ln>
                          <a:solidFill>
                            <a:schemeClr val="tx1"/>
                          </a:solidFill>
                          <a:effectLst/>
                          <a:latin typeface="Times New Roman" charset="0"/>
                          <a:ea typeface="標楷體" charset="0"/>
                        </a:rPr>
                        <a:t>→</a:t>
                      </a:r>
                      <a:r>
                        <a:rPr kumimoji="0" lang="zh-TW" altLang="en-US" sz="2000" b="0" i="0" u="none" strike="noStrike" cap="none" normalizeH="0" baseline="0">
                          <a:ln>
                            <a:noFill/>
                          </a:ln>
                          <a:solidFill>
                            <a:schemeClr val="tx1"/>
                          </a:solidFill>
                          <a:effectLst/>
                          <a:latin typeface="Times New Roman" charset="0"/>
                          <a:ea typeface="標楷體" charset="0"/>
                        </a:rPr>
                        <a:t>歸納同性質概念語詞</a:t>
                      </a:r>
                      <a:r>
                        <a:rPr kumimoji="0" lang="en-US" altLang="zh-TW" sz="2000" b="0" i="0" u="none" strike="noStrike" cap="none" normalizeH="0" baseline="0">
                          <a:ln>
                            <a:noFill/>
                          </a:ln>
                          <a:solidFill>
                            <a:schemeClr val="tx1"/>
                          </a:solidFill>
                          <a:effectLst/>
                          <a:latin typeface="Times New Roman" charset="0"/>
                          <a:ea typeface="標楷體" charset="0"/>
                        </a:rPr>
                        <a:t>→</a:t>
                      </a:r>
                      <a:r>
                        <a:rPr kumimoji="0" lang="zh-TW" altLang="en-US" sz="2000" b="0" i="0" u="none" strike="noStrike" cap="none" normalizeH="0" baseline="0">
                          <a:ln>
                            <a:noFill/>
                          </a:ln>
                          <a:solidFill>
                            <a:schemeClr val="tx1"/>
                          </a:solidFill>
                          <a:effectLst/>
                          <a:latin typeface="Times New Roman" charset="0"/>
                          <a:ea typeface="標楷體" charset="0"/>
                        </a:rPr>
                        <a:t>找出主題句</a:t>
                      </a:r>
                      <a:r>
                        <a:rPr kumimoji="0" lang="en-US" altLang="zh-TW" sz="2000" b="0" i="0" u="none" strike="noStrike" cap="none" normalizeH="0" baseline="0">
                          <a:ln>
                            <a:noFill/>
                          </a:ln>
                          <a:solidFill>
                            <a:schemeClr val="tx1"/>
                          </a:solidFill>
                          <a:effectLst/>
                          <a:latin typeface="Times New Roman" charset="0"/>
                          <a:ea typeface="標楷體" charset="0"/>
                        </a:rPr>
                        <a:t>→</a:t>
                      </a:r>
                      <a:r>
                        <a:rPr kumimoji="0" lang="zh-TW" altLang="en-US" sz="2000" b="0" i="0" u="none" strike="noStrike" cap="none" normalizeH="0" baseline="0">
                          <a:ln>
                            <a:noFill/>
                          </a:ln>
                          <a:solidFill>
                            <a:schemeClr val="tx1"/>
                          </a:solidFill>
                          <a:effectLst/>
                          <a:latin typeface="Times New Roman" charset="0"/>
                          <a:ea typeface="標楷體" charset="0"/>
                        </a:rPr>
                        <a:t>評定摘要品質</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chemeClr val="tx1"/>
                          </a:solidFill>
                          <a:effectLst/>
                          <a:latin typeface="標楷體" charset="0"/>
                          <a:ea typeface="ＭＳ Ｐゴシック" charset="-128"/>
                          <a:sym typeface="Symbol" charset="2"/>
                        </a:rPr>
                        <a:t></a:t>
                      </a:r>
                      <a:endParaRPr kumimoji="0" lang="en-US" altLang="zh-TW" sz="2000" b="0" i="0" u="none" strike="noStrike" cap="none" normalizeH="0" baseline="0">
                        <a:ln>
                          <a:noFill/>
                        </a:ln>
                        <a:solidFill>
                          <a:schemeClr val="tx1"/>
                        </a:solidFill>
                        <a:effectLst/>
                        <a:latin typeface="Times New Roman" charset="0"/>
                        <a:ea typeface="ＭＳ Ｐゴシック" charset="-128"/>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Font typeface="Wingdings" charset="2"/>
                        <a:defRPr sz="2400" b="1">
                          <a:solidFill>
                            <a:schemeClr val="tx1"/>
                          </a:solidFill>
                          <a:latin typeface="Verdana" charset="0"/>
                          <a:ea typeface="ＭＳ Ｐゴシック" charset="-128"/>
                        </a:defRPr>
                      </a:lvl1pPr>
                      <a:lvl2pPr marL="742950" indent="-285750" eaLnBrk="0" hangingPunct="0">
                        <a:spcBef>
                          <a:spcPct val="20000"/>
                        </a:spcBef>
                        <a:buClr>
                          <a:schemeClr val="accent1"/>
                        </a:buClr>
                        <a:buFont typeface="Wingdings" charset="2"/>
                        <a:defRPr kumimoji="1" sz="2400">
                          <a:solidFill>
                            <a:schemeClr val="tx1"/>
                          </a:solidFill>
                          <a:latin typeface="Arial" charset="0"/>
                          <a:ea typeface="ＭＳ Ｐゴシック" charset="-128"/>
                        </a:defRPr>
                      </a:lvl2pPr>
                      <a:lvl3pPr marL="1143000" indent="-228600" eaLnBrk="0" hangingPunct="0">
                        <a:spcBef>
                          <a:spcPct val="20000"/>
                        </a:spcBef>
                        <a:buClr>
                          <a:schemeClr val="tx1"/>
                        </a:buClr>
                        <a:defRPr kumimoji="1" sz="2000">
                          <a:solidFill>
                            <a:schemeClr val="tx1"/>
                          </a:solidFill>
                          <a:latin typeface="Arial" charset="0"/>
                          <a:ea typeface="ＭＳ Ｐゴシック" charset="-128"/>
                        </a:defRPr>
                      </a:lvl3pPr>
                      <a:lvl4pPr marL="1600200" indent="-228600" eaLnBrk="0" hangingPunct="0">
                        <a:spcBef>
                          <a:spcPct val="20000"/>
                        </a:spcBef>
                        <a:defRPr kumimoji="1">
                          <a:solidFill>
                            <a:schemeClr val="tx1"/>
                          </a:solidFill>
                          <a:latin typeface="Arial" charset="0"/>
                          <a:ea typeface="ＭＳ Ｐゴシック" charset="-128"/>
                        </a:defRPr>
                      </a:lvl4pPr>
                      <a:lvl5pPr marL="2057400" indent="-228600" eaLnBrk="0" hangingPunct="0">
                        <a:spcBef>
                          <a:spcPct val="20000"/>
                        </a:spcBef>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imes New Roman" charset="0"/>
                          <a:ea typeface="標楷體" charset="0"/>
                        </a:rPr>
                        <a:t>國習第</a:t>
                      </a:r>
                      <a:r>
                        <a:rPr kumimoji="0" lang="en-US" altLang="zh-CN" sz="2000" b="0" i="0" u="none" strike="noStrike" cap="none" normalizeH="0" baseline="0" dirty="0" smtClean="0">
                          <a:ln>
                            <a:noFill/>
                          </a:ln>
                          <a:solidFill>
                            <a:schemeClr val="tx1"/>
                          </a:solidFill>
                          <a:effectLst/>
                          <a:latin typeface="Times New Roman" charset="0"/>
                          <a:ea typeface="標楷體" charset="0"/>
                        </a:rPr>
                        <a:t>3</a:t>
                      </a:r>
                      <a:r>
                        <a:rPr kumimoji="0" lang="zh-CN" altLang="en-US" sz="2000" b="0" i="0" u="none" strike="noStrike" cap="none" normalizeH="0" baseline="0" dirty="0" smtClean="0">
                          <a:ln>
                            <a:noFill/>
                          </a:ln>
                          <a:solidFill>
                            <a:schemeClr val="tx1"/>
                          </a:solidFill>
                          <a:effectLst/>
                          <a:latin typeface="Times New Roman" charset="0"/>
                          <a:ea typeface="標楷體" charset="0"/>
                        </a:rPr>
                        <a:t>大題</a:t>
                      </a:r>
                      <a:endParaRPr kumimoji="0" lang="en-US" altLang="zh-TW" sz="2000" b="0" i="0" u="none" strike="noStrike" cap="none" normalizeH="0" baseline="0" dirty="0">
                        <a:ln>
                          <a:noFill/>
                        </a:ln>
                        <a:solidFill>
                          <a:schemeClr val="tx1"/>
                        </a:solidFill>
                        <a:effectLst/>
                        <a:latin typeface="Times New Roman" charset="0"/>
                        <a:ea typeface="ＭＳ Ｐゴシック"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標題 1"/>
          <p:cNvSpPr txBox="1">
            <a:spLocks/>
          </p:cNvSpPr>
          <p:nvPr/>
        </p:nvSpPr>
        <p:spPr>
          <a:xfrm>
            <a:off x="1905001" y="533400"/>
            <a:ext cx="8181975" cy="1106488"/>
          </a:xfrm>
          <a:prstGeom prst="rect">
            <a:avLst/>
          </a:prstGeom>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教學流程</a:t>
            </a:r>
          </a:p>
        </p:txBody>
      </p:sp>
    </p:spTree>
    <p:extLst>
      <p:ext uri="{BB962C8B-B14F-4D97-AF65-F5344CB8AC3E}">
        <p14:creationId xmlns:p14="http://schemas.microsoft.com/office/powerpoint/2010/main" val="884915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715000" y="1916114"/>
            <a:ext cx="4268788" cy="2427287"/>
          </a:xfrm>
          <a:effectLst>
            <a:outerShdw dist="35921" dir="2700000" algn="ctr" rotWithShape="0">
              <a:schemeClr val="tx1"/>
            </a:outerShdw>
          </a:effectLst>
        </p:spPr>
        <p:txBody>
          <a:bodyPr/>
          <a:lstStyle/>
          <a:p>
            <a:pPr marL="24161750" indent="-24161750">
              <a:lnSpc>
                <a:spcPct val="150000"/>
              </a:lnSpc>
              <a:defRPr/>
            </a:pPr>
            <a:r>
              <a:rPr lang="zh-TW" altLang="en-US" sz="3900">
                <a:effectLst>
                  <a:outerShdw blurRad="38100" dist="38100" dir="2700000" algn="tl">
                    <a:srgbClr val="DDDDDD"/>
                  </a:outerShdw>
                </a:effectLst>
                <a:ea typeface="ＭＳ Ｐゴシック" charset="0"/>
                <a:cs typeface="ＭＳ Ｐゴシック" charset="0"/>
              </a:rPr>
              <a:t>推論策略教學示範</a:t>
            </a:r>
            <a:r>
              <a:rPr lang="en-US" altLang="zh-TW" sz="3900">
                <a:effectLst>
                  <a:outerShdw blurRad="38100" dist="38100" dir="2700000" algn="tl">
                    <a:srgbClr val="DDDDDD"/>
                  </a:outerShdw>
                </a:effectLst>
                <a:ea typeface="ＭＳ Ｐゴシック" charset="0"/>
                <a:cs typeface="ＭＳ Ｐゴシック" charset="0"/>
              </a:rPr>
              <a:t/>
            </a:r>
            <a:br>
              <a:rPr lang="en-US" altLang="zh-TW" sz="3900">
                <a:effectLst>
                  <a:outerShdw blurRad="38100" dist="38100" dir="2700000" algn="tl">
                    <a:srgbClr val="DDDDDD"/>
                  </a:outerShdw>
                </a:effectLst>
                <a:ea typeface="ＭＳ Ｐゴシック" charset="0"/>
                <a:cs typeface="ＭＳ Ｐゴシック" charset="0"/>
              </a:rPr>
            </a:br>
            <a:endParaRPr lang="zh-TW" altLang="en-US" sz="2900">
              <a:effectLst>
                <a:outerShdw blurRad="38100" dist="38100" dir="2700000" algn="tl">
                  <a:srgbClr val="DDDDDD"/>
                </a:outerShdw>
              </a:effectLst>
              <a:ea typeface="ＭＳ Ｐゴシック" charset="0"/>
              <a:cs typeface="ＭＳ Ｐゴシック" charset="0"/>
            </a:endParaRPr>
          </a:p>
        </p:txBody>
      </p:sp>
      <p:sp>
        <p:nvSpPr>
          <p:cNvPr id="5" name="Rectangle 4"/>
          <p:cNvSpPr/>
          <p:nvPr/>
        </p:nvSpPr>
        <p:spPr>
          <a:xfrm>
            <a:off x="5943600" y="3352801"/>
            <a:ext cx="3951288" cy="523875"/>
          </a:xfrm>
          <a:prstGeom prst="rect">
            <a:avLst/>
          </a:prstGeom>
        </p:spPr>
        <p:txBody>
          <a:bodyPr>
            <a:spAutoFit/>
          </a:bodyPr>
          <a:lstStyle/>
          <a:p>
            <a:pPr marL="514350" indent="-514350">
              <a:defRPr/>
            </a:pPr>
            <a:r>
              <a:rPr lang="zh-TW" altLang="en-US" sz="2800">
                <a:effectLst>
                  <a:outerShdw blurRad="38100" dist="38100" dir="2700000" algn="tl">
                    <a:srgbClr val="DDDDDD"/>
                  </a:outerShdw>
                </a:effectLst>
                <a:latin typeface="標楷體" charset="0"/>
                <a:ea typeface="標楷體" charset="0"/>
                <a:cs typeface="標楷體" charset="0"/>
              </a:rPr>
              <a:t>因果關係推論</a:t>
            </a:r>
            <a:endParaRPr lang="en-US" altLang="zh-TW" sz="2800">
              <a:effectLst>
                <a:outerShdw blurRad="38100" dist="38100" dir="2700000" algn="tl">
                  <a:srgbClr val="DDDDDD"/>
                </a:outerShdw>
              </a:effectLst>
              <a:latin typeface="標楷體" charset="0"/>
              <a:ea typeface="標楷體" charset="0"/>
              <a:cs typeface="標楷體" charset="0"/>
            </a:endParaRPr>
          </a:p>
        </p:txBody>
      </p:sp>
    </p:spTree>
    <p:extLst>
      <p:ext uri="{BB962C8B-B14F-4D97-AF65-F5344CB8AC3E}">
        <p14:creationId xmlns:p14="http://schemas.microsoft.com/office/powerpoint/2010/main" val="781949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手繪多邊形 6"/>
          <p:cNvSpPr/>
          <p:nvPr/>
        </p:nvSpPr>
        <p:spPr>
          <a:xfrm>
            <a:off x="4943476" y="1592264"/>
            <a:ext cx="5267325" cy="871537"/>
          </a:xfrm>
          <a:custGeom>
            <a:avLst/>
            <a:gdLst>
              <a:gd name="connsiteX0" fmla="*/ 145270 w 871601"/>
              <a:gd name="connsiteY0" fmla="*/ 0 h 5266944"/>
              <a:gd name="connsiteX1" fmla="*/ 726331 w 871601"/>
              <a:gd name="connsiteY1" fmla="*/ 0 h 5266944"/>
              <a:gd name="connsiteX2" fmla="*/ 829052 w 871601"/>
              <a:gd name="connsiteY2" fmla="*/ 42549 h 5266944"/>
              <a:gd name="connsiteX3" fmla="*/ 871600 w 871601"/>
              <a:gd name="connsiteY3" fmla="*/ 145271 h 5266944"/>
              <a:gd name="connsiteX4" fmla="*/ 871601 w 871601"/>
              <a:gd name="connsiteY4" fmla="*/ 5266944 h 5266944"/>
              <a:gd name="connsiteX5" fmla="*/ 871601 w 871601"/>
              <a:gd name="connsiteY5" fmla="*/ 5266944 h 5266944"/>
              <a:gd name="connsiteX6" fmla="*/ 871601 w 871601"/>
              <a:gd name="connsiteY6" fmla="*/ 5266944 h 5266944"/>
              <a:gd name="connsiteX7" fmla="*/ 0 w 871601"/>
              <a:gd name="connsiteY7" fmla="*/ 5266944 h 5266944"/>
              <a:gd name="connsiteX8" fmla="*/ 0 w 871601"/>
              <a:gd name="connsiteY8" fmla="*/ 5266944 h 5266944"/>
              <a:gd name="connsiteX9" fmla="*/ 0 w 871601"/>
              <a:gd name="connsiteY9" fmla="*/ 5266944 h 5266944"/>
              <a:gd name="connsiteX10" fmla="*/ 0 w 871601"/>
              <a:gd name="connsiteY10" fmla="*/ 145270 h 5266944"/>
              <a:gd name="connsiteX11" fmla="*/ 42549 w 871601"/>
              <a:gd name="connsiteY11" fmla="*/ 42549 h 5266944"/>
              <a:gd name="connsiteX12" fmla="*/ 145271 w 871601"/>
              <a:gd name="connsiteY12" fmla="*/ 1 h 5266944"/>
              <a:gd name="connsiteX13" fmla="*/ 145270 w 871601"/>
              <a:gd name="connsiteY13" fmla="*/ 0 h 526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1601" h="5266944">
                <a:moveTo>
                  <a:pt x="871601" y="877845"/>
                </a:moveTo>
                <a:lnTo>
                  <a:pt x="871601" y="4389099"/>
                </a:lnTo>
                <a:cubicBezTo>
                  <a:pt x="871601" y="4621917"/>
                  <a:pt x="869068" y="4845200"/>
                  <a:pt x="864560" y="5009825"/>
                </a:cubicBezTo>
                <a:cubicBezTo>
                  <a:pt x="860051" y="5174449"/>
                  <a:pt x="853937" y="5266941"/>
                  <a:pt x="847561" y="5266935"/>
                </a:cubicBezTo>
                <a:cubicBezTo>
                  <a:pt x="565041" y="5266935"/>
                  <a:pt x="282520" y="5266941"/>
                  <a:pt x="0" y="5266941"/>
                </a:cubicBezTo>
                <a:lnTo>
                  <a:pt x="0" y="5266941"/>
                </a:lnTo>
                <a:lnTo>
                  <a:pt x="0" y="5266941"/>
                </a:lnTo>
                <a:lnTo>
                  <a:pt x="0" y="3"/>
                </a:lnTo>
                <a:lnTo>
                  <a:pt x="0" y="3"/>
                </a:lnTo>
                <a:lnTo>
                  <a:pt x="0" y="3"/>
                </a:lnTo>
                <a:lnTo>
                  <a:pt x="847561" y="3"/>
                </a:lnTo>
                <a:cubicBezTo>
                  <a:pt x="853937" y="3"/>
                  <a:pt x="860051" y="92489"/>
                  <a:pt x="864560" y="257119"/>
                </a:cubicBezTo>
                <a:cubicBezTo>
                  <a:pt x="869068" y="421744"/>
                  <a:pt x="871601" y="645027"/>
                  <a:pt x="871601" y="877851"/>
                </a:cubicBezTo>
                <a:lnTo>
                  <a:pt x="871601" y="87784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66373" rIns="290198" bIns="166374" anchor="ctr"/>
          <a:lstStyle>
            <a:lvl1pPr marL="342900" indent="-342900" defTabSz="1066800">
              <a:defRPr sz="2400" b="1">
                <a:solidFill>
                  <a:schemeClr val="tx1"/>
                </a:solidFill>
                <a:latin typeface="Arial" charset="0"/>
                <a:ea typeface="ＭＳ Ｐゴシック" charset="-128"/>
              </a:defRPr>
            </a:lvl1pPr>
            <a:lvl2pPr marL="228600" indent="-228600" defTabSz="1066800">
              <a:defRPr sz="2400" b="1">
                <a:solidFill>
                  <a:schemeClr val="tx1"/>
                </a:solidFill>
                <a:latin typeface="Arial" charset="0"/>
                <a:ea typeface="ＭＳ Ｐゴシック" charset="-128"/>
              </a:defRPr>
            </a:lvl2pPr>
            <a:lvl3pPr marL="1143000" indent="-228600" defTabSz="1066800">
              <a:defRPr sz="2400" b="1">
                <a:solidFill>
                  <a:schemeClr val="tx1"/>
                </a:solidFill>
                <a:latin typeface="Arial" charset="0"/>
                <a:ea typeface="ＭＳ Ｐゴシック" charset="-128"/>
              </a:defRPr>
            </a:lvl3pPr>
            <a:lvl4pPr marL="1600200" indent="-228600" defTabSz="1066800">
              <a:defRPr sz="2400" b="1">
                <a:solidFill>
                  <a:schemeClr val="tx1"/>
                </a:solidFill>
                <a:latin typeface="Arial" charset="0"/>
                <a:ea typeface="ＭＳ Ｐゴシック" charset="-128"/>
              </a:defRPr>
            </a:lvl4pPr>
            <a:lvl5pPr marL="2057400" indent="-228600" defTabSz="1066800">
              <a:defRPr sz="2400" b="1">
                <a:solidFill>
                  <a:schemeClr val="tx1"/>
                </a:solidFill>
                <a:latin typeface="Arial" charset="0"/>
                <a:ea typeface="ＭＳ Ｐゴシック" charset="-128"/>
              </a:defRPr>
            </a:lvl5pPr>
            <a:lvl6pPr marL="2514600" indent="-228600" defTabSz="1066800" fontAlgn="base">
              <a:spcBef>
                <a:spcPct val="0"/>
              </a:spcBef>
              <a:spcAft>
                <a:spcPct val="0"/>
              </a:spcAft>
              <a:defRPr sz="2400" b="1">
                <a:solidFill>
                  <a:schemeClr val="tx1"/>
                </a:solidFill>
                <a:latin typeface="Arial" charset="0"/>
                <a:ea typeface="ＭＳ Ｐゴシック" charset="-128"/>
              </a:defRPr>
            </a:lvl6pPr>
            <a:lvl7pPr marL="2971800" indent="-228600" defTabSz="1066800" fontAlgn="base">
              <a:spcBef>
                <a:spcPct val="0"/>
              </a:spcBef>
              <a:spcAft>
                <a:spcPct val="0"/>
              </a:spcAft>
              <a:defRPr sz="2400" b="1">
                <a:solidFill>
                  <a:schemeClr val="tx1"/>
                </a:solidFill>
                <a:latin typeface="Arial" charset="0"/>
                <a:ea typeface="ＭＳ Ｐゴシック" charset="-128"/>
              </a:defRPr>
            </a:lvl7pPr>
            <a:lvl8pPr marL="3429000" indent="-228600" defTabSz="1066800" fontAlgn="base">
              <a:spcBef>
                <a:spcPct val="0"/>
              </a:spcBef>
              <a:spcAft>
                <a:spcPct val="0"/>
              </a:spcAft>
              <a:defRPr sz="2400" b="1">
                <a:solidFill>
                  <a:schemeClr val="tx1"/>
                </a:solidFill>
                <a:latin typeface="Arial" charset="0"/>
                <a:ea typeface="ＭＳ Ｐゴシック" charset="-128"/>
              </a:defRPr>
            </a:lvl8pPr>
            <a:lvl9pPr marL="3886200" indent="-228600" defTabSz="1066800" fontAlgn="base">
              <a:spcBef>
                <a:spcPct val="0"/>
              </a:spcBef>
              <a:spcAft>
                <a:spcPct val="0"/>
              </a:spcAft>
              <a:defRPr sz="2400" b="1">
                <a:solidFill>
                  <a:schemeClr val="tx1"/>
                </a:solidFill>
                <a:latin typeface="Arial" charset="0"/>
                <a:ea typeface="ＭＳ Ｐゴシック" charset="-128"/>
              </a:defRPr>
            </a:lvl9pPr>
          </a:lstStyle>
          <a:p>
            <a:pPr lvl="1" eaLnBrk="1" hangingPunct="1">
              <a:lnSpc>
                <a:spcPct val="90000"/>
              </a:lnSpc>
              <a:spcAft>
                <a:spcPct val="15000"/>
              </a:spcAft>
              <a:buFontTx/>
              <a:buChar char="•"/>
              <a:defRPr/>
            </a:pPr>
            <a:r>
              <a:rPr lang="zh-TW" altLang="en-US" dirty="0">
                <a:latin typeface="微軟正黑體" charset="-120"/>
                <a:ea typeface="微軟正黑體" charset="-120"/>
                <a:cs typeface="新細明體" charset="-120"/>
              </a:rPr>
              <a:t>以「因為</a:t>
            </a:r>
            <a:r>
              <a:rPr lang="en-US" altLang="zh-TW" dirty="0">
                <a:latin typeface="微軟正黑體" charset="-120"/>
                <a:ea typeface="微軟正黑體" charset="-120"/>
                <a:cs typeface="新細明體" charset="-120"/>
              </a:rPr>
              <a:t>……</a:t>
            </a:r>
            <a:r>
              <a:rPr lang="zh-TW" altLang="en-US" dirty="0">
                <a:latin typeface="微軟正黑體" charset="-120"/>
                <a:ea typeface="微軟正黑體" charset="-120"/>
                <a:cs typeface="新細明體" charset="-120"/>
              </a:rPr>
              <a:t>所以</a:t>
            </a:r>
            <a:r>
              <a:rPr lang="en-US" altLang="zh-TW" dirty="0">
                <a:latin typeface="微軟正黑體" charset="-120"/>
                <a:ea typeface="微軟正黑體" charset="-120"/>
                <a:cs typeface="新細明體" charset="-120"/>
              </a:rPr>
              <a:t>……</a:t>
            </a:r>
            <a:r>
              <a:rPr lang="zh-TW" altLang="en-US" dirty="0">
                <a:latin typeface="微軟正黑體" charset="-120"/>
                <a:ea typeface="微軟正黑體" charset="-120"/>
                <a:cs typeface="新細明體" charset="-120"/>
              </a:rPr>
              <a:t>」的因果句型找出文章中的因果關係。</a:t>
            </a:r>
          </a:p>
        </p:txBody>
      </p:sp>
      <p:sp>
        <p:nvSpPr>
          <p:cNvPr id="8" name="手繪多邊形 7"/>
          <p:cNvSpPr/>
          <p:nvPr/>
        </p:nvSpPr>
        <p:spPr>
          <a:xfrm>
            <a:off x="1981201" y="1482726"/>
            <a:ext cx="2962275" cy="1090613"/>
          </a:xfrm>
          <a:custGeom>
            <a:avLst/>
            <a:gdLst>
              <a:gd name="connsiteX0" fmla="*/ 0 w 2962656"/>
              <a:gd name="connsiteY0" fmla="*/ 181587 h 1089501"/>
              <a:gd name="connsiteX1" fmla="*/ 53186 w 2962656"/>
              <a:gd name="connsiteY1" fmla="*/ 53186 h 1089501"/>
              <a:gd name="connsiteX2" fmla="*/ 181588 w 2962656"/>
              <a:gd name="connsiteY2" fmla="*/ 1 h 1089501"/>
              <a:gd name="connsiteX3" fmla="*/ 2781069 w 2962656"/>
              <a:gd name="connsiteY3" fmla="*/ 0 h 1089501"/>
              <a:gd name="connsiteX4" fmla="*/ 2909470 w 2962656"/>
              <a:gd name="connsiteY4" fmla="*/ 53186 h 1089501"/>
              <a:gd name="connsiteX5" fmla="*/ 2962655 w 2962656"/>
              <a:gd name="connsiteY5" fmla="*/ 181588 h 1089501"/>
              <a:gd name="connsiteX6" fmla="*/ 2962656 w 2962656"/>
              <a:gd name="connsiteY6" fmla="*/ 907914 h 1089501"/>
              <a:gd name="connsiteX7" fmla="*/ 2909470 w 2962656"/>
              <a:gd name="connsiteY7" fmla="*/ 1036315 h 1089501"/>
              <a:gd name="connsiteX8" fmla="*/ 2781069 w 2962656"/>
              <a:gd name="connsiteY8" fmla="*/ 1089501 h 1089501"/>
              <a:gd name="connsiteX9" fmla="*/ 181587 w 2962656"/>
              <a:gd name="connsiteY9" fmla="*/ 1089501 h 1089501"/>
              <a:gd name="connsiteX10" fmla="*/ 53186 w 2962656"/>
              <a:gd name="connsiteY10" fmla="*/ 1036315 h 1089501"/>
              <a:gd name="connsiteX11" fmla="*/ 1 w 2962656"/>
              <a:gd name="connsiteY11" fmla="*/ 907914 h 1089501"/>
              <a:gd name="connsiteX12" fmla="*/ 0 w 2962656"/>
              <a:gd name="connsiteY12" fmla="*/ 181587 h 108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089501">
                <a:moveTo>
                  <a:pt x="0" y="181587"/>
                </a:moveTo>
                <a:cubicBezTo>
                  <a:pt x="0" y="133427"/>
                  <a:pt x="19132" y="87240"/>
                  <a:pt x="53186" y="53186"/>
                </a:cubicBezTo>
                <a:cubicBezTo>
                  <a:pt x="87240" y="19132"/>
                  <a:pt x="133428" y="1"/>
                  <a:pt x="181588" y="1"/>
                </a:cubicBezTo>
                <a:lnTo>
                  <a:pt x="2781069" y="0"/>
                </a:lnTo>
                <a:cubicBezTo>
                  <a:pt x="2829229" y="0"/>
                  <a:pt x="2875416" y="19132"/>
                  <a:pt x="2909470" y="53186"/>
                </a:cubicBezTo>
                <a:cubicBezTo>
                  <a:pt x="2943524" y="87240"/>
                  <a:pt x="2962655" y="133428"/>
                  <a:pt x="2962655" y="181588"/>
                </a:cubicBezTo>
                <a:cubicBezTo>
                  <a:pt x="2962655" y="423697"/>
                  <a:pt x="2962656" y="665805"/>
                  <a:pt x="2962656" y="907914"/>
                </a:cubicBezTo>
                <a:cubicBezTo>
                  <a:pt x="2962656" y="956074"/>
                  <a:pt x="2943525" y="1002261"/>
                  <a:pt x="2909470" y="1036315"/>
                </a:cubicBezTo>
                <a:cubicBezTo>
                  <a:pt x="2875416" y="1070369"/>
                  <a:pt x="2829228" y="1089501"/>
                  <a:pt x="2781069" y="1089501"/>
                </a:cubicBezTo>
                <a:lnTo>
                  <a:pt x="181587" y="1089501"/>
                </a:lnTo>
                <a:cubicBezTo>
                  <a:pt x="133427" y="1089501"/>
                  <a:pt x="87240" y="1070369"/>
                  <a:pt x="53186" y="1036315"/>
                </a:cubicBezTo>
                <a:cubicBezTo>
                  <a:pt x="19132" y="1002261"/>
                  <a:pt x="0" y="956073"/>
                  <a:pt x="1" y="907914"/>
                </a:cubicBezTo>
                <a:cubicBezTo>
                  <a:pt x="1" y="665805"/>
                  <a:pt x="0" y="423696"/>
                  <a:pt x="0" y="181587"/>
                </a:cubicBezTo>
                <a:close/>
              </a:path>
            </a:pathLst>
          </a:custGeom>
        </p:spPr>
        <p:style>
          <a:lnRef idx="1">
            <a:schemeClr val="accent1"/>
          </a:lnRef>
          <a:fillRef idx="3">
            <a:schemeClr val="accent1"/>
          </a:fillRef>
          <a:effectRef idx="2">
            <a:schemeClr val="accent1"/>
          </a:effectRef>
          <a:fontRef idx="minor">
            <a:schemeClr val="lt1"/>
          </a:fontRef>
        </p:style>
        <p:txBody>
          <a:bodyPr lIns="205585" tIns="129385" rIns="205585" bIns="129385" anchor="ctr"/>
          <a:lstStyle/>
          <a:p>
            <a:pPr algn="ctr" defTabSz="1778000">
              <a:lnSpc>
                <a:spcPct val="90000"/>
              </a:lnSpc>
              <a:spcAft>
                <a:spcPct val="35000"/>
              </a:spcAft>
              <a:defRPr/>
            </a:pPr>
            <a:r>
              <a:rPr lang="zh-TW" altLang="en-US" sz="4000">
                <a:solidFill>
                  <a:schemeClr val="bg1"/>
                </a:solidFill>
                <a:latin typeface="微軟正黑體" charset="0"/>
                <a:ea typeface="微軟正黑體" charset="0"/>
                <a:cs typeface="微軟正黑體" charset="0"/>
              </a:rPr>
              <a:t>步驟一</a:t>
            </a:r>
          </a:p>
        </p:txBody>
      </p:sp>
      <p:sp>
        <p:nvSpPr>
          <p:cNvPr id="9" name="手繪多邊形 8"/>
          <p:cNvSpPr/>
          <p:nvPr/>
        </p:nvSpPr>
        <p:spPr>
          <a:xfrm>
            <a:off x="4943476" y="2771775"/>
            <a:ext cx="5267325" cy="871538"/>
          </a:xfrm>
          <a:custGeom>
            <a:avLst/>
            <a:gdLst>
              <a:gd name="connsiteX0" fmla="*/ 145270 w 871601"/>
              <a:gd name="connsiteY0" fmla="*/ 0 h 5266944"/>
              <a:gd name="connsiteX1" fmla="*/ 726331 w 871601"/>
              <a:gd name="connsiteY1" fmla="*/ 0 h 5266944"/>
              <a:gd name="connsiteX2" fmla="*/ 829052 w 871601"/>
              <a:gd name="connsiteY2" fmla="*/ 42549 h 5266944"/>
              <a:gd name="connsiteX3" fmla="*/ 871600 w 871601"/>
              <a:gd name="connsiteY3" fmla="*/ 145271 h 5266944"/>
              <a:gd name="connsiteX4" fmla="*/ 871601 w 871601"/>
              <a:gd name="connsiteY4" fmla="*/ 5266944 h 5266944"/>
              <a:gd name="connsiteX5" fmla="*/ 871601 w 871601"/>
              <a:gd name="connsiteY5" fmla="*/ 5266944 h 5266944"/>
              <a:gd name="connsiteX6" fmla="*/ 871601 w 871601"/>
              <a:gd name="connsiteY6" fmla="*/ 5266944 h 5266944"/>
              <a:gd name="connsiteX7" fmla="*/ 0 w 871601"/>
              <a:gd name="connsiteY7" fmla="*/ 5266944 h 5266944"/>
              <a:gd name="connsiteX8" fmla="*/ 0 w 871601"/>
              <a:gd name="connsiteY8" fmla="*/ 5266944 h 5266944"/>
              <a:gd name="connsiteX9" fmla="*/ 0 w 871601"/>
              <a:gd name="connsiteY9" fmla="*/ 5266944 h 5266944"/>
              <a:gd name="connsiteX10" fmla="*/ 0 w 871601"/>
              <a:gd name="connsiteY10" fmla="*/ 145270 h 5266944"/>
              <a:gd name="connsiteX11" fmla="*/ 42549 w 871601"/>
              <a:gd name="connsiteY11" fmla="*/ 42549 h 5266944"/>
              <a:gd name="connsiteX12" fmla="*/ 145271 w 871601"/>
              <a:gd name="connsiteY12" fmla="*/ 1 h 5266944"/>
              <a:gd name="connsiteX13" fmla="*/ 145270 w 871601"/>
              <a:gd name="connsiteY13" fmla="*/ 0 h 526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1601" h="5266944">
                <a:moveTo>
                  <a:pt x="871601" y="877845"/>
                </a:moveTo>
                <a:lnTo>
                  <a:pt x="871601" y="4389099"/>
                </a:lnTo>
                <a:cubicBezTo>
                  <a:pt x="871601" y="4621917"/>
                  <a:pt x="869068" y="4845200"/>
                  <a:pt x="864560" y="5009825"/>
                </a:cubicBezTo>
                <a:cubicBezTo>
                  <a:pt x="860051" y="5174449"/>
                  <a:pt x="853937" y="5266941"/>
                  <a:pt x="847561" y="5266935"/>
                </a:cubicBezTo>
                <a:cubicBezTo>
                  <a:pt x="565041" y="5266935"/>
                  <a:pt x="282520" y="5266941"/>
                  <a:pt x="0" y="5266941"/>
                </a:cubicBezTo>
                <a:lnTo>
                  <a:pt x="0" y="5266941"/>
                </a:lnTo>
                <a:lnTo>
                  <a:pt x="0" y="5266941"/>
                </a:lnTo>
                <a:lnTo>
                  <a:pt x="0" y="3"/>
                </a:lnTo>
                <a:lnTo>
                  <a:pt x="0" y="3"/>
                </a:lnTo>
                <a:lnTo>
                  <a:pt x="0" y="3"/>
                </a:lnTo>
                <a:lnTo>
                  <a:pt x="847561" y="3"/>
                </a:lnTo>
                <a:cubicBezTo>
                  <a:pt x="853937" y="3"/>
                  <a:pt x="860051" y="92489"/>
                  <a:pt x="864560" y="257119"/>
                </a:cubicBezTo>
                <a:cubicBezTo>
                  <a:pt x="869068" y="421744"/>
                  <a:pt x="871601" y="645027"/>
                  <a:pt x="871601" y="877851"/>
                </a:cubicBezTo>
                <a:lnTo>
                  <a:pt x="871601" y="87784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66373" rIns="290198" bIns="166374"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新細明體" charset="0"/>
              </a:rPr>
              <a:t>用「為什麼」的疑問詞來提問。</a:t>
            </a:r>
          </a:p>
        </p:txBody>
      </p:sp>
      <p:sp>
        <p:nvSpPr>
          <p:cNvPr id="10" name="手繪多邊形 9"/>
          <p:cNvSpPr/>
          <p:nvPr/>
        </p:nvSpPr>
        <p:spPr>
          <a:xfrm>
            <a:off x="1981201" y="2627314"/>
            <a:ext cx="2962275" cy="1089025"/>
          </a:xfrm>
          <a:custGeom>
            <a:avLst/>
            <a:gdLst>
              <a:gd name="connsiteX0" fmla="*/ 0 w 2962656"/>
              <a:gd name="connsiteY0" fmla="*/ 181587 h 1089501"/>
              <a:gd name="connsiteX1" fmla="*/ 53186 w 2962656"/>
              <a:gd name="connsiteY1" fmla="*/ 53186 h 1089501"/>
              <a:gd name="connsiteX2" fmla="*/ 181588 w 2962656"/>
              <a:gd name="connsiteY2" fmla="*/ 1 h 1089501"/>
              <a:gd name="connsiteX3" fmla="*/ 2781069 w 2962656"/>
              <a:gd name="connsiteY3" fmla="*/ 0 h 1089501"/>
              <a:gd name="connsiteX4" fmla="*/ 2909470 w 2962656"/>
              <a:gd name="connsiteY4" fmla="*/ 53186 h 1089501"/>
              <a:gd name="connsiteX5" fmla="*/ 2962655 w 2962656"/>
              <a:gd name="connsiteY5" fmla="*/ 181588 h 1089501"/>
              <a:gd name="connsiteX6" fmla="*/ 2962656 w 2962656"/>
              <a:gd name="connsiteY6" fmla="*/ 907914 h 1089501"/>
              <a:gd name="connsiteX7" fmla="*/ 2909470 w 2962656"/>
              <a:gd name="connsiteY7" fmla="*/ 1036315 h 1089501"/>
              <a:gd name="connsiteX8" fmla="*/ 2781069 w 2962656"/>
              <a:gd name="connsiteY8" fmla="*/ 1089501 h 1089501"/>
              <a:gd name="connsiteX9" fmla="*/ 181587 w 2962656"/>
              <a:gd name="connsiteY9" fmla="*/ 1089501 h 1089501"/>
              <a:gd name="connsiteX10" fmla="*/ 53186 w 2962656"/>
              <a:gd name="connsiteY10" fmla="*/ 1036315 h 1089501"/>
              <a:gd name="connsiteX11" fmla="*/ 1 w 2962656"/>
              <a:gd name="connsiteY11" fmla="*/ 907914 h 1089501"/>
              <a:gd name="connsiteX12" fmla="*/ 0 w 2962656"/>
              <a:gd name="connsiteY12" fmla="*/ 181587 h 108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089501">
                <a:moveTo>
                  <a:pt x="0" y="181587"/>
                </a:moveTo>
                <a:cubicBezTo>
                  <a:pt x="0" y="133427"/>
                  <a:pt x="19132" y="87240"/>
                  <a:pt x="53186" y="53186"/>
                </a:cubicBezTo>
                <a:cubicBezTo>
                  <a:pt x="87240" y="19132"/>
                  <a:pt x="133428" y="1"/>
                  <a:pt x="181588" y="1"/>
                </a:cubicBezTo>
                <a:lnTo>
                  <a:pt x="2781069" y="0"/>
                </a:lnTo>
                <a:cubicBezTo>
                  <a:pt x="2829229" y="0"/>
                  <a:pt x="2875416" y="19132"/>
                  <a:pt x="2909470" y="53186"/>
                </a:cubicBezTo>
                <a:cubicBezTo>
                  <a:pt x="2943524" y="87240"/>
                  <a:pt x="2962655" y="133428"/>
                  <a:pt x="2962655" y="181588"/>
                </a:cubicBezTo>
                <a:cubicBezTo>
                  <a:pt x="2962655" y="423697"/>
                  <a:pt x="2962656" y="665805"/>
                  <a:pt x="2962656" y="907914"/>
                </a:cubicBezTo>
                <a:cubicBezTo>
                  <a:pt x="2962656" y="956074"/>
                  <a:pt x="2943525" y="1002261"/>
                  <a:pt x="2909470" y="1036315"/>
                </a:cubicBezTo>
                <a:cubicBezTo>
                  <a:pt x="2875416" y="1070369"/>
                  <a:pt x="2829228" y="1089501"/>
                  <a:pt x="2781069" y="1089501"/>
                </a:cubicBezTo>
                <a:lnTo>
                  <a:pt x="181587" y="1089501"/>
                </a:lnTo>
                <a:cubicBezTo>
                  <a:pt x="133427" y="1089501"/>
                  <a:pt x="87240" y="1070369"/>
                  <a:pt x="53186" y="1036315"/>
                </a:cubicBezTo>
                <a:cubicBezTo>
                  <a:pt x="19132" y="1002261"/>
                  <a:pt x="0" y="956073"/>
                  <a:pt x="1" y="907914"/>
                </a:cubicBezTo>
                <a:cubicBezTo>
                  <a:pt x="1" y="665805"/>
                  <a:pt x="0" y="423696"/>
                  <a:pt x="0" y="181587"/>
                </a:cubicBezTo>
                <a:close/>
              </a:path>
            </a:pathLst>
          </a:custGeom>
        </p:spPr>
        <p:style>
          <a:lnRef idx="1">
            <a:schemeClr val="accent1"/>
          </a:lnRef>
          <a:fillRef idx="3">
            <a:schemeClr val="accent1"/>
          </a:fillRef>
          <a:effectRef idx="2">
            <a:schemeClr val="accent1"/>
          </a:effectRef>
          <a:fontRef idx="minor">
            <a:schemeClr val="lt1"/>
          </a:fontRef>
        </p:style>
        <p:txBody>
          <a:bodyPr lIns="205585" tIns="129385" rIns="205585" bIns="129385" anchor="ctr"/>
          <a:lstStyle/>
          <a:p>
            <a:pPr algn="ctr" defTabSz="1778000">
              <a:lnSpc>
                <a:spcPct val="90000"/>
              </a:lnSpc>
              <a:spcAft>
                <a:spcPct val="35000"/>
              </a:spcAft>
              <a:defRPr/>
            </a:pPr>
            <a:r>
              <a:rPr lang="zh-TW" altLang="en-US" sz="4000">
                <a:solidFill>
                  <a:schemeClr val="bg1"/>
                </a:solidFill>
                <a:latin typeface="微軟正黑體" charset="0"/>
                <a:ea typeface="微軟正黑體" charset="0"/>
                <a:cs typeface="微軟正黑體" charset="0"/>
              </a:rPr>
              <a:t>步驟二</a:t>
            </a:r>
          </a:p>
        </p:txBody>
      </p:sp>
      <p:sp>
        <p:nvSpPr>
          <p:cNvPr id="11" name="手繪多邊形 10"/>
          <p:cNvSpPr/>
          <p:nvPr/>
        </p:nvSpPr>
        <p:spPr>
          <a:xfrm>
            <a:off x="4943476" y="3879850"/>
            <a:ext cx="5267325" cy="871538"/>
          </a:xfrm>
          <a:custGeom>
            <a:avLst/>
            <a:gdLst>
              <a:gd name="connsiteX0" fmla="*/ 145270 w 871601"/>
              <a:gd name="connsiteY0" fmla="*/ 0 h 5266944"/>
              <a:gd name="connsiteX1" fmla="*/ 726331 w 871601"/>
              <a:gd name="connsiteY1" fmla="*/ 0 h 5266944"/>
              <a:gd name="connsiteX2" fmla="*/ 829052 w 871601"/>
              <a:gd name="connsiteY2" fmla="*/ 42549 h 5266944"/>
              <a:gd name="connsiteX3" fmla="*/ 871600 w 871601"/>
              <a:gd name="connsiteY3" fmla="*/ 145271 h 5266944"/>
              <a:gd name="connsiteX4" fmla="*/ 871601 w 871601"/>
              <a:gd name="connsiteY4" fmla="*/ 5266944 h 5266944"/>
              <a:gd name="connsiteX5" fmla="*/ 871601 w 871601"/>
              <a:gd name="connsiteY5" fmla="*/ 5266944 h 5266944"/>
              <a:gd name="connsiteX6" fmla="*/ 871601 w 871601"/>
              <a:gd name="connsiteY6" fmla="*/ 5266944 h 5266944"/>
              <a:gd name="connsiteX7" fmla="*/ 0 w 871601"/>
              <a:gd name="connsiteY7" fmla="*/ 5266944 h 5266944"/>
              <a:gd name="connsiteX8" fmla="*/ 0 w 871601"/>
              <a:gd name="connsiteY8" fmla="*/ 5266944 h 5266944"/>
              <a:gd name="connsiteX9" fmla="*/ 0 w 871601"/>
              <a:gd name="connsiteY9" fmla="*/ 5266944 h 5266944"/>
              <a:gd name="connsiteX10" fmla="*/ 0 w 871601"/>
              <a:gd name="connsiteY10" fmla="*/ 145270 h 5266944"/>
              <a:gd name="connsiteX11" fmla="*/ 42549 w 871601"/>
              <a:gd name="connsiteY11" fmla="*/ 42549 h 5266944"/>
              <a:gd name="connsiteX12" fmla="*/ 145271 w 871601"/>
              <a:gd name="connsiteY12" fmla="*/ 1 h 5266944"/>
              <a:gd name="connsiteX13" fmla="*/ 145270 w 871601"/>
              <a:gd name="connsiteY13" fmla="*/ 0 h 526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1601" h="5266944">
                <a:moveTo>
                  <a:pt x="871601" y="877845"/>
                </a:moveTo>
                <a:lnTo>
                  <a:pt x="871601" y="4389099"/>
                </a:lnTo>
                <a:cubicBezTo>
                  <a:pt x="871601" y="4621917"/>
                  <a:pt x="869068" y="4845200"/>
                  <a:pt x="864560" y="5009825"/>
                </a:cubicBezTo>
                <a:cubicBezTo>
                  <a:pt x="860051" y="5174449"/>
                  <a:pt x="853937" y="5266941"/>
                  <a:pt x="847561" y="5266935"/>
                </a:cubicBezTo>
                <a:cubicBezTo>
                  <a:pt x="565041" y="5266935"/>
                  <a:pt x="282520" y="5266941"/>
                  <a:pt x="0" y="5266941"/>
                </a:cubicBezTo>
                <a:lnTo>
                  <a:pt x="0" y="5266941"/>
                </a:lnTo>
                <a:lnTo>
                  <a:pt x="0" y="5266941"/>
                </a:lnTo>
                <a:lnTo>
                  <a:pt x="0" y="3"/>
                </a:lnTo>
                <a:lnTo>
                  <a:pt x="0" y="3"/>
                </a:lnTo>
                <a:lnTo>
                  <a:pt x="0" y="3"/>
                </a:lnTo>
                <a:lnTo>
                  <a:pt x="847561" y="3"/>
                </a:lnTo>
                <a:cubicBezTo>
                  <a:pt x="853937" y="3"/>
                  <a:pt x="860051" y="92489"/>
                  <a:pt x="864560" y="257119"/>
                </a:cubicBezTo>
                <a:cubicBezTo>
                  <a:pt x="869068" y="421744"/>
                  <a:pt x="871601" y="645027"/>
                  <a:pt x="871601" y="877851"/>
                </a:cubicBezTo>
                <a:lnTo>
                  <a:pt x="871601" y="87784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66373" rIns="290198" bIns="166374"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微軟正黑體" charset="0"/>
              </a:rPr>
              <a:t>依提問用自己的話來回答。</a:t>
            </a:r>
          </a:p>
        </p:txBody>
      </p:sp>
      <p:sp>
        <p:nvSpPr>
          <p:cNvPr id="12" name="手繪多邊形 11"/>
          <p:cNvSpPr/>
          <p:nvPr/>
        </p:nvSpPr>
        <p:spPr>
          <a:xfrm>
            <a:off x="1981201" y="3771901"/>
            <a:ext cx="2962275" cy="1089025"/>
          </a:xfrm>
          <a:custGeom>
            <a:avLst/>
            <a:gdLst>
              <a:gd name="connsiteX0" fmla="*/ 0 w 2962656"/>
              <a:gd name="connsiteY0" fmla="*/ 181587 h 1089501"/>
              <a:gd name="connsiteX1" fmla="*/ 53186 w 2962656"/>
              <a:gd name="connsiteY1" fmla="*/ 53186 h 1089501"/>
              <a:gd name="connsiteX2" fmla="*/ 181588 w 2962656"/>
              <a:gd name="connsiteY2" fmla="*/ 1 h 1089501"/>
              <a:gd name="connsiteX3" fmla="*/ 2781069 w 2962656"/>
              <a:gd name="connsiteY3" fmla="*/ 0 h 1089501"/>
              <a:gd name="connsiteX4" fmla="*/ 2909470 w 2962656"/>
              <a:gd name="connsiteY4" fmla="*/ 53186 h 1089501"/>
              <a:gd name="connsiteX5" fmla="*/ 2962655 w 2962656"/>
              <a:gd name="connsiteY5" fmla="*/ 181588 h 1089501"/>
              <a:gd name="connsiteX6" fmla="*/ 2962656 w 2962656"/>
              <a:gd name="connsiteY6" fmla="*/ 907914 h 1089501"/>
              <a:gd name="connsiteX7" fmla="*/ 2909470 w 2962656"/>
              <a:gd name="connsiteY7" fmla="*/ 1036315 h 1089501"/>
              <a:gd name="connsiteX8" fmla="*/ 2781069 w 2962656"/>
              <a:gd name="connsiteY8" fmla="*/ 1089501 h 1089501"/>
              <a:gd name="connsiteX9" fmla="*/ 181587 w 2962656"/>
              <a:gd name="connsiteY9" fmla="*/ 1089501 h 1089501"/>
              <a:gd name="connsiteX10" fmla="*/ 53186 w 2962656"/>
              <a:gd name="connsiteY10" fmla="*/ 1036315 h 1089501"/>
              <a:gd name="connsiteX11" fmla="*/ 1 w 2962656"/>
              <a:gd name="connsiteY11" fmla="*/ 907914 h 1089501"/>
              <a:gd name="connsiteX12" fmla="*/ 0 w 2962656"/>
              <a:gd name="connsiteY12" fmla="*/ 181587 h 108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089501">
                <a:moveTo>
                  <a:pt x="0" y="181587"/>
                </a:moveTo>
                <a:cubicBezTo>
                  <a:pt x="0" y="133427"/>
                  <a:pt x="19132" y="87240"/>
                  <a:pt x="53186" y="53186"/>
                </a:cubicBezTo>
                <a:cubicBezTo>
                  <a:pt x="87240" y="19132"/>
                  <a:pt x="133428" y="1"/>
                  <a:pt x="181588" y="1"/>
                </a:cubicBezTo>
                <a:lnTo>
                  <a:pt x="2781069" y="0"/>
                </a:lnTo>
                <a:cubicBezTo>
                  <a:pt x="2829229" y="0"/>
                  <a:pt x="2875416" y="19132"/>
                  <a:pt x="2909470" y="53186"/>
                </a:cubicBezTo>
                <a:cubicBezTo>
                  <a:pt x="2943524" y="87240"/>
                  <a:pt x="2962655" y="133428"/>
                  <a:pt x="2962655" y="181588"/>
                </a:cubicBezTo>
                <a:cubicBezTo>
                  <a:pt x="2962655" y="423697"/>
                  <a:pt x="2962656" y="665805"/>
                  <a:pt x="2962656" y="907914"/>
                </a:cubicBezTo>
                <a:cubicBezTo>
                  <a:pt x="2962656" y="956074"/>
                  <a:pt x="2943525" y="1002261"/>
                  <a:pt x="2909470" y="1036315"/>
                </a:cubicBezTo>
                <a:cubicBezTo>
                  <a:pt x="2875416" y="1070369"/>
                  <a:pt x="2829228" y="1089501"/>
                  <a:pt x="2781069" y="1089501"/>
                </a:cubicBezTo>
                <a:lnTo>
                  <a:pt x="181587" y="1089501"/>
                </a:lnTo>
                <a:cubicBezTo>
                  <a:pt x="133427" y="1089501"/>
                  <a:pt x="87240" y="1070369"/>
                  <a:pt x="53186" y="1036315"/>
                </a:cubicBezTo>
                <a:cubicBezTo>
                  <a:pt x="19132" y="1002261"/>
                  <a:pt x="0" y="956073"/>
                  <a:pt x="1" y="907914"/>
                </a:cubicBezTo>
                <a:cubicBezTo>
                  <a:pt x="1" y="665805"/>
                  <a:pt x="0" y="423696"/>
                  <a:pt x="0" y="181587"/>
                </a:cubicBezTo>
                <a:close/>
              </a:path>
            </a:pathLst>
          </a:custGeom>
        </p:spPr>
        <p:style>
          <a:lnRef idx="1">
            <a:schemeClr val="accent1"/>
          </a:lnRef>
          <a:fillRef idx="3">
            <a:schemeClr val="accent1"/>
          </a:fillRef>
          <a:effectRef idx="2">
            <a:schemeClr val="accent1"/>
          </a:effectRef>
          <a:fontRef idx="minor">
            <a:schemeClr val="lt1"/>
          </a:fontRef>
        </p:style>
        <p:txBody>
          <a:bodyPr lIns="205585" tIns="129385" rIns="205585" bIns="129385" anchor="ctr"/>
          <a:lstStyle/>
          <a:p>
            <a:pPr algn="ctr" defTabSz="1778000">
              <a:lnSpc>
                <a:spcPct val="90000"/>
              </a:lnSpc>
              <a:spcAft>
                <a:spcPct val="35000"/>
              </a:spcAft>
              <a:defRPr/>
            </a:pPr>
            <a:r>
              <a:rPr lang="zh-TW" altLang="en-US" sz="4000">
                <a:solidFill>
                  <a:schemeClr val="bg1"/>
                </a:solidFill>
                <a:latin typeface="微軟正黑體" charset="0"/>
                <a:ea typeface="微軟正黑體" charset="0"/>
                <a:cs typeface="微軟正黑體" charset="0"/>
              </a:rPr>
              <a:t>步驟三</a:t>
            </a:r>
          </a:p>
        </p:txBody>
      </p:sp>
      <p:sp>
        <p:nvSpPr>
          <p:cNvPr id="13" name="手繪多邊形 12"/>
          <p:cNvSpPr/>
          <p:nvPr/>
        </p:nvSpPr>
        <p:spPr>
          <a:xfrm>
            <a:off x="4943476" y="5024439"/>
            <a:ext cx="5267325" cy="871537"/>
          </a:xfrm>
          <a:custGeom>
            <a:avLst/>
            <a:gdLst>
              <a:gd name="connsiteX0" fmla="*/ 145270 w 871601"/>
              <a:gd name="connsiteY0" fmla="*/ 0 h 5266944"/>
              <a:gd name="connsiteX1" fmla="*/ 726331 w 871601"/>
              <a:gd name="connsiteY1" fmla="*/ 0 h 5266944"/>
              <a:gd name="connsiteX2" fmla="*/ 829052 w 871601"/>
              <a:gd name="connsiteY2" fmla="*/ 42549 h 5266944"/>
              <a:gd name="connsiteX3" fmla="*/ 871600 w 871601"/>
              <a:gd name="connsiteY3" fmla="*/ 145271 h 5266944"/>
              <a:gd name="connsiteX4" fmla="*/ 871601 w 871601"/>
              <a:gd name="connsiteY4" fmla="*/ 5266944 h 5266944"/>
              <a:gd name="connsiteX5" fmla="*/ 871601 w 871601"/>
              <a:gd name="connsiteY5" fmla="*/ 5266944 h 5266944"/>
              <a:gd name="connsiteX6" fmla="*/ 871601 w 871601"/>
              <a:gd name="connsiteY6" fmla="*/ 5266944 h 5266944"/>
              <a:gd name="connsiteX7" fmla="*/ 0 w 871601"/>
              <a:gd name="connsiteY7" fmla="*/ 5266944 h 5266944"/>
              <a:gd name="connsiteX8" fmla="*/ 0 w 871601"/>
              <a:gd name="connsiteY8" fmla="*/ 5266944 h 5266944"/>
              <a:gd name="connsiteX9" fmla="*/ 0 w 871601"/>
              <a:gd name="connsiteY9" fmla="*/ 5266944 h 5266944"/>
              <a:gd name="connsiteX10" fmla="*/ 0 w 871601"/>
              <a:gd name="connsiteY10" fmla="*/ 145270 h 5266944"/>
              <a:gd name="connsiteX11" fmla="*/ 42549 w 871601"/>
              <a:gd name="connsiteY11" fmla="*/ 42549 h 5266944"/>
              <a:gd name="connsiteX12" fmla="*/ 145271 w 871601"/>
              <a:gd name="connsiteY12" fmla="*/ 1 h 5266944"/>
              <a:gd name="connsiteX13" fmla="*/ 145270 w 871601"/>
              <a:gd name="connsiteY13" fmla="*/ 0 h 526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1601" h="5266944">
                <a:moveTo>
                  <a:pt x="871601" y="877845"/>
                </a:moveTo>
                <a:lnTo>
                  <a:pt x="871601" y="4389099"/>
                </a:lnTo>
                <a:cubicBezTo>
                  <a:pt x="871601" y="4621917"/>
                  <a:pt x="869068" y="4845200"/>
                  <a:pt x="864560" y="5009825"/>
                </a:cubicBezTo>
                <a:cubicBezTo>
                  <a:pt x="860051" y="5174449"/>
                  <a:pt x="853937" y="5266941"/>
                  <a:pt x="847561" y="5266935"/>
                </a:cubicBezTo>
                <a:cubicBezTo>
                  <a:pt x="565041" y="5266935"/>
                  <a:pt x="282520" y="5266941"/>
                  <a:pt x="0" y="5266941"/>
                </a:cubicBezTo>
                <a:lnTo>
                  <a:pt x="0" y="5266941"/>
                </a:lnTo>
                <a:lnTo>
                  <a:pt x="0" y="5266941"/>
                </a:lnTo>
                <a:lnTo>
                  <a:pt x="0" y="3"/>
                </a:lnTo>
                <a:lnTo>
                  <a:pt x="0" y="3"/>
                </a:lnTo>
                <a:lnTo>
                  <a:pt x="0" y="3"/>
                </a:lnTo>
                <a:lnTo>
                  <a:pt x="847561" y="3"/>
                </a:lnTo>
                <a:cubicBezTo>
                  <a:pt x="853937" y="3"/>
                  <a:pt x="860051" y="92489"/>
                  <a:pt x="864560" y="257119"/>
                </a:cubicBezTo>
                <a:cubicBezTo>
                  <a:pt x="869068" y="421744"/>
                  <a:pt x="871601" y="645027"/>
                  <a:pt x="871601" y="877851"/>
                </a:cubicBezTo>
                <a:lnTo>
                  <a:pt x="871601" y="87784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66373" rIns="290198" bIns="166374"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新細明體" charset="0"/>
              </a:rPr>
              <a:t>補充因果關係相關背景知識。</a:t>
            </a:r>
          </a:p>
        </p:txBody>
      </p:sp>
      <p:sp>
        <p:nvSpPr>
          <p:cNvPr id="14" name="手繪多邊形 13"/>
          <p:cNvSpPr/>
          <p:nvPr/>
        </p:nvSpPr>
        <p:spPr>
          <a:xfrm>
            <a:off x="1981201" y="4914901"/>
            <a:ext cx="2962275" cy="1090613"/>
          </a:xfrm>
          <a:custGeom>
            <a:avLst/>
            <a:gdLst>
              <a:gd name="connsiteX0" fmla="*/ 0 w 2962656"/>
              <a:gd name="connsiteY0" fmla="*/ 181587 h 1089501"/>
              <a:gd name="connsiteX1" fmla="*/ 53186 w 2962656"/>
              <a:gd name="connsiteY1" fmla="*/ 53186 h 1089501"/>
              <a:gd name="connsiteX2" fmla="*/ 181588 w 2962656"/>
              <a:gd name="connsiteY2" fmla="*/ 1 h 1089501"/>
              <a:gd name="connsiteX3" fmla="*/ 2781069 w 2962656"/>
              <a:gd name="connsiteY3" fmla="*/ 0 h 1089501"/>
              <a:gd name="connsiteX4" fmla="*/ 2909470 w 2962656"/>
              <a:gd name="connsiteY4" fmla="*/ 53186 h 1089501"/>
              <a:gd name="connsiteX5" fmla="*/ 2962655 w 2962656"/>
              <a:gd name="connsiteY5" fmla="*/ 181588 h 1089501"/>
              <a:gd name="connsiteX6" fmla="*/ 2962656 w 2962656"/>
              <a:gd name="connsiteY6" fmla="*/ 907914 h 1089501"/>
              <a:gd name="connsiteX7" fmla="*/ 2909470 w 2962656"/>
              <a:gd name="connsiteY7" fmla="*/ 1036315 h 1089501"/>
              <a:gd name="connsiteX8" fmla="*/ 2781069 w 2962656"/>
              <a:gd name="connsiteY8" fmla="*/ 1089501 h 1089501"/>
              <a:gd name="connsiteX9" fmla="*/ 181587 w 2962656"/>
              <a:gd name="connsiteY9" fmla="*/ 1089501 h 1089501"/>
              <a:gd name="connsiteX10" fmla="*/ 53186 w 2962656"/>
              <a:gd name="connsiteY10" fmla="*/ 1036315 h 1089501"/>
              <a:gd name="connsiteX11" fmla="*/ 1 w 2962656"/>
              <a:gd name="connsiteY11" fmla="*/ 907914 h 1089501"/>
              <a:gd name="connsiteX12" fmla="*/ 0 w 2962656"/>
              <a:gd name="connsiteY12" fmla="*/ 181587 h 108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089501">
                <a:moveTo>
                  <a:pt x="0" y="181587"/>
                </a:moveTo>
                <a:cubicBezTo>
                  <a:pt x="0" y="133427"/>
                  <a:pt x="19132" y="87240"/>
                  <a:pt x="53186" y="53186"/>
                </a:cubicBezTo>
                <a:cubicBezTo>
                  <a:pt x="87240" y="19132"/>
                  <a:pt x="133428" y="1"/>
                  <a:pt x="181588" y="1"/>
                </a:cubicBezTo>
                <a:lnTo>
                  <a:pt x="2781069" y="0"/>
                </a:lnTo>
                <a:cubicBezTo>
                  <a:pt x="2829229" y="0"/>
                  <a:pt x="2875416" y="19132"/>
                  <a:pt x="2909470" y="53186"/>
                </a:cubicBezTo>
                <a:cubicBezTo>
                  <a:pt x="2943524" y="87240"/>
                  <a:pt x="2962655" y="133428"/>
                  <a:pt x="2962655" y="181588"/>
                </a:cubicBezTo>
                <a:cubicBezTo>
                  <a:pt x="2962655" y="423697"/>
                  <a:pt x="2962656" y="665805"/>
                  <a:pt x="2962656" y="907914"/>
                </a:cubicBezTo>
                <a:cubicBezTo>
                  <a:pt x="2962656" y="956074"/>
                  <a:pt x="2943525" y="1002261"/>
                  <a:pt x="2909470" y="1036315"/>
                </a:cubicBezTo>
                <a:cubicBezTo>
                  <a:pt x="2875416" y="1070369"/>
                  <a:pt x="2829228" y="1089501"/>
                  <a:pt x="2781069" y="1089501"/>
                </a:cubicBezTo>
                <a:lnTo>
                  <a:pt x="181587" y="1089501"/>
                </a:lnTo>
                <a:cubicBezTo>
                  <a:pt x="133427" y="1089501"/>
                  <a:pt x="87240" y="1070369"/>
                  <a:pt x="53186" y="1036315"/>
                </a:cubicBezTo>
                <a:cubicBezTo>
                  <a:pt x="19132" y="1002261"/>
                  <a:pt x="0" y="956073"/>
                  <a:pt x="1" y="907914"/>
                </a:cubicBezTo>
                <a:cubicBezTo>
                  <a:pt x="1" y="665805"/>
                  <a:pt x="0" y="423696"/>
                  <a:pt x="0" y="181587"/>
                </a:cubicBezTo>
                <a:close/>
              </a:path>
            </a:pathLst>
          </a:custGeom>
        </p:spPr>
        <p:style>
          <a:lnRef idx="1">
            <a:schemeClr val="accent1"/>
          </a:lnRef>
          <a:fillRef idx="3">
            <a:schemeClr val="accent1"/>
          </a:fillRef>
          <a:effectRef idx="2">
            <a:schemeClr val="accent1"/>
          </a:effectRef>
          <a:fontRef idx="minor">
            <a:schemeClr val="lt1"/>
          </a:fontRef>
        </p:style>
        <p:txBody>
          <a:bodyPr lIns="205585" tIns="129385" rIns="205585" bIns="129385" anchor="ctr"/>
          <a:lstStyle/>
          <a:p>
            <a:pPr algn="ctr" defTabSz="1422400">
              <a:lnSpc>
                <a:spcPct val="90000"/>
              </a:lnSpc>
              <a:spcAft>
                <a:spcPct val="35000"/>
              </a:spcAft>
              <a:defRPr/>
            </a:pPr>
            <a:r>
              <a:rPr lang="zh-TW" altLang="en-US" sz="4000">
                <a:solidFill>
                  <a:schemeClr val="bg1"/>
                </a:solidFill>
                <a:latin typeface="微軟正黑體" charset="0"/>
                <a:ea typeface="微軟正黑體" charset="0"/>
                <a:cs typeface="微軟正黑體" charset="0"/>
              </a:rPr>
              <a:t>步驟四</a:t>
            </a:r>
          </a:p>
        </p:txBody>
      </p:sp>
      <p:sp>
        <p:nvSpPr>
          <p:cNvPr id="6" name="文字方塊 5"/>
          <p:cNvSpPr txBox="1"/>
          <p:nvPr/>
        </p:nvSpPr>
        <p:spPr>
          <a:xfrm>
            <a:off x="2895600" y="533400"/>
            <a:ext cx="6408738" cy="769938"/>
          </a:xfrm>
          <a:prstGeom prst="rect">
            <a:avLst/>
          </a:prstGeom>
          <a:noFill/>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因果關係推論教學步驟</a:t>
            </a:r>
          </a:p>
        </p:txBody>
      </p:sp>
    </p:spTree>
    <p:extLst>
      <p:ext uri="{BB962C8B-B14F-4D97-AF65-F5344CB8AC3E}">
        <p14:creationId xmlns:p14="http://schemas.microsoft.com/office/powerpoint/2010/main" val="4696479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812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找出課文中的因果</a:t>
            </a:r>
            <a:r>
              <a:rPr lang="zh-TW" altLang="en-US" sz="4400" dirty="0" smtClean="0">
                <a:effectLst>
                  <a:outerShdw blurRad="38100" dist="38100" dir="2700000" algn="tl">
                    <a:srgbClr val="C0C0C0"/>
                  </a:outerShdw>
                </a:effectLst>
                <a:latin typeface="微軟正黑體" charset="-120"/>
                <a:ea typeface="微軟正黑體" charset="-120"/>
              </a:rPr>
              <a:t>關係</a:t>
            </a:r>
            <a:r>
              <a:rPr lang="zh-CN" altLang="en-US" sz="4400" dirty="0" smtClean="0">
                <a:effectLst>
                  <a:outerShdw blurRad="38100" dist="38100" dir="2700000" algn="tl">
                    <a:srgbClr val="C0C0C0"/>
                  </a:outerShdw>
                </a:effectLst>
                <a:latin typeface="微軟正黑體" charset="-120"/>
                <a:ea typeface="微軟正黑體" charset="-120"/>
              </a:rPr>
              <a:t>句</a:t>
            </a:r>
            <a:endParaRPr lang="en-US" altLang="zh-TW" sz="4400" dirty="0">
              <a:effectLst>
                <a:outerShdw blurRad="38100" dist="38100" dir="2700000" algn="tl">
                  <a:srgbClr val="C0C0C0"/>
                </a:outerShdw>
              </a:effectLst>
              <a:latin typeface="微軟正黑體" charset="-120"/>
              <a:ea typeface="微軟正黑體" charset="-120"/>
            </a:endParaRPr>
          </a:p>
          <a:p>
            <a:pPr algn="ctr" eaLnBrk="1" hangingPunct="1">
              <a:defRPr/>
            </a:pPr>
            <a:endParaRPr lang="en-US" altLang="zh-TW" sz="3200" dirty="0">
              <a:effectLst>
                <a:outerShdw blurRad="38100" dist="38100" dir="2700000" algn="tl">
                  <a:srgbClr val="C0C0C0"/>
                </a:outerShdw>
              </a:effectLst>
              <a:latin typeface="微軟正黑體" charset="-120"/>
              <a:ea typeface="微軟正黑體" charset="-120"/>
            </a:endParaRPr>
          </a:p>
          <a:p>
            <a:pPr algn="ctr" eaLnBrk="1" hangingPunct="1">
              <a:defRPr/>
            </a:pPr>
            <a:endParaRPr lang="zh-TW" altLang="en-US" sz="4400" dirty="0">
              <a:effectLst>
                <a:outerShdw blurRad="38100" dist="38100" dir="2700000" algn="tl">
                  <a:srgbClr val="C0C0C0"/>
                </a:outerShdw>
              </a:effectLst>
              <a:latin typeface="微軟正黑體" charset="-120"/>
              <a:ea typeface="微軟正黑體" charset="-120"/>
            </a:endParaRPr>
          </a:p>
        </p:txBody>
      </p:sp>
      <p:sp>
        <p:nvSpPr>
          <p:cNvPr id="10" name="圓角矩形 9"/>
          <p:cNvSpPr/>
          <p:nvPr/>
        </p:nvSpPr>
        <p:spPr>
          <a:xfrm>
            <a:off x="409074" y="2598821"/>
            <a:ext cx="11237493" cy="391786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zh-CN" altLang="en-US" sz="2400" b="1" dirty="0" smtClean="0">
                <a:solidFill>
                  <a:schemeClr val="tx1"/>
                </a:solidFill>
                <a:latin typeface="HanziPen TC" charset="-120"/>
                <a:ea typeface="HanziPen TC" charset="-120"/>
                <a:cs typeface="HanziPen TC" charset="-120"/>
              </a:rPr>
              <a:t>「</a:t>
            </a:r>
            <a:r>
              <a:rPr lang="zh-CN" altLang="zh-TW" sz="2400" b="1" dirty="0" smtClean="0">
                <a:solidFill>
                  <a:schemeClr val="tx1"/>
                </a:solidFill>
                <a:latin typeface="HanziPen TC" charset="-120"/>
                <a:ea typeface="HanziPen TC" charset="-120"/>
                <a:cs typeface="HanziPen TC" charset="-120"/>
              </a:rPr>
              <a:t>在</a:t>
            </a:r>
            <a:r>
              <a:rPr lang="zh-CN" altLang="zh-TW" sz="2400" b="1" dirty="0">
                <a:solidFill>
                  <a:schemeClr val="tx1"/>
                </a:solidFill>
                <a:latin typeface="HanziPen TC" charset="-120"/>
                <a:ea typeface="HanziPen TC" charset="-120"/>
                <a:cs typeface="HanziPen TC" charset="-120"/>
              </a:rPr>
              <a:t>先人的心中，紙和文字是文明的象徵，也是一種傳承；加上造字不易的印象，才有「敬惜字紙」的</a:t>
            </a:r>
            <a:r>
              <a:rPr lang="zh-CN" altLang="zh-TW" sz="2400" b="1" dirty="0" smtClean="0">
                <a:solidFill>
                  <a:schemeClr val="tx1"/>
                </a:solidFill>
                <a:latin typeface="HanziPen TC" charset="-120"/>
                <a:ea typeface="HanziPen TC" charset="-120"/>
                <a:cs typeface="HanziPen TC" charset="-120"/>
              </a:rPr>
              <a:t>傳統</a:t>
            </a:r>
            <a:r>
              <a:rPr lang="zh-CN" altLang="en-US" sz="2400" b="1" dirty="0" smtClean="0">
                <a:solidFill>
                  <a:schemeClr val="tx1"/>
                </a:solidFill>
                <a:latin typeface="HanziPen TC" charset="-120"/>
                <a:ea typeface="HanziPen TC" charset="-120"/>
                <a:cs typeface="HanziPen TC" charset="-120"/>
              </a:rPr>
              <a:t>。」</a:t>
            </a:r>
            <a:endParaRPr lang="en-US" altLang="zh-CN" sz="2400" b="1" dirty="0" smtClean="0">
              <a:solidFill>
                <a:schemeClr val="tx1"/>
              </a:solidFill>
              <a:latin typeface="HanziPen TC" charset="-120"/>
              <a:ea typeface="HanziPen TC" charset="-120"/>
              <a:cs typeface="HanziPen TC" charset="-120"/>
            </a:endParaRPr>
          </a:p>
          <a:p>
            <a:endParaRPr lang="en-US" altLang="zh-TW" sz="2400" b="1" dirty="0" smtClean="0">
              <a:solidFill>
                <a:schemeClr val="tx1"/>
              </a:solidFill>
              <a:latin typeface="HanziPen TC" charset="-120"/>
              <a:ea typeface="HanziPen TC" charset="-120"/>
              <a:cs typeface="HanziPen TC" charset="-120"/>
            </a:endParaRPr>
          </a:p>
          <a:p>
            <a:endParaRPr lang="en-US" altLang="zh-TW" sz="2400" b="1" dirty="0">
              <a:solidFill>
                <a:schemeClr val="tx1"/>
              </a:solidFill>
              <a:latin typeface="HanziPen TC" charset="-120"/>
              <a:ea typeface="HanziPen TC" charset="-120"/>
              <a:cs typeface="HanziPen TC" charset="-120"/>
            </a:endParaRPr>
          </a:p>
          <a:p>
            <a:endParaRPr lang="en-US" altLang="zh-TW" sz="2400" b="1" dirty="0">
              <a:solidFill>
                <a:schemeClr val="tx1"/>
              </a:solidFill>
              <a:latin typeface="HanziPen TC" charset="-120"/>
              <a:ea typeface="HanziPen TC" charset="-120"/>
              <a:cs typeface="HanziPen TC" charset="-120"/>
            </a:endParaRPr>
          </a:p>
          <a:p>
            <a:r>
              <a:rPr lang="zh-CN" altLang="en-US" sz="2400" b="1" dirty="0" smtClean="0">
                <a:solidFill>
                  <a:schemeClr val="tx1"/>
                </a:solidFill>
                <a:latin typeface="HanziPen TC" charset="-120"/>
                <a:ea typeface="HanziPen TC" charset="-120"/>
                <a:cs typeface="HanziPen TC" charset="-120"/>
              </a:rPr>
              <a:t>「</a:t>
            </a:r>
            <a:r>
              <a:rPr lang="zh-CN" altLang="zh-TW" sz="2400" b="1" dirty="0" smtClean="0">
                <a:solidFill>
                  <a:schemeClr val="tx1"/>
                </a:solidFill>
                <a:latin typeface="HanziPen TC" charset="-120"/>
                <a:ea typeface="HanziPen TC" charset="-120"/>
                <a:cs typeface="HanziPen TC" charset="-120"/>
              </a:rPr>
              <a:t>由</a:t>
            </a:r>
            <a:r>
              <a:rPr lang="zh-CN" altLang="zh-TW" sz="2400" b="1" dirty="0">
                <a:solidFill>
                  <a:schemeClr val="tx1"/>
                </a:solidFill>
                <a:latin typeface="HanziPen TC" charset="-120"/>
                <a:ea typeface="HanziPen TC" charset="-120"/>
                <a:cs typeface="HanziPen TC" charset="-120"/>
              </a:rPr>
              <a:t>於現代印刷術發達，出版品隨處可見，加上時代的轉變，收字紙的舊有習俗已日漸式微，惜字亭也逐漸失去作用了</a:t>
            </a:r>
            <a:r>
              <a:rPr lang="zh-CN" altLang="zh-TW" sz="2400" b="1" dirty="0" smtClean="0">
                <a:solidFill>
                  <a:schemeClr val="tx1"/>
                </a:solidFill>
                <a:latin typeface="HanziPen TC" charset="-120"/>
                <a:ea typeface="HanziPen TC" charset="-120"/>
                <a:cs typeface="HanziPen TC" charset="-120"/>
              </a:rPr>
              <a:t>。</a:t>
            </a:r>
            <a:r>
              <a:rPr lang="zh-CN" altLang="en-US" sz="2400" b="1" dirty="0" smtClean="0">
                <a:solidFill>
                  <a:schemeClr val="tx1"/>
                </a:solidFill>
                <a:latin typeface="HanziPen TC" charset="-120"/>
                <a:ea typeface="HanziPen TC" charset="-120"/>
                <a:cs typeface="HanziPen TC" charset="-120"/>
              </a:rPr>
              <a:t>」</a:t>
            </a:r>
            <a:r>
              <a:rPr lang="zh-TW" altLang="zh-TW" sz="2400" b="1" dirty="0" smtClean="0">
                <a:solidFill>
                  <a:schemeClr val="tx1"/>
                </a:solidFill>
                <a:latin typeface="HanziPen TC" charset="-120"/>
                <a:ea typeface="HanziPen TC" charset="-120"/>
                <a:cs typeface="HanziPen TC" charset="-120"/>
              </a:rPr>
              <a:t> </a:t>
            </a:r>
            <a:endParaRPr lang="zh-TW" altLang="zh-TW" sz="2400" b="1" dirty="0">
              <a:solidFill>
                <a:schemeClr val="tx1"/>
              </a:solidFill>
              <a:latin typeface="HanziPen TC" charset="-120"/>
              <a:ea typeface="HanziPen TC" charset="-120"/>
              <a:cs typeface="HanziPen TC" charset="-120"/>
            </a:endParaRPr>
          </a:p>
        </p:txBody>
      </p:sp>
    </p:spTree>
    <p:extLst>
      <p:ext uri="{BB962C8B-B14F-4D97-AF65-F5344CB8AC3E}">
        <p14:creationId xmlns:p14="http://schemas.microsoft.com/office/powerpoint/2010/main" val="731239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2209800" y="609600"/>
            <a:ext cx="8180388" cy="1106488"/>
          </a:xfrm>
          <a:prstGeom prst="rect">
            <a:avLst/>
          </a:prstGeom>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3800">
                <a:effectLst>
                  <a:outerShdw blurRad="38100" dist="38100" dir="2700000" algn="tl">
                    <a:srgbClr val="DDDDDD"/>
                  </a:outerShdw>
                </a:effectLst>
                <a:latin typeface="微軟正黑體" charset="0"/>
                <a:ea typeface="微軟正黑體" charset="0"/>
                <a:cs typeface="微軟正黑體" charset="0"/>
              </a:rPr>
              <a:t>用疑問詞「為什麼」提問因果關係</a:t>
            </a:r>
          </a:p>
        </p:txBody>
      </p:sp>
      <p:sp>
        <p:nvSpPr>
          <p:cNvPr id="7" name="圓角矩形 6"/>
          <p:cNvSpPr/>
          <p:nvPr/>
        </p:nvSpPr>
        <p:spPr>
          <a:xfrm>
            <a:off x="1419727" y="4656221"/>
            <a:ext cx="9668292" cy="1741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sz="2800" dirty="0" smtClean="0">
                <a:solidFill>
                  <a:srgbClr val="0070C0"/>
                </a:solidFill>
                <a:latin typeface="HanziPen TC" charset="-120"/>
                <a:ea typeface="HanziPen TC" charset="-120"/>
                <a:cs typeface="HanziPen TC" charset="-120"/>
              </a:rPr>
              <a:t>為什麼</a:t>
            </a:r>
            <a:r>
              <a:rPr lang="zh-CN" altLang="en-US" sz="2800" dirty="0" smtClean="0">
                <a:solidFill>
                  <a:srgbClr val="0D0D0D"/>
                </a:solidFill>
                <a:latin typeface="HanziPen TC" charset="-120"/>
                <a:ea typeface="HanziPen TC" charset="-120"/>
                <a:cs typeface="HanziPen TC" charset="-120"/>
              </a:rPr>
              <a:t>先人有「敬惜字紙」的傳統？</a:t>
            </a:r>
            <a:endParaRPr lang="zh-TW" altLang="en-US" sz="2800" dirty="0">
              <a:solidFill>
                <a:srgbClr val="0D0D0D"/>
              </a:solidFill>
              <a:latin typeface="HanziPen TC" charset="-120"/>
              <a:ea typeface="HanziPen TC" charset="-120"/>
              <a:cs typeface="HanziPen TC" charset="-120"/>
            </a:endParaRPr>
          </a:p>
        </p:txBody>
      </p:sp>
      <p:sp>
        <p:nvSpPr>
          <p:cNvPr id="8" name="圓角矩形 9"/>
          <p:cNvSpPr/>
          <p:nvPr/>
        </p:nvSpPr>
        <p:spPr>
          <a:xfrm>
            <a:off x="1419727" y="1455821"/>
            <a:ext cx="9641306" cy="228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lnSpc>
                <a:spcPct val="150000"/>
              </a:lnSpc>
              <a:defRPr/>
            </a:pPr>
            <a:r>
              <a:rPr lang="zh-CN" altLang="en-US" sz="2800" b="1" dirty="0">
                <a:solidFill>
                  <a:schemeClr val="tx1"/>
                </a:solidFill>
                <a:latin typeface="HanziPen TC" charset="-120"/>
                <a:ea typeface="HanziPen TC" charset="-120"/>
                <a:cs typeface="HanziPen TC" charset="-120"/>
              </a:rPr>
              <a:t>「</a:t>
            </a:r>
            <a:r>
              <a:rPr lang="zh-CN" altLang="zh-TW" sz="2800" b="1" dirty="0">
                <a:solidFill>
                  <a:schemeClr val="tx1"/>
                </a:solidFill>
                <a:latin typeface="HanziPen TC" charset="-120"/>
                <a:ea typeface="HanziPen TC" charset="-120"/>
                <a:cs typeface="HanziPen TC" charset="-120"/>
              </a:rPr>
              <a:t>在先人的心中</a:t>
            </a:r>
            <a:r>
              <a:rPr lang="zh-CN" altLang="zh-TW" sz="2800" b="1" dirty="0" smtClean="0">
                <a:solidFill>
                  <a:schemeClr val="tx1"/>
                </a:solidFill>
                <a:latin typeface="HanziPen TC" charset="-120"/>
                <a:ea typeface="HanziPen TC" charset="-120"/>
                <a:cs typeface="HanziPen TC" charset="-120"/>
              </a:rPr>
              <a:t>，</a:t>
            </a:r>
            <a:r>
              <a:rPr lang="zh-CN" altLang="zh-TW" sz="2800" b="1" dirty="0" smtClean="0">
                <a:solidFill>
                  <a:srgbClr val="0070C0"/>
                </a:solidFill>
                <a:latin typeface="HanziPen TC" charset="-120"/>
                <a:ea typeface="HanziPen TC" charset="-120"/>
                <a:cs typeface="HanziPen TC" charset="-120"/>
              </a:rPr>
              <a:t>紙</a:t>
            </a:r>
            <a:r>
              <a:rPr lang="zh-CN" altLang="zh-TW" sz="2800" b="1" dirty="0">
                <a:solidFill>
                  <a:srgbClr val="0070C0"/>
                </a:solidFill>
                <a:latin typeface="HanziPen TC" charset="-120"/>
                <a:ea typeface="HanziPen TC" charset="-120"/>
                <a:cs typeface="HanziPen TC" charset="-120"/>
              </a:rPr>
              <a:t>和文字是文明的象徵</a:t>
            </a:r>
            <a:r>
              <a:rPr lang="zh-CN" altLang="zh-TW" sz="2800" b="1" dirty="0" smtClean="0">
                <a:solidFill>
                  <a:srgbClr val="0070C0"/>
                </a:solidFill>
                <a:latin typeface="HanziPen TC" charset="-120"/>
                <a:ea typeface="HanziPen TC" charset="-120"/>
                <a:cs typeface="HanziPen TC" charset="-120"/>
              </a:rPr>
              <a:t>，也</a:t>
            </a:r>
            <a:r>
              <a:rPr lang="zh-CN" altLang="zh-TW" sz="2800" b="1" dirty="0">
                <a:solidFill>
                  <a:srgbClr val="0070C0"/>
                </a:solidFill>
                <a:latin typeface="HanziPen TC" charset="-120"/>
                <a:ea typeface="HanziPen TC" charset="-120"/>
                <a:cs typeface="HanziPen TC" charset="-120"/>
              </a:rPr>
              <a:t>是一種傳承</a:t>
            </a:r>
            <a:r>
              <a:rPr lang="zh-CN" altLang="zh-TW" sz="2800" b="1" dirty="0" smtClean="0">
                <a:solidFill>
                  <a:srgbClr val="0070C0"/>
                </a:solidFill>
                <a:latin typeface="HanziPen TC" charset="-120"/>
                <a:ea typeface="HanziPen TC" charset="-120"/>
                <a:cs typeface="HanziPen TC" charset="-120"/>
              </a:rPr>
              <a:t>；</a:t>
            </a:r>
            <a:endParaRPr lang="en-US" altLang="zh-CN" sz="2800" b="1" dirty="0" smtClean="0">
              <a:solidFill>
                <a:srgbClr val="0070C0"/>
              </a:solidFill>
              <a:latin typeface="HanziPen TC" charset="-120"/>
              <a:ea typeface="HanziPen TC" charset="-120"/>
              <a:cs typeface="HanziPen TC" charset="-120"/>
            </a:endParaRPr>
          </a:p>
          <a:p>
            <a:pPr marL="457200" indent="-457200">
              <a:lnSpc>
                <a:spcPct val="150000"/>
              </a:lnSpc>
              <a:defRPr/>
            </a:pPr>
            <a:r>
              <a:rPr lang="zh-CN" altLang="zh-TW" sz="2800" b="1" dirty="0" smtClean="0">
                <a:solidFill>
                  <a:srgbClr val="0070C0"/>
                </a:solidFill>
                <a:latin typeface="HanziPen TC" charset="-120"/>
                <a:ea typeface="HanziPen TC" charset="-120"/>
                <a:cs typeface="HanziPen TC" charset="-120"/>
              </a:rPr>
              <a:t>加上</a:t>
            </a:r>
            <a:r>
              <a:rPr lang="zh-CN" altLang="zh-TW" sz="2800" b="1" dirty="0">
                <a:solidFill>
                  <a:srgbClr val="0070C0"/>
                </a:solidFill>
                <a:latin typeface="HanziPen TC" charset="-120"/>
                <a:ea typeface="HanziPen TC" charset="-120"/>
                <a:cs typeface="HanziPen TC" charset="-120"/>
              </a:rPr>
              <a:t>造字不易的印象</a:t>
            </a:r>
            <a:r>
              <a:rPr lang="zh-CN" altLang="zh-TW" sz="2800" b="1" dirty="0" smtClean="0">
                <a:solidFill>
                  <a:schemeClr val="tx1"/>
                </a:solidFill>
                <a:latin typeface="HanziPen TC" charset="-120"/>
                <a:ea typeface="HanziPen TC" charset="-120"/>
                <a:cs typeface="HanziPen TC" charset="-120"/>
              </a:rPr>
              <a:t>，才</a:t>
            </a:r>
            <a:r>
              <a:rPr lang="zh-CN" altLang="zh-TW" sz="2800" b="1" dirty="0">
                <a:solidFill>
                  <a:schemeClr val="tx1"/>
                </a:solidFill>
                <a:latin typeface="HanziPen TC" charset="-120"/>
                <a:ea typeface="HanziPen TC" charset="-120"/>
                <a:cs typeface="HanziPen TC" charset="-120"/>
              </a:rPr>
              <a:t>有「敬惜字紙」的傳統</a:t>
            </a:r>
            <a:r>
              <a:rPr lang="zh-CN" altLang="en-US" sz="2800" b="1" dirty="0">
                <a:solidFill>
                  <a:schemeClr val="tx1"/>
                </a:solidFill>
                <a:latin typeface="HanziPen TC" charset="-120"/>
                <a:ea typeface="HanziPen TC" charset="-120"/>
                <a:cs typeface="HanziPen TC" charset="-120"/>
              </a:rPr>
              <a:t>。」</a:t>
            </a:r>
            <a:endParaRPr lang="en-US" altLang="zh-CN" sz="2800" b="1" dirty="0">
              <a:solidFill>
                <a:schemeClr val="tx1"/>
              </a:solidFill>
              <a:latin typeface="HanziPen TC" charset="-120"/>
              <a:ea typeface="HanziPen TC" charset="-120"/>
              <a:cs typeface="HanziPen TC" charset="-120"/>
            </a:endParaRPr>
          </a:p>
          <a:p>
            <a:pPr marL="457200" indent="-457200">
              <a:lnSpc>
                <a:spcPct val="150000"/>
              </a:lnSpc>
              <a:defRPr/>
            </a:pPr>
            <a:endParaRPr lang="zh-TW" altLang="en-US" sz="2800" dirty="0">
              <a:solidFill>
                <a:schemeClr val="tx1"/>
              </a:solidFill>
              <a:latin typeface="微軟正黑體" charset="0"/>
              <a:ea typeface="微軟正黑體" charset="0"/>
              <a:cs typeface="微軟正黑體" charset="0"/>
            </a:endParaRPr>
          </a:p>
          <a:p>
            <a:pPr marL="457200" indent="-457200">
              <a:defRPr/>
            </a:pPr>
            <a:endParaRPr lang="zh-TW" altLang="en-US" sz="2800" dirty="0">
              <a:solidFill>
                <a:schemeClr val="tx1"/>
              </a:solidFill>
              <a:ea typeface="新細明體" charset="0"/>
              <a:cs typeface="新細明體" charset="0"/>
            </a:endParaRPr>
          </a:p>
          <a:p>
            <a:pPr marL="457200" indent="-457200">
              <a:defRPr/>
            </a:pPr>
            <a:endParaRPr lang="zh-TW" altLang="en-US" sz="2800" dirty="0">
              <a:solidFill>
                <a:schemeClr val="tx1"/>
              </a:solidFill>
              <a:ea typeface="新細明體" charset="0"/>
              <a:cs typeface="新細明體" charset="0"/>
            </a:endParaRPr>
          </a:p>
        </p:txBody>
      </p:sp>
      <p:sp>
        <p:nvSpPr>
          <p:cNvPr id="55300" name="Down Arrow 8"/>
          <p:cNvSpPr>
            <a:spLocks noChangeArrowheads="1"/>
          </p:cNvSpPr>
          <p:nvPr/>
        </p:nvSpPr>
        <p:spPr bwMode="auto">
          <a:xfrm>
            <a:off x="6184231" y="3741821"/>
            <a:ext cx="914400" cy="914400"/>
          </a:xfrm>
          <a:prstGeom prst="downArrow">
            <a:avLst>
              <a:gd name="adj1" fmla="val 50000"/>
              <a:gd name="adj2" fmla="val 50000"/>
            </a:avLst>
          </a:prstGeom>
          <a:solidFill>
            <a:schemeClr val="accent1"/>
          </a:solidFill>
          <a:ln w="9525">
            <a:solidFill>
              <a:schemeClr val="tx1"/>
            </a:solidFill>
            <a:round/>
            <a:headEnd/>
            <a:tailEnd/>
          </a:ln>
        </p:spPr>
        <p:txBody>
          <a:bodyP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ClrTx/>
              <a:buFontTx/>
              <a:buNone/>
            </a:pPr>
            <a:endParaRPr lang="zh-TW" altLang="en-US" sz="1800">
              <a:latin typeface="Arial" charset="0"/>
            </a:endParaRPr>
          </a:p>
        </p:txBody>
      </p:sp>
    </p:spTree>
    <p:extLst>
      <p:ext uri="{BB962C8B-B14F-4D97-AF65-F5344CB8AC3E}">
        <p14:creationId xmlns:p14="http://schemas.microsoft.com/office/powerpoint/2010/main" val="1678959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2209800" y="609600"/>
            <a:ext cx="8180388" cy="1106488"/>
          </a:xfrm>
          <a:prstGeom prst="rect">
            <a:avLst/>
          </a:prstGeom>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3800">
                <a:effectLst>
                  <a:outerShdw blurRad="38100" dist="38100" dir="2700000" algn="tl">
                    <a:srgbClr val="DDDDDD"/>
                  </a:outerShdw>
                </a:effectLst>
                <a:latin typeface="微軟正黑體" charset="0"/>
                <a:ea typeface="微軟正黑體" charset="0"/>
                <a:cs typeface="微軟正黑體" charset="0"/>
              </a:rPr>
              <a:t>用疑問詞「為什麼」提問因果關係</a:t>
            </a:r>
          </a:p>
        </p:txBody>
      </p:sp>
      <p:sp>
        <p:nvSpPr>
          <p:cNvPr id="7" name="圓角矩形 6"/>
          <p:cNvSpPr/>
          <p:nvPr/>
        </p:nvSpPr>
        <p:spPr>
          <a:xfrm>
            <a:off x="1419727" y="4656221"/>
            <a:ext cx="9668292" cy="1741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r>
              <a:rPr lang="zh-CN" altLang="en-US" sz="2800" dirty="0" smtClean="0">
                <a:solidFill>
                  <a:srgbClr val="0070C0"/>
                </a:solidFill>
                <a:latin typeface="HanziPen TC" charset="-120"/>
                <a:ea typeface="HanziPen TC" charset="-120"/>
                <a:cs typeface="HanziPen TC" charset="-120"/>
              </a:rPr>
              <a:t>為什麼</a:t>
            </a:r>
            <a:r>
              <a:rPr lang="zh-CN" altLang="en-US" sz="2800" dirty="0" smtClean="0">
                <a:solidFill>
                  <a:srgbClr val="0D0D0D"/>
                </a:solidFill>
                <a:latin typeface="HanziPen TC" charset="-120"/>
                <a:ea typeface="HanziPen TC" charset="-120"/>
                <a:cs typeface="HanziPen TC" charset="-120"/>
              </a:rPr>
              <a:t>惜字亭逐漸失去作用？</a:t>
            </a:r>
            <a:endParaRPr lang="zh-TW" altLang="en-US" sz="2800" dirty="0">
              <a:solidFill>
                <a:srgbClr val="0D0D0D"/>
              </a:solidFill>
              <a:latin typeface="HanziPen TC" charset="-120"/>
              <a:ea typeface="HanziPen TC" charset="-120"/>
              <a:cs typeface="HanziPen TC" charset="-120"/>
            </a:endParaRPr>
          </a:p>
        </p:txBody>
      </p:sp>
      <p:sp>
        <p:nvSpPr>
          <p:cNvPr id="8" name="圓角矩形 9"/>
          <p:cNvSpPr/>
          <p:nvPr/>
        </p:nvSpPr>
        <p:spPr>
          <a:xfrm>
            <a:off x="1419727" y="1455821"/>
            <a:ext cx="9641306" cy="2286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marL="457200" indent="-457200">
              <a:lnSpc>
                <a:spcPct val="150000"/>
              </a:lnSpc>
              <a:defRPr/>
            </a:pPr>
            <a:r>
              <a:rPr lang="zh-CN" altLang="en-US" sz="2800" b="1" dirty="0" smtClean="0">
                <a:solidFill>
                  <a:schemeClr val="tx1"/>
                </a:solidFill>
                <a:latin typeface="HanziPen TC" charset="-120"/>
                <a:ea typeface="HanziPen TC" charset="-120"/>
                <a:cs typeface="HanziPen TC" charset="-120"/>
              </a:rPr>
              <a:t>「</a:t>
            </a:r>
            <a:r>
              <a:rPr lang="zh-CN" altLang="zh-TW" sz="2800" b="1" dirty="0">
                <a:solidFill>
                  <a:srgbClr val="0070C0"/>
                </a:solidFill>
                <a:latin typeface="HanziPen TC" charset="-120"/>
                <a:ea typeface="HanziPen TC" charset="-120"/>
                <a:cs typeface="HanziPen TC" charset="-120"/>
              </a:rPr>
              <a:t>由於現代印刷術發達，出版品隨處可見，加上時代的轉變，收字紙的舊有習俗已日漸式微，</a:t>
            </a:r>
            <a:r>
              <a:rPr lang="zh-CN" altLang="zh-TW" sz="2800" b="1" dirty="0">
                <a:solidFill>
                  <a:schemeClr val="tx1"/>
                </a:solidFill>
                <a:latin typeface="HanziPen TC" charset="-120"/>
                <a:ea typeface="HanziPen TC" charset="-120"/>
                <a:cs typeface="HanziPen TC" charset="-120"/>
              </a:rPr>
              <a:t>惜字亭也逐漸失去作用了。</a:t>
            </a:r>
            <a:endParaRPr lang="zh-TW" altLang="en-US" sz="2800" dirty="0">
              <a:solidFill>
                <a:schemeClr val="tx1"/>
              </a:solidFill>
              <a:latin typeface="微軟正黑體" charset="0"/>
              <a:ea typeface="微軟正黑體" charset="0"/>
              <a:cs typeface="微軟正黑體" charset="0"/>
            </a:endParaRPr>
          </a:p>
          <a:p>
            <a:pPr marL="457200" indent="-457200">
              <a:defRPr/>
            </a:pPr>
            <a:endParaRPr lang="zh-TW" altLang="en-US" sz="2800" dirty="0">
              <a:solidFill>
                <a:schemeClr val="tx1"/>
              </a:solidFill>
              <a:ea typeface="新細明體" charset="0"/>
              <a:cs typeface="新細明體" charset="0"/>
            </a:endParaRPr>
          </a:p>
          <a:p>
            <a:pPr marL="457200" indent="-457200">
              <a:defRPr/>
            </a:pPr>
            <a:endParaRPr lang="zh-TW" altLang="en-US" sz="2800" dirty="0">
              <a:solidFill>
                <a:schemeClr val="tx1"/>
              </a:solidFill>
              <a:ea typeface="新細明體" charset="0"/>
              <a:cs typeface="新細明體" charset="0"/>
            </a:endParaRPr>
          </a:p>
        </p:txBody>
      </p:sp>
      <p:sp>
        <p:nvSpPr>
          <p:cNvPr id="55300" name="Down Arrow 8"/>
          <p:cNvSpPr>
            <a:spLocks noChangeArrowheads="1"/>
          </p:cNvSpPr>
          <p:nvPr/>
        </p:nvSpPr>
        <p:spPr bwMode="auto">
          <a:xfrm>
            <a:off x="6184231" y="3741821"/>
            <a:ext cx="914400" cy="914400"/>
          </a:xfrm>
          <a:prstGeom prst="downArrow">
            <a:avLst>
              <a:gd name="adj1" fmla="val 50000"/>
              <a:gd name="adj2" fmla="val 50000"/>
            </a:avLst>
          </a:prstGeom>
          <a:solidFill>
            <a:schemeClr val="accent1"/>
          </a:solidFill>
          <a:ln w="9525">
            <a:solidFill>
              <a:schemeClr val="tx1"/>
            </a:solidFill>
            <a:round/>
            <a:headEnd/>
            <a:tailEnd/>
          </a:ln>
        </p:spPr>
        <p:txBody>
          <a:bodyP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ClrTx/>
              <a:buFontTx/>
              <a:buNone/>
            </a:pPr>
            <a:endParaRPr lang="zh-TW" altLang="en-US" sz="1800">
              <a:latin typeface="Arial" charset="0"/>
            </a:endParaRPr>
          </a:p>
        </p:txBody>
      </p:sp>
    </p:spTree>
    <p:extLst>
      <p:ext uri="{BB962C8B-B14F-4D97-AF65-F5344CB8AC3E}">
        <p14:creationId xmlns:p14="http://schemas.microsoft.com/office/powerpoint/2010/main" val="33718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normAutofit/>
          </a:bodyPr>
          <a:lstStyle/>
          <a:p>
            <a:pPr eaLnBrk="1" hangingPunct="1">
              <a:lnSpc>
                <a:spcPct val="150000"/>
              </a:lnSpc>
            </a:pPr>
            <a:r>
              <a:rPr lang="zh-TW" altLang="en-US" sz="2800" dirty="0">
                <a:ea typeface="ＭＳ Ｐゴシック" charset="-128"/>
              </a:rPr>
              <a:t>學生經驗分析</a:t>
            </a:r>
            <a:endParaRPr lang="en-US" altLang="zh-TW" sz="2800" dirty="0">
              <a:ea typeface="ＭＳ Ｐゴシック" charset="-128"/>
            </a:endParaRPr>
          </a:p>
          <a:p>
            <a:pPr eaLnBrk="1" hangingPunct="1">
              <a:lnSpc>
                <a:spcPct val="150000"/>
              </a:lnSpc>
            </a:pPr>
            <a:r>
              <a:rPr lang="zh-TW" altLang="en-US" sz="2800" dirty="0">
                <a:ea typeface="ＭＳ Ｐゴシック" charset="-128"/>
              </a:rPr>
              <a:t>文本分析</a:t>
            </a:r>
            <a:endParaRPr lang="en-US" altLang="zh-TW" sz="2800" dirty="0">
              <a:ea typeface="ＭＳ Ｐゴシック" charset="-128"/>
            </a:endParaRPr>
          </a:p>
          <a:p>
            <a:pPr eaLnBrk="1" hangingPunct="1">
              <a:lnSpc>
                <a:spcPct val="150000"/>
              </a:lnSpc>
            </a:pPr>
            <a:r>
              <a:rPr lang="zh-TW" altLang="en-US" sz="2800" dirty="0">
                <a:ea typeface="ＭＳ Ｐゴシック" charset="-128"/>
              </a:rPr>
              <a:t>教學流程</a:t>
            </a:r>
            <a:endParaRPr lang="en-US" altLang="zh-TW" sz="2800" dirty="0">
              <a:ea typeface="ＭＳ Ｐゴシック" charset="-128"/>
            </a:endParaRPr>
          </a:p>
          <a:p>
            <a:pPr eaLnBrk="1" hangingPunct="1">
              <a:lnSpc>
                <a:spcPct val="150000"/>
              </a:lnSpc>
            </a:pPr>
            <a:r>
              <a:rPr lang="zh-TW" altLang="en-US" sz="2800" dirty="0">
                <a:ea typeface="ＭＳ Ｐゴシック" charset="-128"/>
              </a:rPr>
              <a:t>重點策略</a:t>
            </a:r>
            <a:r>
              <a:rPr lang="zh-TW" altLang="en-US" sz="2800" dirty="0" smtClean="0">
                <a:ea typeface="ＭＳ Ｐゴシック" charset="-128"/>
              </a:rPr>
              <a:t>教學</a:t>
            </a:r>
            <a:r>
              <a:rPr lang="en-US" altLang="zh-CN" sz="2800" dirty="0" smtClean="0">
                <a:ea typeface="ＭＳ Ｐゴシック" charset="-128"/>
              </a:rPr>
              <a:t>-</a:t>
            </a:r>
            <a:r>
              <a:rPr lang="zh-CN" altLang="en-US" sz="2800" dirty="0" smtClean="0">
                <a:ea typeface="ＭＳ Ｐゴシック" charset="-128"/>
              </a:rPr>
              <a:t>由文本找支持理由</a:t>
            </a:r>
            <a:endParaRPr lang="en-US" altLang="zh-TW" sz="2800" dirty="0">
              <a:ea typeface="ＭＳ Ｐゴシック" charset="-128"/>
            </a:endParaRPr>
          </a:p>
          <a:p>
            <a:pPr eaLnBrk="1" hangingPunct="1">
              <a:lnSpc>
                <a:spcPct val="150000"/>
              </a:lnSpc>
              <a:buFont typeface="Arial" charset="0"/>
              <a:buNone/>
            </a:pPr>
            <a:endParaRPr lang="en-US" altLang="zh-TW" sz="2800" dirty="0">
              <a:ea typeface="ＭＳ Ｐゴシック" charset="-128"/>
            </a:endParaRPr>
          </a:p>
          <a:p>
            <a:pPr eaLnBrk="1" hangingPunct="1"/>
            <a:endParaRPr lang="en-US" altLang="zh-TW" sz="2800" dirty="0">
              <a:ea typeface="ＭＳ Ｐゴシック" charset="-128"/>
            </a:endParaRPr>
          </a:p>
        </p:txBody>
      </p:sp>
      <p:sp>
        <p:nvSpPr>
          <p:cNvPr id="3" name="Title 2"/>
          <p:cNvSpPr>
            <a:spLocks noGrp="1"/>
          </p:cNvSpPr>
          <p:nvPr>
            <p:ph type="title"/>
          </p:nvPr>
        </p:nvSpPr>
        <p:spPr/>
        <p:txBody>
          <a:bodyPr/>
          <a:lstStyle/>
          <a:p>
            <a:pPr eaLnBrk="1" hangingPunct="1">
              <a:defRPr/>
            </a:pPr>
            <a:r>
              <a:rPr lang="zh-TW" altLang="en-US" dirty="0">
                <a:effectLst>
                  <a:outerShdw blurRad="38100" dist="38100" dir="2700000" algn="tl">
                    <a:srgbClr val="DDDDDD"/>
                  </a:outerShdw>
                </a:effectLst>
                <a:ea typeface="ＭＳ Ｐゴシック" charset="0"/>
                <a:cs typeface="ＭＳ Ｐゴシック" charset="0"/>
              </a:rPr>
              <a:t>閱讀理解</a:t>
            </a:r>
            <a:r>
              <a:rPr lang="zh-TW" altLang="en-US" dirty="0" smtClean="0">
                <a:effectLst>
                  <a:outerShdw blurRad="38100" dist="38100" dir="2700000" algn="tl">
                    <a:srgbClr val="DDDDDD"/>
                  </a:outerShdw>
                </a:effectLst>
                <a:ea typeface="ＭＳ Ｐゴシック" charset="0"/>
                <a:cs typeface="ＭＳ Ｐゴシック" charset="0"/>
              </a:rPr>
              <a:t>教學</a:t>
            </a:r>
            <a:r>
              <a:rPr lang="zh-CN" altLang="en-US" dirty="0" smtClean="0">
                <a:effectLst>
                  <a:outerShdw blurRad="38100" dist="38100" dir="2700000" algn="tl">
                    <a:srgbClr val="DDDDDD"/>
                  </a:outerShdw>
                </a:effectLst>
                <a:ea typeface="ＭＳ Ｐゴシック" charset="0"/>
                <a:cs typeface="ＭＳ Ｐゴシック" charset="0"/>
              </a:rPr>
              <a:t>設計</a:t>
            </a:r>
            <a:endParaRPr lang="zh-TW" altLang="en-US" dirty="0">
              <a:effectLst>
                <a:outerShdw blurRad="38100" dist="38100" dir="2700000" algn="tl">
                  <a:srgbClr val="DDDDDD"/>
                </a:outerShdw>
              </a:effectLst>
              <a:ea typeface="ＭＳ Ｐゴシック" charset="0"/>
              <a:cs typeface="ＭＳ Ｐゴシック" charset="0"/>
            </a:endParaRPr>
          </a:p>
        </p:txBody>
      </p:sp>
    </p:spTree>
    <p:extLst>
      <p:ext uri="{BB962C8B-B14F-4D97-AF65-F5344CB8AC3E}">
        <p14:creationId xmlns:p14="http://schemas.microsoft.com/office/powerpoint/2010/main" val="1049479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圓角矩形 17"/>
          <p:cNvSpPr/>
          <p:nvPr/>
        </p:nvSpPr>
        <p:spPr>
          <a:xfrm>
            <a:off x="470170" y="2813155"/>
            <a:ext cx="11126352" cy="576263"/>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marL="0" lvl="1">
              <a:defRPr/>
            </a:pPr>
            <a:r>
              <a:rPr lang="zh-TW" altLang="en-US" sz="2000" b="1" dirty="0">
                <a:solidFill>
                  <a:schemeClr val="bg1"/>
                </a:solidFill>
                <a:latin typeface="HanziPen TC" charset="-120"/>
                <a:ea typeface="HanziPen TC" charset="-120"/>
                <a:cs typeface="HanziPen TC" charset="-120"/>
              </a:rPr>
              <a:t>老師追問：</a:t>
            </a:r>
            <a:r>
              <a:rPr lang="zh-TW" altLang="en-US" sz="2000" b="1" dirty="0" smtClean="0">
                <a:solidFill>
                  <a:schemeClr val="bg1"/>
                </a:solidFill>
                <a:latin typeface="HanziPen TC" charset="-120"/>
                <a:ea typeface="HanziPen TC" charset="-120"/>
                <a:cs typeface="HanziPen TC" charset="-120"/>
              </a:rPr>
              <a:t>為什麼</a:t>
            </a:r>
            <a:r>
              <a:rPr lang="zh-CN" altLang="en-US" sz="2000" b="1" dirty="0" smtClean="0">
                <a:solidFill>
                  <a:schemeClr val="bg1"/>
                </a:solidFill>
                <a:latin typeface="HanziPen TC" charset="-120"/>
                <a:ea typeface="HanziPen TC" charset="-120"/>
                <a:cs typeface="HanziPen TC" charset="-120"/>
              </a:rPr>
              <a:t>先人有敬惜字紙的傳統</a:t>
            </a:r>
            <a:r>
              <a:rPr lang="zh-TW" altLang="en-US" sz="2000" b="1" dirty="0" smtClean="0">
                <a:solidFill>
                  <a:schemeClr val="bg1"/>
                </a:solidFill>
                <a:latin typeface="HanziPen TC" charset="-120"/>
                <a:ea typeface="HanziPen TC" charset="-120"/>
                <a:cs typeface="HanziPen TC" charset="-120"/>
              </a:rPr>
              <a:t>？</a:t>
            </a:r>
            <a:endParaRPr lang="zh-TW" altLang="en-US" sz="2000" b="1" dirty="0">
              <a:solidFill>
                <a:schemeClr val="bg1"/>
              </a:solidFill>
              <a:latin typeface="HanziPen TC" charset="-120"/>
              <a:ea typeface="HanziPen TC" charset="-120"/>
              <a:cs typeface="HanziPen TC" charset="-120"/>
            </a:endParaRPr>
          </a:p>
        </p:txBody>
      </p:sp>
      <p:sp>
        <p:nvSpPr>
          <p:cNvPr id="19" name="向下箭號圖說文字 18"/>
          <p:cNvSpPr/>
          <p:nvPr/>
        </p:nvSpPr>
        <p:spPr>
          <a:xfrm>
            <a:off x="478009" y="3575155"/>
            <a:ext cx="11117179" cy="1221697"/>
          </a:xfrm>
          <a:prstGeom prst="downArrowCallout">
            <a:avLst/>
          </a:prstGeom>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r>
              <a:rPr lang="zh-TW" altLang="en-US" sz="2000" b="1">
                <a:solidFill>
                  <a:schemeClr val="bg1"/>
                </a:solidFill>
                <a:latin typeface="HanziPen TC" charset="-120"/>
                <a:ea typeface="HanziPen TC" charset="-120"/>
                <a:cs typeface="HanziPen TC" charset="-120"/>
              </a:rPr>
              <a:t>  老師提示：請找找看別的段落是否有答案。</a:t>
            </a:r>
          </a:p>
        </p:txBody>
      </p:sp>
      <p:sp>
        <p:nvSpPr>
          <p:cNvPr id="14" name="標題 1"/>
          <p:cNvSpPr txBox="1">
            <a:spLocks/>
          </p:cNvSpPr>
          <p:nvPr/>
        </p:nvSpPr>
        <p:spPr>
          <a:xfrm>
            <a:off x="2286000" y="533400"/>
            <a:ext cx="8180388" cy="1106488"/>
          </a:xfrm>
          <a:prstGeom prst="rect">
            <a:avLst/>
          </a:prstGeom>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endParaRPr lang="zh-TW" altLang="en-US" sz="4400" dirty="0">
              <a:solidFill>
                <a:srgbClr val="F2F2F2"/>
              </a:solidFill>
              <a:effectLst>
                <a:outerShdw blurRad="38100" dist="38100" dir="2700000" algn="tl">
                  <a:srgbClr val="DDDDDD"/>
                </a:outerShdw>
              </a:effectLst>
              <a:latin typeface="微軟正黑體" charset="0"/>
              <a:ea typeface="微軟正黑體" charset="0"/>
              <a:cs typeface="微軟正黑體" charset="0"/>
            </a:endParaRPr>
          </a:p>
        </p:txBody>
      </p:sp>
      <p:sp>
        <p:nvSpPr>
          <p:cNvPr id="11" name="圓角矩形 10"/>
          <p:cNvSpPr/>
          <p:nvPr/>
        </p:nvSpPr>
        <p:spPr>
          <a:xfrm>
            <a:off x="478009" y="2025755"/>
            <a:ext cx="11117179" cy="639763"/>
          </a:xfrm>
          <a:prstGeom prst="roundRect">
            <a:avLst/>
          </a:prstGeom>
          <a:ln/>
        </p:spPr>
        <p:style>
          <a:lnRef idx="0">
            <a:schemeClr val="accent1"/>
          </a:lnRef>
          <a:fillRef idx="3">
            <a:schemeClr val="accent1"/>
          </a:fillRef>
          <a:effectRef idx="3">
            <a:schemeClr val="accent1"/>
          </a:effectRef>
          <a:fontRef idx="minor">
            <a:schemeClr val="lt1"/>
          </a:fontRef>
        </p:style>
        <p:txBody>
          <a:bodyPr anchor="ctr"/>
          <a:lstStyle/>
          <a:p>
            <a:pPr marL="0" lvl="1">
              <a:lnSpc>
                <a:spcPct val="150000"/>
              </a:lnSpc>
              <a:defRPr/>
            </a:pPr>
            <a:r>
              <a:rPr lang="zh-CN" altLang="en-US" sz="2000" b="1" dirty="0" smtClean="0">
                <a:solidFill>
                  <a:schemeClr val="bg1"/>
                </a:solidFill>
                <a:latin typeface="HanziPen TC" charset="-120"/>
                <a:ea typeface="HanziPen TC" charset="-120"/>
                <a:cs typeface="HanziPen TC" charset="-120"/>
              </a:rPr>
              <a:t>因為先人有敬惜字紙的傳統，收集字紙焚燒，讓文字飛上天上向造字者致意。</a:t>
            </a:r>
            <a:endParaRPr lang="en-US" altLang="zh-TW" sz="2000" b="1" dirty="0">
              <a:solidFill>
                <a:schemeClr val="bg1"/>
              </a:solidFill>
              <a:latin typeface="HanziPen TC" charset="-120"/>
              <a:ea typeface="HanziPen TC" charset="-120"/>
              <a:cs typeface="HanziPen TC" charset="-120"/>
            </a:endParaRPr>
          </a:p>
        </p:txBody>
      </p:sp>
      <p:sp>
        <p:nvSpPr>
          <p:cNvPr id="15" name="向下箭號圖說文字 14"/>
          <p:cNvSpPr/>
          <p:nvPr/>
        </p:nvSpPr>
        <p:spPr>
          <a:xfrm>
            <a:off x="469797" y="908154"/>
            <a:ext cx="11128645" cy="1117600"/>
          </a:xfrm>
          <a:prstGeom prst="downArrowCallout">
            <a:avLst/>
          </a:prstGeom>
          <a:ln/>
        </p:spPr>
        <p:style>
          <a:lnRef idx="0">
            <a:schemeClr val="accent1"/>
          </a:lnRef>
          <a:fillRef idx="3">
            <a:schemeClr val="accent1"/>
          </a:fillRef>
          <a:effectRef idx="3">
            <a:schemeClr val="accent1"/>
          </a:effectRef>
          <a:fontRef idx="minor">
            <a:schemeClr val="lt1"/>
          </a:fontRef>
        </p:style>
        <p:txBody>
          <a:bodyPr anchor="ctr"/>
          <a:lstStyle/>
          <a:p>
            <a:pPr marL="0" lvl="1">
              <a:defRPr/>
            </a:pPr>
            <a:r>
              <a:rPr lang="zh-TW" altLang="en-US" sz="2000" b="1" dirty="0">
                <a:solidFill>
                  <a:schemeClr val="bg1"/>
                </a:solidFill>
                <a:latin typeface="HanziPen TC" charset="-120"/>
                <a:ea typeface="HanziPen TC" charset="-120"/>
                <a:cs typeface="HanziPen TC" charset="-120"/>
              </a:rPr>
              <a:t>老師提問</a:t>
            </a:r>
            <a:r>
              <a:rPr lang="zh-TW" altLang="en-US" sz="2000" b="1" dirty="0" smtClean="0">
                <a:solidFill>
                  <a:schemeClr val="bg1"/>
                </a:solidFill>
                <a:latin typeface="HanziPen TC" charset="-120"/>
                <a:ea typeface="HanziPen TC" charset="-120"/>
                <a:cs typeface="HanziPen TC" charset="-120"/>
              </a:rPr>
              <a:t>：</a:t>
            </a:r>
            <a:r>
              <a:rPr lang="zh-CN" altLang="en-US" sz="2000" b="1" dirty="0" smtClean="0">
                <a:solidFill>
                  <a:schemeClr val="bg1"/>
                </a:solidFill>
                <a:latin typeface="HanziPen TC" charset="-120"/>
                <a:ea typeface="HanziPen TC" charset="-120"/>
                <a:cs typeface="HanziPen TC" charset="-120"/>
              </a:rPr>
              <a:t>為什麼在台灣各地常看見惜字亭的建築</a:t>
            </a:r>
            <a:endParaRPr lang="zh-TW" altLang="en-US" sz="2000" b="1" dirty="0">
              <a:solidFill>
                <a:schemeClr val="bg1"/>
              </a:solidFill>
              <a:latin typeface="HanziPen TC" charset="-120"/>
              <a:ea typeface="HanziPen TC" charset="-120"/>
              <a:cs typeface="HanziPen TC" charset="-120"/>
            </a:endParaRPr>
          </a:p>
        </p:txBody>
      </p:sp>
      <p:graphicFrame>
        <p:nvGraphicFramePr>
          <p:cNvPr id="8" name="D 1"/>
          <p:cNvGraphicFramePr/>
          <p:nvPr>
            <p:extLst>
              <p:ext uri="{D42A27DB-BD31-4B8C-83A1-F6EECF244321}">
                <p14:modId xmlns:p14="http://schemas.microsoft.com/office/powerpoint/2010/main" val="672026591"/>
              </p:ext>
            </p:extLst>
          </p:nvPr>
        </p:nvGraphicFramePr>
        <p:xfrm>
          <a:off x="481263" y="5029200"/>
          <a:ext cx="11117179"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1064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715000" y="1916114"/>
            <a:ext cx="4268788" cy="2427287"/>
          </a:xfrm>
          <a:effectLst>
            <a:outerShdw dist="35921" dir="2700000" algn="ctr" rotWithShape="0">
              <a:schemeClr val="tx1"/>
            </a:outerShdw>
          </a:effectLst>
        </p:spPr>
        <p:txBody>
          <a:bodyPr/>
          <a:lstStyle/>
          <a:p>
            <a:pPr marL="24161750" indent="-24161750">
              <a:lnSpc>
                <a:spcPct val="150000"/>
              </a:lnSpc>
              <a:defRPr/>
            </a:pPr>
            <a:r>
              <a:rPr lang="zh-TW" altLang="en-US" sz="3900">
                <a:effectLst>
                  <a:outerShdw blurRad="38100" dist="38100" dir="2700000" algn="tl">
                    <a:srgbClr val="DDDDDD"/>
                  </a:outerShdw>
                </a:effectLst>
                <a:ea typeface="ＭＳ Ｐゴシック" charset="0"/>
                <a:cs typeface="ＭＳ Ｐゴシック" charset="0"/>
              </a:rPr>
              <a:t>摘要策略教學示範</a:t>
            </a:r>
            <a:r>
              <a:rPr lang="en-US" altLang="zh-TW" sz="3900">
                <a:effectLst>
                  <a:outerShdw blurRad="38100" dist="38100" dir="2700000" algn="tl">
                    <a:srgbClr val="DDDDDD"/>
                  </a:outerShdw>
                </a:effectLst>
                <a:ea typeface="ＭＳ Ｐゴシック" charset="0"/>
                <a:cs typeface="ＭＳ Ｐゴシック" charset="0"/>
              </a:rPr>
              <a:t/>
            </a:r>
            <a:br>
              <a:rPr lang="en-US" altLang="zh-TW" sz="3900">
                <a:effectLst>
                  <a:outerShdw blurRad="38100" dist="38100" dir="2700000" algn="tl">
                    <a:srgbClr val="DDDDDD"/>
                  </a:outerShdw>
                </a:effectLst>
                <a:ea typeface="ＭＳ Ｐゴシック" charset="0"/>
                <a:cs typeface="ＭＳ Ｐゴシック" charset="0"/>
              </a:rPr>
            </a:br>
            <a:endParaRPr lang="zh-TW" altLang="en-US" sz="2900">
              <a:effectLst>
                <a:outerShdw blurRad="38100" dist="38100" dir="2700000" algn="tl">
                  <a:srgbClr val="DDDDDD"/>
                </a:outerShdw>
              </a:effectLst>
              <a:ea typeface="ＭＳ Ｐゴシック" charset="0"/>
              <a:cs typeface="ＭＳ Ｐゴシック" charset="0"/>
            </a:endParaRPr>
          </a:p>
        </p:txBody>
      </p:sp>
      <p:pic>
        <p:nvPicPr>
          <p:cNvPr id="63490" name="圖片 8" descr="C:\Users\CGS\Documents\0\logo.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6950" y="34926"/>
            <a:ext cx="1930400"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943600" y="3352801"/>
            <a:ext cx="3951288" cy="523875"/>
          </a:xfrm>
          <a:prstGeom prst="rect">
            <a:avLst/>
          </a:prstGeom>
        </p:spPr>
        <p:txBody>
          <a:bodyPr>
            <a:spAutoFit/>
          </a:bodyPr>
          <a:lstStyle>
            <a:lvl1pPr marL="514350" indent="-51435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defRPr/>
            </a:pPr>
            <a:r>
              <a:rPr lang="zh-TW" altLang="en-US" sz="2800">
                <a:effectLst>
                  <a:outerShdw blurRad="38100" dist="38100" dir="2700000" algn="tl">
                    <a:srgbClr val="C0C0C0"/>
                  </a:outerShdw>
                </a:effectLst>
                <a:latin typeface="標楷體" charset="0"/>
                <a:ea typeface="標楷體" charset="0"/>
              </a:rPr>
              <a:t>刪除</a:t>
            </a:r>
            <a:r>
              <a:rPr lang="en-US" altLang="zh-TW" sz="2800">
                <a:effectLst>
                  <a:outerShdw blurRad="38100" dist="38100" dir="2700000" algn="tl">
                    <a:srgbClr val="C0C0C0"/>
                  </a:outerShdw>
                </a:effectLst>
                <a:latin typeface="標楷體" charset="0"/>
                <a:ea typeface="標楷體" charset="0"/>
              </a:rPr>
              <a:t>/ </a:t>
            </a:r>
            <a:r>
              <a:rPr lang="zh-TW" altLang="en-US" sz="2800">
                <a:effectLst>
                  <a:outerShdw blurRad="38100" dist="38100" dir="2700000" algn="tl">
                    <a:srgbClr val="C0C0C0"/>
                  </a:outerShdw>
                </a:effectLst>
                <a:latin typeface="標楷體" charset="0"/>
                <a:ea typeface="標楷體" charset="0"/>
              </a:rPr>
              <a:t>歸納</a:t>
            </a:r>
            <a:r>
              <a:rPr lang="en-US" altLang="zh-TW" sz="2800">
                <a:effectLst>
                  <a:outerShdw blurRad="38100" dist="38100" dir="2700000" algn="tl">
                    <a:srgbClr val="C0C0C0"/>
                  </a:outerShdw>
                </a:effectLst>
                <a:latin typeface="標楷體" charset="0"/>
                <a:ea typeface="標楷體" charset="0"/>
              </a:rPr>
              <a:t>/ </a:t>
            </a:r>
            <a:r>
              <a:rPr lang="zh-TW" altLang="en-US" sz="2800">
                <a:effectLst>
                  <a:outerShdw blurRad="38100" dist="38100" dir="2700000" algn="tl">
                    <a:srgbClr val="C0C0C0"/>
                  </a:outerShdw>
                </a:effectLst>
                <a:latin typeface="標楷體" charset="0"/>
                <a:ea typeface="標楷體" charset="0"/>
              </a:rPr>
              <a:t>找主題句</a:t>
            </a:r>
            <a:endParaRPr lang="en-US" altLang="zh-TW" sz="2800">
              <a:effectLst>
                <a:outerShdw blurRad="38100" dist="38100" dir="2700000" algn="tl">
                  <a:srgbClr val="C0C0C0"/>
                </a:outerShdw>
              </a:effectLst>
              <a:latin typeface="標楷體" charset="0"/>
              <a:ea typeface="標楷體" charset="0"/>
            </a:endParaRPr>
          </a:p>
        </p:txBody>
      </p:sp>
    </p:spTree>
    <p:extLst>
      <p:ext uri="{BB962C8B-B14F-4D97-AF65-F5344CB8AC3E}">
        <p14:creationId xmlns:p14="http://schemas.microsoft.com/office/powerpoint/2010/main" val="198804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1558977" y="1603948"/>
            <a:ext cx="9578715" cy="5006714"/>
          </a:xfrm>
          <a:prstGeom prst="roundRect">
            <a:avLst>
              <a:gd name="adj" fmla="val 16667"/>
            </a:avLst>
          </a:prstGeom>
          <a:ln>
            <a:headEnd/>
            <a:tailEnd/>
          </a:ln>
        </p:spPr>
        <p:style>
          <a:lnRef idx="0">
            <a:schemeClr val="dk1"/>
          </a:lnRef>
          <a:fillRef idx="3">
            <a:schemeClr val="dk1"/>
          </a:fillRef>
          <a:effectRef idx="3">
            <a:schemeClr val="dk1"/>
          </a:effectRef>
          <a:fontRef idx="minor">
            <a:schemeClr val="lt1"/>
          </a:fontRef>
        </p:style>
        <p:txBody>
          <a:bodyPr anchor="ctr"/>
          <a:lstStyle>
            <a:lvl1pPr marL="514350" indent="-51435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lnSpc>
                <a:spcPct val="150000"/>
              </a:lnSpc>
              <a:buFontTx/>
              <a:buAutoNum type="arabicPeriod"/>
              <a:defRPr/>
            </a:pPr>
            <a:r>
              <a:rPr lang="zh-TW" altLang="en-US" sz="2800" dirty="0">
                <a:solidFill>
                  <a:schemeClr val="bg1"/>
                </a:solidFill>
                <a:latin typeface="HanziPen TC" charset="-120"/>
                <a:ea typeface="HanziPen TC" charset="-120"/>
                <a:cs typeface="HanziPen TC" charset="-120"/>
              </a:rPr>
              <a:t>瞭解好摘要的特性</a:t>
            </a:r>
            <a:r>
              <a:rPr lang="en-US" altLang="zh-TW" sz="2800" dirty="0">
                <a:solidFill>
                  <a:schemeClr val="bg1"/>
                </a:solidFill>
                <a:latin typeface="HanziPen TC" charset="-120"/>
                <a:ea typeface="HanziPen TC" charset="-120"/>
                <a:cs typeface="HanziPen TC" charset="-120"/>
              </a:rPr>
              <a:t>-</a:t>
            </a:r>
            <a:r>
              <a:rPr lang="zh-TW" altLang="en-US" sz="2800" dirty="0">
                <a:solidFill>
                  <a:schemeClr val="bg1"/>
                </a:solidFill>
                <a:latin typeface="HanziPen TC" charset="-120"/>
                <a:ea typeface="HanziPen TC" charset="-120"/>
                <a:cs typeface="HanziPen TC" charset="-120"/>
              </a:rPr>
              <a:t>簡短、包含所有重點、沒有不重要細節、文句流暢，促使學生將注意力集中在文章重要訊息上</a:t>
            </a:r>
            <a:r>
              <a:rPr lang="zh-TW" altLang="en-US" sz="2800" dirty="0" smtClean="0">
                <a:solidFill>
                  <a:schemeClr val="bg1"/>
                </a:solidFill>
                <a:latin typeface="HanziPen TC" charset="-120"/>
                <a:ea typeface="HanziPen TC" charset="-120"/>
                <a:cs typeface="HanziPen TC" charset="-120"/>
              </a:rPr>
              <a:t>。</a:t>
            </a:r>
            <a:endParaRPr lang="en-US" altLang="zh-TW" sz="2800" dirty="0" smtClean="0">
              <a:solidFill>
                <a:schemeClr val="bg1"/>
              </a:solidFill>
              <a:latin typeface="HanziPen TC" charset="-120"/>
              <a:ea typeface="HanziPen TC" charset="-120"/>
              <a:cs typeface="HanziPen TC" charset="-120"/>
            </a:endParaRPr>
          </a:p>
          <a:p>
            <a:pPr eaLnBrk="1" hangingPunct="1">
              <a:lnSpc>
                <a:spcPct val="150000"/>
              </a:lnSpc>
              <a:buFontTx/>
              <a:buAutoNum type="arabicPeriod"/>
              <a:defRPr/>
            </a:pPr>
            <a:endParaRPr lang="en-US" altLang="zh-TW" sz="2800" dirty="0">
              <a:solidFill>
                <a:schemeClr val="bg1"/>
              </a:solidFill>
              <a:latin typeface="HanziPen TC" charset="-120"/>
              <a:ea typeface="HanziPen TC" charset="-120"/>
              <a:cs typeface="HanziPen TC" charset="-120"/>
            </a:endParaRPr>
          </a:p>
          <a:p>
            <a:pPr eaLnBrk="1" hangingPunct="1">
              <a:lnSpc>
                <a:spcPct val="150000"/>
              </a:lnSpc>
              <a:buFontTx/>
              <a:buAutoNum type="arabicPeriod"/>
              <a:defRPr/>
            </a:pPr>
            <a:r>
              <a:rPr lang="zh-TW" altLang="en-US" sz="2800" dirty="0">
                <a:solidFill>
                  <a:schemeClr val="bg1"/>
                </a:solidFill>
                <a:latin typeface="HanziPen TC" charset="-120"/>
                <a:ea typeface="HanziPen TC" charset="-120"/>
                <a:cs typeface="HanziPen TC" charset="-120"/>
              </a:rPr>
              <a:t>以「刪除、歸納、找主題句」的規則使摘要成為一系列明確且有順序的執行程序，以降低摘要的難度。</a:t>
            </a:r>
          </a:p>
        </p:txBody>
      </p:sp>
      <p:sp>
        <p:nvSpPr>
          <p:cNvPr id="7" name="文字方塊 6"/>
          <p:cNvSpPr txBox="1"/>
          <p:nvPr/>
        </p:nvSpPr>
        <p:spPr>
          <a:xfrm>
            <a:off x="2514600" y="609600"/>
            <a:ext cx="7416800" cy="615950"/>
          </a:xfrm>
          <a:prstGeom prst="rect">
            <a:avLst/>
          </a:prstGeom>
          <a:noFill/>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3400" dirty="0">
                <a:effectLst>
                  <a:outerShdw blurRad="38100" dist="38100" dir="2700000" algn="tl">
                    <a:srgbClr val="C0C0C0"/>
                  </a:outerShdw>
                </a:effectLst>
                <a:latin typeface="微軟正黑體" charset="-120"/>
                <a:ea typeface="微軟正黑體" charset="-120"/>
              </a:rPr>
              <a:t>摘要</a:t>
            </a:r>
            <a:r>
              <a:rPr lang="en-US" altLang="zh-TW" sz="3400" dirty="0">
                <a:effectLst>
                  <a:outerShdw blurRad="38100" dist="38100" dir="2700000" algn="tl">
                    <a:srgbClr val="C0C0C0"/>
                  </a:outerShdw>
                </a:effectLst>
                <a:latin typeface="微軟正黑體" charset="-120"/>
                <a:ea typeface="微軟正黑體" charset="-120"/>
              </a:rPr>
              <a:t>-</a:t>
            </a:r>
            <a:r>
              <a:rPr lang="zh-TW" altLang="en-US" sz="3400" dirty="0">
                <a:effectLst>
                  <a:outerShdw blurRad="38100" dist="38100" dir="2700000" algn="tl">
                    <a:srgbClr val="C0C0C0"/>
                  </a:outerShdw>
                </a:effectLst>
                <a:latin typeface="微軟正黑體" charset="-120"/>
                <a:ea typeface="微軟正黑體" charset="-120"/>
              </a:rPr>
              <a:t>刪除、歸納、找主題句</a:t>
            </a:r>
            <a:r>
              <a:rPr lang="en-US" altLang="zh-TW" sz="3400" dirty="0">
                <a:effectLst>
                  <a:outerShdw blurRad="38100" dist="38100" dir="2700000" algn="tl">
                    <a:srgbClr val="C0C0C0"/>
                  </a:outerShdw>
                </a:effectLst>
                <a:latin typeface="微軟正黑體" charset="-120"/>
                <a:ea typeface="微軟正黑體" charset="-120"/>
              </a:rPr>
              <a:t> </a:t>
            </a:r>
            <a:r>
              <a:rPr lang="zh-TW" altLang="en-US" sz="3400" dirty="0">
                <a:effectLst>
                  <a:outerShdw blurRad="38100" dist="38100" dir="2700000" algn="tl">
                    <a:srgbClr val="C0C0C0"/>
                  </a:outerShdw>
                </a:effectLst>
                <a:latin typeface="微軟正黑體" charset="-120"/>
                <a:ea typeface="微軟正黑體" charset="-120"/>
              </a:rPr>
              <a:t>概念說明</a:t>
            </a:r>
          </a:p>
        </p:txBody>
      </p:sp>
    </p:spTree>
    <p:extLst>
      <p:ext uri="{BB962C8B-B14F-4D97-AF65-F5344CB8AC3E}">
        <p14:creationId xmlns:p14="http://schemas.microsoft.com/office/powerpoint/2010/main" val="872190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手繪多邊形 8"/>
          <p:cNvSpPr/>
          <p:nvPr/>
        </p:nvSpPr>
        <p:spPr>
          <a:xfrm>
            <a:off x="3863975" y="1439863"/>
            <a:ext cx="3455988" cy="774700"/>
          </a:xfrm>
          <a:custGeom>
            <a:avLst/>
            <a:gdLst>
              <a:gd name="connsiteX0" fmla="*/ 129134 w 774789"/>
              <a:gd name="connsiteY0" fmla="*/ 0 h 3456384"/>
              <a:gd name="connsiteX1" fmla="*/ 645655 w 774789"/>
              <a:gd name="connsiteY1" fmla="*/ 0 h 3456384"/>
              <a:gd name="connsiteX2" fmla="*/ 736967 w 774789"/>
              <a:gd name="connsiteY2" fmla="*/ 37823 h 3456384"/>
              <a:gd name="connsiteX3" fmla="*/ 774789 w 774789"/>
              <a:gd name="connsiteY3" fmla="*/ 129135 h 3456384"/>
              <a:gd name="connsiteX4" fmla="*/ 774789 w 774789"/>
              <a:gd name="connsiteY4" fmla="*/ 3456384 h 3456384"/>
              <a:gd name="connsiteX5" fmla="*/ 774789 w 774789"/>
              <a:gd name="connsiteY5" fmla="*/ 3456384 h 3456384"/>
              <a:gd name="connsiteX6" fmla="*/ 774789 w 774789"/>
              <a:gd name="connsiteY6" fmla="*/ 3456384 h 3456384"/>
              <a:gd name="connsiteX7" fmla="*/ 0 w 774789"/>
              <a:gd name="connsiteY7" fmla="*/ 3456384 h 3456384"/>
              <a:gd name="connsiteX8" fmla="*/ 0 w 774789"/>
              <a:gd name="connsiteY8" fmla="*/ 3456384 h 3456384"/>
              <a:gd name="connsiteX9" fmla="*/ 0 w 774789"/>
              <a:gd name="connsiteY9" fmla="*/ 3456384 h 3456384"/>
              <a:gd name="connsiteX10" fmla="*/ 0 w 774789"/>
              <a:gd name="connsiteY10" fmla="*/ 129134 h 3456384"/>
              <a:gd name="connsiteX11" fmla="*/ 37823 w 774789"/>
              <a:gd name="connsiteY11" fmla="*/ 37822 h 3456384"/>
              <a:gd name="connsiteX12" fmla="*/ 129135 w 774789"/>
              <a:gd name="connsiteY12" fmla="*/ 0 h 3456384"/>
              <a:gd name="connsiteX13" fmla="*/ 129134 w 774789"/>
              <a:gd name="connsiteY13" fmla="*/ 0 h 345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789" h="3456384">
                <a:moveTo>
                  <a:pt x="774789" y="576077"/>
                </a:moveTo>
                <a:lnTo>
                  <a:pt x="774789" y="2880307"/>
                </a:lnTo>
                <a:cubicBezTo>
                  <a:pt x="774789" y="3033090"/>
                  <a:pt x="771739" y="3179618"/>
                  <a:pt x="766310" y="3287656"/>
                </a:cubicBezTo>
                <a:cubicBezTo>
                  <a:pt x="760882" y="3395689"/>
                  <a:pt x="753519" y="3456382"/>
                  <a:pt x="745842" y="3456382"/>
                </a:cubicBezTo>
                <a:lnTo>
                  <a:pt x="0" y="3456382"/>
                </a:lnTo>
                <a:lnTo>
                  <a:pt x="0" y="3456382"/>
                </a:lnTo>
                <a:lnTo>
                  <a:pt x="0" y="3456382"/>
                </a:lnTo>
                <a:lnTo>
                  <a:pt x="0" y="2"/>
                </a:lnTo>
                <a:lnTo>
                  <a:pt x="0" y="2"/>
                </a:lnTo>
                <a:lnTo>
                  <a:pt x="0" y="2"/>
                </a:lnTo>
                <a:lnTo>
                  <a:pt x="745842" y="2"/>
                </a:lnTo>
                <a:cubicBezTo>
                  <a:pt x="753519" y="2"/>
                  <a:pt x="760882" y="60695"/>
                  <a:pt x="766311" y="168733"/>
                </a:cubicBezTo>
                <a:cubicBezTo>
                  <a:pt x="771739" y="276766"/>
                  <a:pt x="774789" y="423294"/>
                  <a:pt x="774789" y="576081"/>
                </a:cubicBezTo>
                <a:lnTo>
                  <a:pt x="774789" y="57607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0981" tIns="148312" rIns="258802" bIns="148313"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新細明體" charset="0"/>
              </a:rPr>
              <a:t>找出每段中包含的文章句數。</a:t>
            </a:r>
          </a:p>
        </p:txBody>
      </p:sp>
      <p:sp>
        <p:nvSpPr>
          <p:cNvPr id="10" name="手繪多邊形 9"/>
          <p:cNvSpPr/>
          <p:nvPr/>
        </p:nvSpPr>
        <p:spPr>
          <a:xfrm>
            <a:off x="1919289" y="1343026"/>
            <a:ext cx="1944687" cy="968375"/>
          </a:xfrm>
          <a:custGeom>
            <a:avLst/>
            <a:gdLst>
              <a:gd name="connsiteX0" fmla="*/ 0 w 1944216"/>
              <a:gd name="connsiteY0" fmla="*/ 161418 h 968486"/>
              <a:gd name="connsiteX1" fmla="*/ 47278 w 1944216"/>
              <a:gd name="connsiteY1" fmla="*/ 47278 h 968486"/>
              <a:gd name="connsiteX2" fmla="*/ 161418 w 1944216"/>
              <a:gd name="connsiteY2" fmla="*/ 0 h 968486"/>
              <a:gd name="connsiteX3" fmla="*/ 1782798 w 1944216"/>
              <a:gd name="connsiteY3" fmla="*/ 0 h 968486"/>
              <a:gd name="connsiteX4" fmla="*/ 1896938 w 1944216"/>
              <a:gd name="connsiteY4" fmla="*/ 47278 h 968486"/>
              <a:gd name="connsiteX5" fmla="*/ 1944216 w 1944216"/>
              <a:gd name="connsiteY5" fmla="*/ 161418 h 968486"/>
              <a:gd name="connsiteX6" fmla="*/ 1944216 w 1944216"/>
              <a:gd name="connsiteY6" fmla="*/ 807068 h 968486"/>
              <a:gd name="connsiteX7" fmla="*/ 1896938 w 1944216"/>
              <a:gd name="connsiteY7" fmla="*/ 921208 h 968486"/>
              <a:gd name="connsiteX8" fmla="*/ 1782798 w 1944216"/>
              <a:gd name="connsiteY8" fmla="*/ 968486 h 968486"/>
              <a:gd name="connsiteX9" fmla="*/ 161418 w 1944216"/>
              <a:gd name="connsiteY9" fmla="*/ 968486 h 968486"/>
              <a:gd name="connsiteX10" fmla="*/ 47278 w 1944216"/>
              <a:gd name="connsiteY10" fmla="*/ 921208 h 968486"/>
              <a:gd name="connsiteX11" fmla="*/ 0 w 1944216"/>
              <a:gd name="connsiteY11" fmla="*/ 807068 h 968486"/>
              <a:gd name="connsiteX12" fmla="*/ 0 w 1944216"/>
              <a:gd name="connsiteY12"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4216" h="968486">
                <a:moveTo>
                  <a:pt x="0" y="161418"/>
                </a:moveTo>
                <a:cubicBezTo>
                  <a:pt x="0" y="118607"/>
                  <a:pt x="17007" y="77550"/>
                  <a:pt x="47278" y="47278"/>
                </a:cubicBezTo>
                <a:cubicBezTo>
                  <a:pt x="77550" y="17006"/>
                  <a:pt x="118607" y="0"/>
                  <a:pt x="161418" y="0"/>
                </a:cubicBezTo>
                <a:lnTo>
                  <a:pt x="1782798" y="0"/>
                </a:lnTo>
                <a:cubicBezTo>
                  <a:pt x="1825609" y="0"/>
                  <a:pt x="1866666" y="17007"/>
                  <a:pt x="1896938" y="47278"/>
                </a:cubicBezTo>
                <a:cubicBezTo>
                  <a:pt x="1927210" y="77550"/>
                  <a:pt x="1944216" y="118607"/>
                  <a:pt x="1944216" y="161418"/>
                </a:cubicBezTo>
                <a:lnTo>
                  <a:pt x="1944216" y="807068"/>
                </a:lnTo>
                <a:cubicBezTo>
                  <a:pt x="1944216" y="849879"/>
                  <a:pt x="1927209" y="890936"/>
                  <a:pt x="1896938" y="921208"/>
                </a:cubicBezTo>
                <a:cubicBezTo>
                  <a:pt x="1866666" y="951480"/>
                  <a:pt x="1825609" y="968486"/>
                  <a:pt x="1782798" y="968486"/>
                </a:cubicBezTo>
                <a:lnTo>
                  <a:pt x="161418" y="968486"/>
                </a:lnTo>
                <a:cubicBezTo>
                  <a:pt x="118607" y="968486"/>
                  <a:pt x="77550" y="951479"/>
                  <a:pt x="47278" y="921208"/>
                </a:cubicBezTo>
                <a:cubicBezTo>
                  <a:pt x="17006" y="890936"/>
                  <a:pt x="0" y="849879"/>
                  <a:pt x="0" y="807068"/>
                </a:cubicBezTo>
                <a:lnTo>
                  <a:pt x="0" y="16141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4438" tIns="115858" rIns="184438" bIns="115858" anchor="ctr"/>
          <a:lstStyle/>
          <a:p>
            <a:pPr algn="ctr" defTabSz="1600200">
              <a:lnSpc>
                <a:spcPct val="90000"/>
              </a:lnSpc>
              <a:spcAft>
                <a:spcPct val="35000"/>
              </a:spcAft>
              <a:defRPr/>
            </a:pPr>
            <a:r>
              <a:rPr lang="zh-TW" altLang="en-US" sz="3600">
                <a:solidFill>
                  <a:schemeClr val="bg1"/>
                </a:solidFill>
                <a:latin typeface="微軟正黑體" charset="0"/>
                <a:ea typeface="微軟正黑體" charset="0"/>
                <a:cs typeface="微軟正黑體" charset="0"/>
              </a:rPr>
              <a:t>步驟一</a:t>
            </a:r>
          </a:p>
        </p:txBody>
      </p:sp>
      <p:sp>
        <p:nvSpPr>
          <p:cNvPr id="11" name="手繪多邊形 10"/>
          <p:cNvSpPr/>
          <p:nvPr/>
        </p:nvSpPr>
        <p:spPr>
          <a:xfrm>
            <a:off x="3863975" y="2487614"/>
            <a:ext cx="3455988" cy="776287"/>
          </a:xfrm>
          <a:custGeom>
            <a:avLst/>
            <a:gdLst>
              <a:gd name="connsiteX0" fmla="*/ 129134 w 774789"/>
              <a:gd name="connsiteY0" fmla="*/ 0 h 3456384"/>
              <a:gd name="connsiteX1" fmla="*/ 645655 w 774789"/>
              <a:gd name="connsiteY1" fmla="*/ 0 h 3456384"/>
              <a:gd name="connsiteX2" fmla="*/ 736967 w 774789"/>
              <a:gd name="connsiteY2" fmla="*/ 37823 h 3456384"/>
              <a:gd name="connsiteX3" fmla="*/ 774789 w 774789"/>
              <a:gd name="connsiteY3" fmla="*/ 129135 h 3456384"/>
              <a:gd name="connsiteX4" fmla="*/ 774789 w 774789"/>
              <a:gd name="connsiteY4" fmla="*/ 3456384 h 3456384"/>
              <a:gd name="connsiteX5" fmla="*/ 774789 w 774789"/>
              <a:gd name="connsiteY5" fmla="*/ 3456384 h 3456384"/>
              <a:gd name="connsiteX6" fmla="*/ 774789 w 774789"/>
              <a:gd name="connsiteY6" fmla="*/ 3456384 h 3456384"/>
              <a:gd name="connsiteX7" fmla="*/ 0 w 774789"/>
              <a:gd name="connsiteY7" fmla="*/ 3456384 h 3456384"/>
              <a:gd name="connsiteX8" fmla="*/ 0 w 774789"/>
              <a:gd name="connsiteY8" fmla="*/ 3456384 h 3456384"/>
              <a:gd name="connsiteX9" fmla="*/ 0 w 774789"/>
              <a:gd name="connsiteY9" fmla="*/ 3456384 h 3456384"/>
              <a:gd name="connsiteX10" fmla="*/ 0 w 774789"/>
              <a:gd name="connsiteY10" fmla="*/ 129134 h 3456384"/>
              <a:gd name="connsiteX11" fmla="*/ 37823 w 774789"/>
              <a:gd name="connsiteY11" fmla="*/ 37822 h 3456384"/>
              <a:gd name="connsiteX12" fmla="*/ 129135 w 774789"/>
              <a:gd name="connsiteY12" fmla="*/ 0 h 3456384"/>
              <a:gd name="connsiteX13" fmla="*/ 129134 w 774789"/>
              <a:gd name="connsiteY13" fmla="*/ 0 h 345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789" h="3456384">
                <a:moveTo>
                  <a:pt x="774789" y="576077"/>
                </a:moveTo>
                <a:lnTo>
                  <a:pt x="774789" y="2880307"/>
                </a:lnTo>
                <a:cubicBezTo>
                  <a:pt x="774789" y="3033090"/>
                  <a:pt x="771739" y="3179618"/>
                  <a:pt x="766310" y="3287656"/>
                </a:cubicBezTo>
                <a:cubicBezTo>
                  <a:pt x="760882" y="3395689"/>
                  <a:pt x="753519" y="3456382"/>
                  <a:pt x="745842" y="3456382"/>
                </a:cubicBezTo>
                <a:lnTo>
                  <a:pt x="0" y="3456382"/>
                </a:lnTo>
                <a:lnTo>
                  <a:pt x="0" y="3456382"/>
                </a:lnTo>
                <a:lnTo>
                  <a:pt x="0" y="3456382"/>
                </a:lnTo>
                <a:lnTo>
                  <a:pt x="0" y="2"/>
                </a:lnTo>
                <a:lnTo>
                  <a:pt x="0" y="2"/>
                </a:lnTo>
                <a:lnTo>
                  <a:pt x="0" y="2"/>
                </a:lnTo>
                <a:lnTo>
                  <a:pt x="745842" y="2"/>
                </a:lnTo>
                <a:cubicBezTo>
                  <a:pt x="753519" y="2"/>
                  <a:pt x="760882" y="60695"/>
                  <a:pt x="766311" y="168733"/>
                </a:cubicBezTo>
                <a:cubicBezTo>
                  <a:pt x="771739" y="276766"/>
                  <a:pt x="774789" y="423294"/>
                  <a:pt x="774789" y="576081"/>
                </a:cubicBezTo>
                <a:lnTo>
                  <a:pt x="774789" y="57607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0981" tIns="148312" rIns="258802" bIns="148313"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新細明體" charset="0"/>
              </a:rPr>
              <a:t>找出每段文章中最重要的一句話。</a:t>
            </a:r>
          </a:p>
        </p:txBody>
      </p:sp>
      <p:sp>
        <p:nvSpPr>
          <p:cNvPr id="12" name="手繪多邊形 11"/>
          <p:cNvSpPr/>
          <p:nvPr/>
        </p:nvSpPr>
        <p:spPr>
          <a:xfrm>
            <a:off x="1919289" y="2360614"/>
            <a:ext cx="1944687" cy="968375"/>
          </a:xfrm>
          <a:custGeom>
            <a:avLst/>
            <a:gdLst>
              <a:gd name="connsiteX0" fmla="*/ 0 w 1944216"/>
              <a:gd name="connsiteY0" fmla="*/ 161418 h 968486"/>
              <a:gd name="connsiteX1" fmla="*/ 47278 w 1944216"/>
              <a:gd name="connsiteY1" fmla="*/ 47278 h 968486"/>
              <a:gd name="connsiteX2" fmla="*/ 161418 w 1944216"/>
              <a:gd name="connsiteY2" fmla="*/ 0 h 968486"/>
              <a:gd name="connsiteX3" fmla="*/ 1782798 w 1944216"/>
              <a:gd name="connsiteY3" fmla="*/ 0 h 968486"/>
              <a:gd name="connsiteX4" fmla="*/ 1896938 w 1944216"/>
              <a:gd name="connsiteY4" fmla="*/ 47278 h 968486"/>
              <a:gd name="connsiteX5" fmla="*/ 1944216 w 1944216"/>
              <a:gd name="connsiteY5" fmla="*/ 161418 h 968486"/>
              <a:gd name="connsiteX6" fmla="*/ 1944216 w 1944216"/>
              <a:gd name="connsiteY6" fmla="*/ 807068 h 968486"/>
              <a:gd name="connsiteX7" fmla="*/ 1896938 w 1944216"/>
              <a:gd name="connsiteY7" fmla="*/ 921208 h 968486"/>
              <a:gd name="connsiteX8" fmla="*/ 1782798 w 1944216"/>
              <a:gd name="connsiteY8" fmla="*/ 968486 h 968486"/>
              <a:gd name="connsiteX9" fmla="*/ 161418 w 1944216"/>
              <a:gd name="connsiteY9" fmla="*/ 968486 h 968486"/>
              <a:gd name="connsiteX10" fmla="*/ 47278 w 1944216"/>
              <a:gd name="connsiteY10" fmla="*/ 921208 h 968486"/>
              <a:gd name="connsiteX11" fmla="*/ 0 w 1944216"/>
              <a:gd name="connsiteY11" fmla="*/ 807068 h 968486"/>
              <a:gd name="connsiteX12" fmla="*/ 0 w 1944216"/>
              <a:gd name="connsiteY12"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4216" h="968486">
                <a:moveTo>
                  <a:pt x="0" y="161418"/>
                </a:moveTo>
                <a:cubicBezTo>
                  <a:pt x="0" y="118607"/>
                  <a:pt x="17007" y="77550"/>
                  <a:pt x="47278" y="47278"/>
                </a:cubicBezTo>
                <a:cubicBezTo>
                  <a:pt x="77550" y="17006"/>
                  <a:pt x="118607" y="0"/>
                  <a:pt x="161418" y="0"/>
                </a:cubicBezTo>
                <a:lnTo>
                  <a:pt x="1782798" y="0"/>
                </a:lnTo>
                <a:cubicBezTo>
                  <a:pt x="1825609" y="0"/>
                  <a:pt x="1866666" y="17007"/>
                  <a:pt x="1896938" y="47278"/>
                </a:cubicBezTo>
                <a:cubicBezTo>
                  <a:pt x="1927210" y="77550"/>
                  <a:pt x="1944216" y="118607"/>
                  <a:pt x="1944216" y="161418"/>
                </a:cubicBezTo>
                <a:lnTo>
                  <a:pt x="1944216" y="807068"/>
                </a:lnTo>
                <a:cubicBezTo>
                  <a:pt x="1944216" y="849879"/>
                  <a:pt x="1927209" y="890936"/>
                  <a:pt x="1896938" y="921208"/>
                </a:cubicBezTo>
                <a:cubicBezTo>
                  <a:pt x="1866666" y="951480"/>
                  <a:pt x="1825609" y="968486"/>
                  <a:pt x="1782798" y="968486"/>
                </a:cubicBezTo>
                <a:lnTo>
                  <a:pt x="161418" y="968486"/>
                </a:lnTo>
                <a:cubicBezTo>
                  <a:pt x="118607" y="968486"/>
                  <a:pt x="77550" y="951479"/>
                  <a:pt x="47278" y="921208"/>
                </a:cubicBezTo>
                <a:cubicBezTo>
                  <a:pt x="17006" y="890936"/>
                  <a:pt x="0" y="849879"/>
                  <a:pt x="0" y="807068"/>
                </a:cubicBezTo>
                <a:lnTo>
                  <a:pt x="0" y="16141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4438" tIns="115858" rIns="184438" bIns="115858" anchor="ctr"/>
          <a:lstStyle/>
          <a:p>
            <a:pPr algn="ctr" defTabSz="1600200">
              <a:lnSpc>
                <a:spcPct val="90000"/>
              </a:lnSpc>
              <a:spcAft>
                <a:spcPct val="35000"/>
              </a:spcAft>
              <a:defRPr/>
            </a:pPr>
            <a:r>
              <a:rPr lang="zh-TW" altLang="en-US" sz="3600">
                <a:solidFill>
                  <a:schemeClr val="bg1"/>
                </a:solidFill>
                <a:latin typeface="微軟正黑體" charset="0"/>
                <a:ea typeface="微軟正黑體" charset="0"/>
                <a:cs typeface="微軟正黑體" charset="0"/>
              </a:rPr>
              <a:t>步驟二</a:t>
            </a:r>
          </a:p>
        </p:txBody>
      </p:sp>
      <p:sp>
        <p:nvSpPr>
          <p:cNvPr id="13" name="手繪多邊形 12"/>
          <p:cNvSpPr/>
          <p:nvPr/>
        </p:nvSpPr>
        <p:spPr>
          <a:xfrm>
            <a:off x="3863975" y="3473450"/>
            <a:ext cx="3455988" cy="774700"/>
          </a:xfrm>
          <a:custGeom>
            <a:avLst/>
            <a:gdLst>
              <a:gd name="connsiteX0" fmla="*/ 129134 w 774789"/>
              <a:gd name="connsiteY0" fmla="*/ 0 h 3456384"/>
              <a:gd name="connsiteX1" fmla="*/ 645655 w 774789"/>
              <a:gd name="connsiteY1" fmla="*/ 0 h 3456384"/>
              <a:gd name="connsiteX2" fmla="*/ 736967 w 774789"/>
              <a:gd name="connsiteY2" fmla="*/ 37823 h 3456384"/>
              <a:gd name="connsiteX3" fmla="*/ 774789 w 774789"/>
              <a:gd name="connsiteY3" fmla="*/ 129135 h 3456384"/>
              <a:gd name="connsiteX4" fmla="*/ 774789 w 774789"/>
              <a:gd name="connsiteY4" fmla="*/ 3456384 h 3456384"/>
              <a:gd name="connsiteX5" fmla="*/ 774789 w 774789"/>
              <a:gd name="connsiteY5" fmla="*/ 3456384 h 3456384"/>
              <a:gd name="connsiteX6" fmla="*/ 774789 w 774789"/>
              <a:gd name="connsiteY6" fmla="*/ 3456384 h 3456384"/>
              <a:gd name="connsiteX7" fmla="*/ 0 w 774789"/>
              <a:gd name="connsiteY7" fmla="*/ 3456384 h 3456384"/>
              <a:gd name="connsiteX8" fmla="*/ 0 w 774789"/>
              <a:gd name="connsiteY8" fmla="*/ 3456384 h 3456384"/>
              <a:gd name="connsiteX9" fmla="*/ 0 w 774789"/>
              <a:gd name="connsiteY9" fmla="*/ 3456384 h 3456384"/>
              <a:gd name="connsiteX10" fmla="*/ 0 w 774789"/>
              <a:gd name="connsiteY10" fmla="*/ 129134 h 3456384"/>
              <a:gd name="connsiteX11" fmla="*/ 37823 w 774789"/>
              <a:gd name="connsiteY11" fmla="*/ 37822 h 3456384"/>
              <a:gd name="connsiteX12" fmla="*/ 129135 w 774789"/>
              <a:gd name="connsiteY12" fmla="*/ 0 h 3456384"/>
              <a:gd name="connsiteX13" fmla="*/ 129134 w 774789"/>
              <a:gd name="connsiteY13" fmla="*/ 0 h 345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789" h="3456384">
                <a:moveTo>
                  <a:pt x="774789" y="576077"/>
                </a:moveTo>
                <a:lnTo>
                  <a:pt x="774789" y="2880307"/>
                </a:lnTo>
                <a:cubicBezTo>
                  <a:pt x="774789" y="3033090"/>
                  <a:pt x="771739" y="3179618"/>
                  <a:pt x="766310" y="3287656"/>
                </a:cubicBezTo>
                <a:cubicBezTo>
                  <a:pt x="760882" y="3395689"/>
                  <a:pt x="753519" y="3456382"/>
                  <a:pt x="745842" y="3456382"/>
                </a:cubicBezTo>
                <a:lnTo>
                  <a:pt x="0" y="3456382"/>
                </a:lnTo>
                <a:lnTo>
                  <a:pt x="0" y="3456382"/>
                </a:lnTo>
                <a:lnTo>
                  <a:pt x="0" y="3456382"/>
                </a:lnTo>
                <a:lnTo>
                  <a:pt x="0" y="2"/>
                </a:lnTo>
                <a:lnTo>
                  <a:pt x="0" y="2"/>
                </a:lnTo>
                <a:lnTo>
                  <a:pt x="0" y="2"/>
                </a:lnTo>
                <a:lnTo>
                  <a:pt x="745842" y="2"/>
                </a:lnTo>
                <a:cubicBezTo>
                  <a:pt x="753519" y="2"/>
                  <a:pt x="760882" y="60695"/>
                  <a:pt x="766311" y="168733"/>
                </a:cubicBezTo>
                <a:cubicBezTo>
                  <a:pt x="771739" y="276766"/>
                  <a:pt x="774789" y="423294"/>
                  <a:pt x="774789" y="576081"/>
                </a:cubicBezTo>
                <a:lnTo>
                  <a:pt x="774789" y="57607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20981" tIns="148312" rIns="258802" bIns="148313" anchor="ctr"/>
          <a:lstStyle/>
          <a:p>
            <a:pPr marL="228600" lvl="1" indent="-228600" defTabSz="1066800">
              <a:lnSpc>
                <a:spcPct val="90000"/>
              </a:lnSpc>
              <a:spcAft>
                <a:spcPct val="15000"/>
              </a:spcAft>
              <a:buFontTx/>
              <a:buChar char="•"/>
              <a:defRPr/>
            </a:pPr>
            <a:r>
              <a:rPr lang="zh-TW" altLang="en-US">
                <a:solidFill>
                  <a:schemeClr val="tx1"/>
                </a:solidFill>
                <a:latin typeface="微軟正黑體" charset="0"/>
                <a:ea typeface="微軟正黑體" charset="0"/>
                <a:cs typeface="新細明體" charset="0"/>
              </a:rPr>
              <a:t>刪除細節及重複訊息。</a:t>
            </a:r>
          </a:p>
        </p:txBody>
      </p:sp>
      <p:sp>
        <p:nvSpPr>
          <p:cNvPr id="14" name="手繪多邊形 13"/>
          <p:cNvSpPr/>
          <p:nvPr/>
        </p:nvSpPr>
        <p:spPr>
          <a:xfrm>
            <a:off x="1919289" y="3376614"/>
            <a:ext cx="1944687" cy="968375"/>
          </a:xfrm>
          <a:custGeom>
            <a:avLst/>
            <a:gdLst>
              <a:gd name="connsiteX0" fmla="*/ 0 w 1944216"/>
              <a:gd name="connsiteY0" fmla="*/ 161418 h 968486"/>
              <a:gd name="connsiteX1" fmla="*/ 47278 w 1944216"/>
              <a:gd name="connsiteY1" fmla="*/ 47278 h 968486"/>
              <a:gd name="connsiteX2" fmla="*/ 161418 w 1944216"/>
              <a:gd name="connsiteY2" fmla="*/ 0 h 968486"/>
              <a:gd name="connsiteX3" fmla="*/ 1782798 w 1944216"/>
              <a:gd name="connsiteY3" fmla="*/ 0 h 968486"/>
              <a:gd name="connsiteX4" fmla="*/ 1896938 w 1944216"/>
              <a:gd name="connsiteY4" fmla="*/ 47278 h 968486"/>
              <a:gd name="connsiteX5" fmla="*/ 1944216 w 1944216"/>
              <a:gd name="connsiteY5" fmla="*/ 161418 h 968486"/>
              <a:gd name="connsiteX6" fmla="*/ 1944216 w 1944216"/>
              <a:gd name="connsiteY6" fmla="*/ 807068 h 968486"/>
              <a:gd name="connsiteX7" fmla="*/ 1896938 w 1944216"/>
              <a:gd name="connsiteY7" fmla="*/ 921208 h 968486"/>
              <a:gd name="connsiteX8" fmla="*/ 1782798 w 1944216"/>
              <a:gd name="connsiteY8" fmla="*/ 968486 h 968486"/>
              <a:gd name="connsiteX9" fmla="*/ 161418 w 1944216"/>
              <a:gd name="connsiteY9" fmla="*/ 968486 h 968486"/>
              <a:gd name="connsiteX10" fmla="*/ 47278 w 1944216"/>
              <a:gd name="connsiteY10" fmla="*/ 921208 h 968486"/>
              <a:gd name="connsiteX11" fmla="*/ 0 w 1944216"/>
              <a:gd name="connsiteY11" fmla="*/ 807068 h 968486"/>
              <a:gd name="connsiteX12" fmla="*/ 0 w 1944216"/>
              <a:gd name="connsiteY12"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4216" h="968486">
                <a:moveTo>
                  <a:pt x="0" y="161418"/>
                </a:moveTo>
                <a:cubicBezTo>
                  <a:pt x="0" y="118607"/>
                  <a:pt x="17007" y="77550"/>
                  <a:pt x="47278" y="47278"/>
                </a:cubicBezTo>
                <a:cubicBezTo>
                  <a:pt x="77550" y="17006"/>
                  <a:pt x="118607" y="0"/>
                  <a:pt x="161418" y="0"/>
                </a:cubicBezTo>
                <a:lnTo>
                  <a:pt x="1782798" y="0"/>
                </a:lnTo>
                <a:cubicBezTo>
                  <a:pt x="1825609" y="0"/>
                  <a:pt x="1866666" y="17007"/>
                  <a:pt x="1896938" y="47278"/>
                </a:cubicBezTo>
                <a:cubicBezTo>
                  <a:pt x="1927210" y="77550"/>
                  <a:pt x="1944216" y="118607"/>
                  <a:pt x="1944216" y="161418"/>
                </a:cubicBezTo>
                <a:lnTo>
                  <a:pt x="1944216" y="807068"/>
                </a:lnTo>
                <a:cubicBezTo>
                  <a:pt x="1944216" y="849879"/>
                  <a:pt x="1927209" y="890936"/>
                  <a:pt x="1896938" y="921208"/>
                </a:cubicBezTo>
                <a:cubicBezTo>
                  <a:pt x="1866666" y="951480"/>
                  <a:pt x="1825609" y="968486"/>
                  <a:pt x="1782798" y="968486"/>
                </a:cubicBezTo>
                <a:lnTo>
                  <a:pt x="161418" y="968486"/>
                </a:lnTo>
                <a:cubicBezTo>
                  <a:pt x="118607" y="968486"/>
                  <a:pt x="77550" y="951479"/>
                  <a:pt x="47278" y="921208"/>
                </a:cubicBezTo>
                <a:cubicBezTo>
                  <a:pt x="17006" y="890936"/>
                  <a:pt x="0" y="849879"/>
                  <a:pt x="0" y="807068"/>
                </a:cubicBezTo>
                <a:lnTo>
                  <a:pt x="0" y="16141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4438" tIns="115858" rIns="184438" bIns="115858" anchor="ctr"/>
          <a:lstStyle/>
          <a:p>
            <a:pPr algn="ctr" defTabSz="1422400">
              <a:lnSpc>
                <a:spcPct val="90000"/>
              </a:lnSpc>
              <a:spcAft>
                <a:spcPct val="35000"/>
              </a:spcAft>
              <a:defRPr/>
            </a:pPr>
            <a:r>
              <a:rPr lang="zh-TW" altLang="en-US" sz="3600">
                <a:solidFill>
                  <a:schemeClr val="bg1"/>
                </a:solidFill>
                <a:latin typeface="微軟正黑體" charset="0"/>
                <a:ea typeface="微軟正黑體" charset="0"/>
                <a:cs typeface="微軟正黑體" charset="0"/>
              </a:rPr>
              <a:t>步驟三</a:t>
            </a:r>
          </a:p>
        </p:txBody>
      </p:sp>
      <p:sp>
        <p:nvSpPr>
          <p:cNvPr id="15" name="手繪多邊形 14"/>
          <p:cNvSpPr/>
          <p:nvPr/>
        </p:nvSpPr>
        <p:spPr>
          <a:xfrm>
            <a:off x="3863975" y="4491038"/>
            <a:ext cx="3455988" cy="774700"/>
          </a:xfrm>
          <a:custGeom>
            <a:avLst/>
            <a:gdLst>
              <a:gd name="connsiteX0" fmla="*/ 129134 w 774789"/>
              <a:gd name="connsiteY0" fmla="*/ 0 h 3456384"/>
              <a:gd name="connsiteX1" fmla="*/ 645655 w 774789"/>
              <a:gd name="connsiteY1" fmla="*/ 0 h 3456384"/>
              <a:gd name="connsiteX2" fmla="*/ 736967 w 774789"/>
              <a:gd name="connsiteY2" fmla="*/ 37823 h 3456384"/>
              <a:gd name="connsiteX3" fmla="*/ 774789 w 774789"/>
              <a:gd name="connsiteY3" fmla="*/ 129135 h 3456384"/>
              <a:gd name="connsiteX4" fmla="*/ 774789 w 774789"/>
              <a:gd name="connsiteY4" fmla="*/ 3456384 h 3456384"/>
              <a:gd name="connsiteX5" fmla="*/ 774789 w 774789"/>
              <a:gd name="connsiteY5" fmla="*/ 3456384 h 3456384"/>
              <a:gd name="connsiteX6" fmla="*/ 774789 w 774789"/>
              <a:gd name="connsiteY6" fmla="*/ 3456384 h 3456384"/>
              <a:gd name="connsiteX7" fmla="*/ 0 w 774789"/>
              <a:gd name="connsiteY7" fmla="*/ 3456384 h 3456384"/>
              <a:gd name="connsiteX8" fmla="*/ 0 w 774789"/>
              <a:gd name="connsiteY8" fmla="*/ 3456384 h 3456384"/>
              <a:gd name="connsiteX9" fmla="*/ 0 w 774789"/>
              <a:gd name="connsiteY9" fmla="*/ 3456384 h 3456384"/>
              <a:gd name="connsiteX10" fmla="*/ 0 w 774789"/>
              <a:gd name="connsiteY10" fmla="*/ 129134 h 3456384"/>
              <a:gd name="connsiteX11" fmla="*/ 37823 w 774789"/>
              <a:gd name="connsiteY11" fmla="*/ 37822 h 3456384"/>
              <a:gd name="connsiteX12" fmla="*/ 129135 w 774789"/>
              <a:gd name="connsiteY12" fmla="*/ 0 h 3456384"/>
              <a:gd name="connsiteX13" fmla="*/ 129134 w 774789"/>
              <a:gd name="connsiteY13" fmla="*/ 0 h 345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789" h="3456384">
                <a:moveTo>
                  <a:pt x="774789" y="576077"/>
                </a:moveTo>
                <a:lnTo>
                  <a:pt x="774789" y="2880307"/>
                </a:lnTo>
                <a:cubicBezTo>
                  <a:pt x="774789" y="3033090"/>
                  <a:pt x="771739" y="3179618"/>
                  <a:pt x="766310" y="3287656"/>
                </a:cubicBezTo>
                <a:cubicBezTo>
                  <a:pt x="760882" y="3395689"/>
                  <a:pt x="753519" y="3456382"/>
                  <a:pt x="745842" y="3456382"/>
                </a:cubicBezTo>
                <a:lnTo>
                  <a:pt x="0" y="3456382"/>
                </a:lnTo>
                <a:lnTo>
                  <a:pt x="0" y="3456382"/>
                </a:lnTo>
                <a:lnTo>
                  <a:pt x="0" y="3456382"/>
                </a:lnTo>
                <a:lnTo>
                  <a:pt x="0" y="2"/>
                </a:lnTo>
                <a:lnTo>
                  <a:pt x="0" y="2"/>
                </a:lnTo>
                <a:lnTo>
                  <a:pt x="0" y="2"/>
                </a:lnTo>
                <a:lnTo>
                  <a:pt x="745842" y="2"/>
                </a:lnTo>
                <a:cubicBezTo>
                  <a:pt x="753519" y="2"/>
                  <a:pt x="760882" y="60695"/>
                  <a:pt x="766311" y="168733"/>
                </a:cubicBezTo>
                <a:cubicBezTo>
                  <a:pt x="771739" y="276766"/>
                  <a:pt x="774789" y="423294"/>
                  <a:pt x="774789" y="576081"/>
                </a:cubicBezTo>
                <a:lnTo>
                  <a:pt x="774789" y="57607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06681" tIns="91162" rIns="144502" bIns="91163" anchor="ctr"/>
          <a:lstStyle/>
          <a:p>
            <a:pPr marL="285750" lvl="1" indent="-285750" defTabSz="1244600">
              <a:lnSpc>
                <a:spcPct val="90000"/>
              </a:lnSpc>
              <a:spcAft>
                <a:spcPct val="15000"/>
              </a:spcAft>
              <a:buFontTx/>
              <a:buChar char="•"/>
              <a:defRPr/>
            </a:pPr>
            <a:r>
              <a:rPr lang="zh-TW" altLang="en-US" sz="2800">
                <a:solidFill>
                  <a:srgbClr val="000000"/>
                </a:solidFill>
                <a:latin typeface="微軟正黑體" charset="0"/>
                <a:ea typeface="微軟正黑體" charset="0"/>
                <a:cs typeface="微軟正黑體" charset="0"/>
              </a:rPr>
              <a:t>  歸納成主題句。</a:t>
            </a:r>
          </a:p>
        </p:txBody>
      </p:sp>
      <p:sp>
        <p:nvSpPr>
          <p:cNvPr id="16" name="手繪多邊形 15"/>
          <p:cNvSpPr/>
          <p:nvPr/>
        </p:nvSpPr>
        <p:spPr>
          <a:xfrm>
            <a:off x="1919289" y="4394201"/>
            <a:ext cx="1944687" cy="968375"/>
          </a:xfrm>
          <a:custGeom>
            <a:avLst/>
            <a:gdLst>
              <a:gd name="connsiteX0" fmla="*/ 0 w 1944216"/>
              <a:gd name="connsiteY0" fmla="*/ 161418 h 968486"/>
              <a:gd name="connsiteX1" fmla="*/ 47278 w 1944216"/>
              <a:gd name="connsiteY1" fmla="*/ 47278 h 968486"/>
              <a:gd name="connsiteX2" fmla="*/ 161418 w 1944216"/>
              <a:gd name="connsiteY2" fmla="*/ 0 h 968486"/>
              <a:gd name="connsiteX3" fmla="*/ 1782798 w 1944216"/>
              <a:gd name="connsiteY3" fmla="*/ 0 h 968486"/>
              <a:gd name="connsiteX4" fmla="*/ 1896938 w 1944216"/>
              <a:gd name="connsiteY4" fmla="*/ 47278 h 968486"/>
              <a:gd name="connsiteX5" fmla="*/ 1944216 w 1944216"/>
              <a:gd name="connsiteY5" fmla="*/ 161418 h 968486"/>
              <a:gd name="connsiteX6" fmla="*/ 1944216 w 1944216"/>
              <a:gd name="connsiteY6" fmla="*/ 807068 h 968486"/>
              <a:gd name="connsiteX7" fmla="*/ 1896938 w 1944216"/>
              <a:gd name="connsiteY7" fmla="*/ 921208 h 968486"/>
              <a:gd name="connsiteX8" fmla="*/ 1782798 w 1944216"/>
              <a:gd name="connsiteY8" fmla="*/ 968486 h 968486"/>
              <a:gd name="connsiteX9" fmla="*/ 161418 w 1944216"/>
              <a:gd name="connsiteY9" fmla="*/ 968486 h 968486"/>
              <a:gd name="connsiteX10" fmla="*/ 47278 w 1944216"/>
              <a:gd name="connsiteY10" fmla="*/ 921208 h 968486"/>
              <a:gd name="connsiteX11" fmla="*/ 0 w 1944216"/>
              <a:gd name="connsiteY11" fmla="*/ 807068 h 968486"/>
              <a:gd name="connsiteX12" fmla="*/ 0 w 1944216"/>
              <a:gd name="connsiteY12"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4216" h="968486">
                <a:moveTo>
                  <a:pt x="0" y="161418"/>
                </a:moveTo>
                <a:cubicBezTo>
                  <a:pt x="0" y="118607"/>
                  <a:pt x="17007" y="77550"/>
                  <a:pt x="47278" y="47278"/>
                </a:cubicBezTo>
                <a:cubicBezTo>
                  <a:pt x="77550" y="17006"/>
                  <a:pt x="118607" y="0"/>
                  <a:pt x="161418" y="0"/>
                </a:cubicBezTo>
                <a:lnTo>
                  <a:pt x="1782798" y="0"/>
                </a:lnTo>
                <a:cubicBezTo>
                  <a:pt x="1825609" y="0"/>
                  <a:pt x="1866666" y="17007"/>
                  <a:pt x="1896938" y="47278"/>
                </a:cubicBezTo>
                <a:cubicBezTo>
                  <a:pt x="1927210" y="77550"/>
                  <a:pt x="1944216" y="118607"/>
                  <a:pt x="1944216" y="161418"/>
                </a:cubicBezTo>
                <a:lnTo>
                  <a:pt x="1944216" y="807068"/>
                </a:lnTo>
                <a:cubicBezTo>
                  <a:pt x="1944216" y="849879"/>
                  <a:pt x="1927209" y="890936"/>
                  <a:pt x="1896938" y="921208"/>
                </a:cubicBezTo>
                <a:cubicBezTo>
                  <a:pt x="1866666" y="951480"/>
                  <a:pt x="1825609" y="968486"/>
                  <a:pt x="1782798" y="968486"/>
                </a:cubicBezTo>
                <a:lnTo>
                  <a:pt x="161418" y="968486"/>
                </a:lnTo>
                <a:cubicBezTo>
                  <a:pt x="118607" y="968486"/>
                  <a:pt x="77550" y="951479"/>
                  <a:pt x="47278" y="921208"/>
                </a:cubicBezTo>
                <a:cubicBezTo>
                  <a:pt x="17006" y="890936"/>
                  <a:pt x="0" y="849879"/>
                  <a:pt x="0" y="807068"/>
                </a:cubicBezTo>
                <a:lnTo>
                  <a:pt x="0" y="16141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4438" tIns="115858" rIns="184438" bIns="115858" anchor="ctr"/>
          <a:lstStyle/>
          <a:p>
            <a:pPr algn="ctr" defTabSz="1600200">
              <a:lnSpc>
                <a:spcPct val="90000"/>
              </a:lnSpc>
              <a:spcAft>
                <a:spcPct val="35000"/>
              </a:spcAft>
              <a:defRPr/>
            </a:pPr>
            <a:r>
              <a:rPr lang="zh-TW" altLang="en-US" sz="3600">
                <a:solidFill>
                  <a:srgbClr val="FFFFFF"/>
                </a:solidFill>
                <a:latin typeface="微軟正黑體" charset="0"/>
                <a:ea typeface="微軟正黑體" charset="0"/>
                <a:cs typeface="微軟正黑體" charset="0"/>
              </a:rPr>
              <a:t>步驟四</a:t>
            </a:r>
          </a:p>
        </p:txBody>
      </p:sp>
      <p:sp>
        <p:nvSpPr>
          <p:cNvPr id="17" name="手繪多邊形 16"/>
          <p:cNvSpPr/>
          <p:nvPr/>
        </p:nvSpPr>
        <p:spPr>
          <a:xfrm>
            <a:off x="3863975" y="5507038"/>
            <a:ext cx="3455988" cy="774700"/>
          </a:xfrm>
          <a:custGeom>
            <a:avLst/>
            <a:gdLst>
              <a:gd name="connsiteX0" fmla="*/ 129134 w 774789"/>
              <a:gd name="connsiteY0" fmla="*/ 0 h 3456384"/>
              <a:gd name="connsiteX1" fmla="*/ 645655 w 774789"/>
              <a:gd name="connsiteY1" fmla="*/ 0 h 3456384"/>
              <a:gd name="connsiteX2" fmla="*/ 736967 w 774789"/>
              <a:gd name="connsiteY2" fmla="*/ 37823 h 3456384"/>
              <a:gd name="connsiteX3" fmla="*/ 774789 w 774789"/>
              <a:gd name="connsiteY3" fmla="*/ 129135 h 3456384"/>
              <a:gd name="connsiteX4" fmla="*/ 774789 w 774789"/>
              <a:gd name="connsiteY4" fmla="*/ 3456384 h 3456384"/>
              <a:gd name="connsiteX5" fmla="*/ 774789 w 774789"/>
              <a:gd name="connsiteY5" fmla="*/ 3456384 h 3456384"/>
              <a:gd name="connsiteX6" fmla="*/ 774789 w 774789"/>
              <a:gd name="connsiteY6" fmla="*/ 3456384 h 3456384"/>
              <a:gd name="connsiteX7" fmla="*/ 0 w 774789"/>
              <a:gd name="connsiteY7" fmla="*/ 3456384 h 3456384"/>
              <a:gd name="connsiteX8" fmla="*/ 0 w 774789"/>
              <a:gd name="connsiteY8" fmla="*/ 3456384 h 3456384"/>
              <a:gd name="connsiteX9" fmla="*/ 0 w 774789"/>
              <a:gd name="connsiteY9" fmla="*/ 3456384 h 3456384"/>
              <a:gd name="connsiteX10" fmla="*/ 0 w 774789"/>
              <a:gd name="connsiteY10" fmla="*/ 129134 h 3456384"/>
              <a:gd name="connsiteX11" fmla="*/ 37823 w 774789"/>
              <a:gd name="connsiteY11" fmla="*/ 37822 h 3456384"/>
              <a:gd name="connsiteX12" fmla="*/ 129135 w 774789"/>
              <a:gd name="connsiteY12" fmla="*/ 0 h 3456384"/>
              <a:gd name="connsiteX13" fmla="*/ 129134 w 774789"/>
              <a:gd name="connsiteY13" fmla="*/ 0 h 345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4789" h="3456384">
                <a:moveTo>
                  <a:pt x="774789" y="576077"/>
                </a:moveTo>
                <a:lnTo>
                  <a:pt x="774789" y="2880307"/>
                </a:lnTo>
                <a:cubicBezTo>
                  <a:pt x="774789" y="3033090"/>
                  <a:pt x="771739" y="3179618"/>
                  <a:pt x="766310" y="3287656"/>
                </a:cubicBezTo>
                <a:cubicBezTo>
                  <a:pt x="760882" y="3395689"/>
                  <a:pt x="753519" y="3456382"/>
                  <a:pt x="745842" y="3456382"/>
                </a:cubicBezTo>
                <a:lnTo>
                  <a:pt x="0" y="3456382"/>
                </a:lnTo>
                <a:lnTo>
                  <a:pt x="0" y="3456382"/>
                </a:lnTo>
                <a:lnTo>
                  <a:pt x="0" y="3456382"/>
                </a:lnTo>
                <a:lnTo>
                  <a:pt x="0" y="2"/>
                </a:lnTo>
                <a:lnTo>
                  <a:pt x="0" y="2"/>
                </a:lnTo>
                <a:lnTo>
                  <a:pt x="0" y="2"/>
                </a:lnTo>
                <a:lnTo>
                  <a:pt x="745842" y="2"/>
                </a:lnTo>
                <a:cubicBezTo>
                  <a:pt x="753519" y="2"/>
                  <a:pt x="760882" y="60695"/>
                  <a:pt x="766311" y="168733"/>
                </a:cubicBezTo>
                <a:cubicBezTo>
                  <a:pt x="771739" y="276766"/>
                  <a:pt x="774789" y="423294"/>
                  <a:pt x="774789" y="576081"/>
                </a:cubicBezTo>
                <a:lnTo>
                  <a:pt x="774789" y="57607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106681" tIns="91162" rIns="144502" bIns="91163" anchor="ctr"/>
          <a:lstStyle/>
          <a:p>
            <a:pPr marL="285750" lvl="1" indent="-285750" defTabSz="1244600">
              <a:lnSpc>
                <a:spcPct val="90000"/>
              </a:lnSpc>
              <a:spcAft>
                <a:spcPct val="15000"/>
              </a:spcAft>
              <a:buFontTx/>
              <a:buChar char="•"/>
              <a:defRPr/>
            </a:pPr>
            <a:r>
              <a:rPr lang="zh-TW" altLang="en-US" sz="2800">
                <a:solidFill>
                  <a:srgbClr val="000000"/>
                </a:solidFill>
                <a:ea typeface="新細明體" charset="0"/>
                <a:cs typeface="新細明體" charset="0"/>
              </a:rPr>
              <a:t>   </a:t>
            </a:r>
            <a:r>
              <a:rPr lang="zh-TW" altLang="en-US" sz="2800">
                <a:solidFill>
                  <a:srgbClr val="000000"/>
                </a:solidFill>
                <a:latin typeface="微軟正黑體" charset="0"/>
                <a:ea typeface="微軟正黑體" charset="0"/>
                <a:cs typeface="微軟正黑體" charset="0"/>
              </a:rPr>
              <a:t>評定摘要品質。</a:t>
            </a:r>
          </a:p>
        </p:txBody>
      </p:sp>
      <p:sp>
        <p:nvSpPr>
          <p:cNvPr id="18" name="手繪多邊形 17"/>
          <p:cNvSpPr/>
          <p:nvPr/>
        </p:nvSpPr>
        <p:spPr>
          <a:xfrm>
            <a:off x="1919289" y="5410201"/>
            <a:ext cx="1944687" cy="968375"/>
          </a:xfrm>
          <a:custGeom>
            <a:avLst/>
            <a:gdLst>
              <a:gd name="connsiteX0" fmla="*/ 0 w 1944216"/>
              <a:gd name="connsiteY0" fmla="*/ 161418 h 968486"/>
              <a:gd name="connsiteX1" fmla="*/ 47278 w 1944216"/>
              <a:gd name="connsiteY1" fmla="*/ 47278 h 968486"/>
              <a:gd name="connsiteX2" fmla="*/ 161418 w 1944216"/>
              <a:gd name="connsiteY2" fmla="*/ 0 h 968486"/>
              <a:gd name="connsiteX3" fmla="*/ 1782798 w 1944216"/>
              <a:gd name="connsiteY3" fmla="*/ 0 h 968486"/>
              <a:gd name="connsiteX4" fmla="*/ 1896938 w 1944216"/>
              <a:gd name="connsiteY4" fmla="*/ 47278 h 968486"/>
              <a:gd name="connsiteX5" fmla="*/ 1944216 w 1944216"/>
              <a:gd name="connsiteY5" fmla="*/ 161418 h 968486"/>
              <a:gd name="connsiteX6" fmla="*/ 1944216 w 1944216"/>
              <a:gd name="connsiteY6" fmla="*/ 807068 h 968486"/>
              <a:gd name="connsiteX7" fmla="*/ 1896938 w 1944216"/>
              <a:gd name="connsiteY7" fmla="*/ 921208 h 968486"/>
              <a:gd name="connsiteX8" fmla="*/ 1782798 w 1944216"/>
              <a:gd name="connsiteY8" fmla="*/ 968486 h 968486"/>
              <a:gd name="connsiteX9" fmla="*/ 161418 w 1944216"/>
              <a:gd name="connsiteY9" fmla="*/ 968486 h 968486"/>
              <a:gd name="connsiteX10" fmla="*/ 47278 w 1944216"/>
              <a:gd name="connsiteY10" fmla="*/ 921208 h 968486"/>
              <a:gd name="connsiteX11" fmla="*/ 0 w 1944216"/>
              <a:gd name="connsiteY11" fmla="*/ 807068 h 968486"/>
              <a:gd name="connsiteX12" fmla="*/ 0 w 1944216"/>
              <a:gd name="connsiteY12"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4216" h="968486">
                <a:moveTo>
                  <a:pt x="0" y="161418"/>
                </a:moveTo>
                <a:cubicBezTo>
                  <a:pt x="0" y="118607"/>
                  <a:pt x="17007" y="77550"/>
                  <a:pt x="47278" y="47278"/>
                </a:cubicBezTo>
                <a:cubicBezTo>
                  <a:pt x="77550" y="17006"/>
                  <a:pt x="118607" y="0"/>
                  <a:pt x="161418" y="0"/>
                </a:cubicBezTo>
                <a:lnTo>
                  <a:pt x="1782798" y="0"/>
                </a:lnTo>
                <a:cubicBezTo>
                  <a:pt x="1825609" y="0"/>
                  <a:pt x="1866666" y="17007"/>
                  <a:pt x="1896938" y="47278"/>
                </a:cubicBezTo>
                <a:cubicBezTo>
                  <a:pt x="1927210" y="77550"/>
                  <a:pt x="1944216" y="118607"/>
                  <a:pt x="1944216" y="161418"/>
                </a:cubicBezTo>
                <a:lnTo>
                  <a:pt x="1944216" y="807068"/>
                </a:lnTo>
                <a:cubicBezTo>
                  <a:pt x="1944216" y="849879"/>
                  <a:pt x="1927209" y="890936"/>
                  <a:pt x="1896938" y="921208"/>
                </a:cubicBezTo>
                <a:cubicBezTo>
                  <a:pt x="1866666" y="951480"/>
                  <a:pt x="1825609" y="968486"/>
                  <a:pt x="1782798" y="968486"/>
                </a:cubicBezTo>
                <a:lnTo>
                  <a:pt x="161418" y="968486"/>
                </a:lnTo>
                <a:cubicBezTo>
                  <a:pt x="118607" y="968486"/>
                  <a:pt x="77550" y="951479"/>
                  <a:pt x="47278" y="921208"/>
                </a:cubicBezTo>
                <a:cubicBezTo>
                  <a:pt x="17006" y="890936"/>
                  <a:pt x="0" y="849879"/>
                  <a:pt x="0" y="807068"/>
                </a:cubicBezTo>
                <a:lnTo>
                  <a:pt x="0" y="16141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4438" tIns="115858" rIns="184438" bIns="115858" anchor="ctr"/>
          <a:lstStyle/>
          <a:p>
            <a:pPr algn="ctr" defTabSz="1600200">
              <a:lnSpc>
                <a:spcPct val="90000"/>
              </a:lnSpc>
              <a:spcAft>
                <a:spcPct val="35000"/>
              </a:spcAft>
              <a:defRPr/>
            </a:pPr>
            <a:r>
              <a:rPr lang="zh-TW" altLang="en-US" sz="3600">
                <a:solidFill>
                  <a:srgbClr val="FFFFFF"/>
                </a:solidFill>
                <a:latin typeface="微軟正黑體" charset="0"/>
                <a:ea typeface="微軟正黑體" charset="0"/>
                <a:cs typeface="微軟正黑體" charset="0"/>
              </a:rPr>
              <a:t>步驟五</a:t>
            </a:r>
          </a:p>
        </p:txBody>
      </p:sp>
      <p:sp>
        <p:nvSpPr>
          <p:cNvPr id="5" name="文字方塊 4"/>
          <p:cNvSpPr txBox="1"/>
          <p:nvPr/>
        </p:nvSpPr>
        <p:spPr>
          <a:xfrm>
            <a:off x="2532088" y="346077"/>
            <a:ext cx="7416800" cy="615950"/>
          </a:xfrm>
          <a:prstGeom prst="rect">
            <a:avLst/>
          </a:prstGeom>
          <a:noFill/>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3300" dirty="0">
                <a:effectLst>
                  <a:outerShdw blurRad="38100" dist="38100" dir="2700000" algn="tl">
                    <a:srgbClr val="C0C0C0"/>
                  </a:outerShdw>
                </a:effectLst>
                <a:latin typeface="微軟正黑體" charset="-120"/>
                <a:ea typeface="微軟正黑體" charset="-120"/>
              </a:rPr>
              <a:t>摘要</a:t>
            </a:r>
            <a:r>
              <a:rPr lang="en-US" altLang="zh-TW" sz="3300" dirty="0">
                <a:effectLst>
                  <a:outerShdw blurRad="38100" dist="38100" dir="2700000" algn="tl">
                    <a:srgbClr val="C0C0C0"/>
                  </a:outerShdw>
                </a:effectLst>
                <a:latin typeface="微軟正黑體" charset="-120"/>
                <a:ea typeface="微軟正黑體" charset="-120"/>
              </a:rPr>
              <a:t>-</a:t>
            </a:r>
            <a:r>
              <a:rPr lang="zh-TW" altLang="en-US" sz="3300" dirty="0">
                <a:effectLst>
                  <a:outerShdw blurRad="38100" dist="38100" dir="2700000" algn="tl">
                    <a:srgbClr val="C0C0C0"/>
                  </a:outerShdw>
                </a:effectLst>
                <a:latin typeface="微軟正黑體" charset="-120"/>
                <a:ea typeface="微軟正黑體" charset="-120"/>
              </a:rPr>
              <a:t>刪除、歸納、找主題句教學步驟</a:t>
            </a:r>
          </a:p>
        </p:txBody>
      </p:sp>
      <p:sp>
        <p:nvSpPr>
          <p:cNvPr id="7" name="圓角矩形 6"/>
          <p:cNvSpPr/>
          <p:nvPr/>
        </p:nvSpPr>
        <p:spPr>
          <a:xfrm>
            <a:off x="8759825" y="1557338"/>
            <a:ext cx="1512888" cy="4895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r" eaLnBrk="1" hangingPunct="1">
              <a:defRPr/>
            </a:pPr>
            <a:r>
              <a:rPr lang="zh-TW" altLang="en-US" sz="2800">
                <a:solidFill>
                  <a:srgbClr val="FFFFFF"/>
                </a:solidFill>
                <a:latin typeface="微軟正黑體" charset="0"/>
                <a:ea typeface="微軟正黑體" charset="0"/>
                <a:cs typeface="微軟正黑體" charset="0"/>
              </a:rPr>
              <a:t>在進行各段教學時</a:t>
            </a:r>
            <a:r>
              <a:rPr lang="zh-TW" altLang="en-US" sz="2800">
                <a:solidFill>
                  <a:srgbClr val="FFFFFF"/>
                </a:solidFill>
                <a:latin typeface="新細明體" charset="0"/>
                <a:ea typeface="新細明體" charset="0"/>
                <a:cs typeface="新細明體" charset="0"/>
              </a:rPr>
              <a:t>，</a:t>
            </a:r>
            <a:r>
              <a:rPr lang="zh-TW" altLang="en-US" sz="2800">
                <a:solidFill>
                  <a:srgbClr val="FFFFFF"/>
                </a:solidFill>
                <a:latin typeface="微軟正黑體" charset="0"/>
                <a:ea typeface="微軟正黑體" charset="0"/>
                <a:cs typeface="微軟正黑體" charset="0"/>
              </a:rPr>
              <a:t>需隨時檢視有無跟主題相關但已被刪除者重新保留的可能性</a:t>
            </a:r>
            <a:r>
              <a:rPr lang="zh-TW" altLang="en-US" sz="2800">
                <a:solidFill>
                  <a:srgbClr val="FFFFFF"/>
                </a:solidFill>
                <a:latin typeface="新細明體" charset="0"/>
                <a:ea typeface="新細明體" charset="0"/>
                <a:cs typeface="新細明體" charset="0"/>
              </a:rPr>
              <a:t>。</a:t>
            </a:r>
            <a:endParaRPr lang="zh-TW" altLang="en-US" sz="2800">
              <a:solidFill>
                <a:srgbClr val="FFFFFF"/>
              </a:solidFill>
              <a:latin typeface="微軟正黑體" charset="0"/>
              <a:ea typeface="微軟正黑體" charset="0"/>
              <a:cs typeface="微軟正黑體" charset="0"/>
            </a:endParaRPr>
          </a:p>
        </p:txBody>
      </p:sp>
      <p:sp>
        <p:nvSpPr>
          <p:cNvPr id="8" name="左-右雙向箭號 7"/>
          <p:cNvSpPr/>
          <p:nvPr/>
        </p:nvSpPr>
        <p:spPr>
          <a:xfrm>
            <a:off x="7464425" y="3429001"/>
            <a:ext cx="1079500" cy="7921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solidFill>
                <a:srgbClr val="FFFFFF"/>
              </a:solidFill>
              <a:ea typeface="新細明體" charset="0"/>
              <a:cs typeface="新細明體" charset="0"/>
            </a:endParaRPr>
          </a:p>
        </p:txBody>
      </p:sp>
    </p:spTree>
    <p:extLst>
      <p:ext uri="{BB962C8B-B14F-4D97-AF65-F5344CB8AC3E}">
        <p14:creationId xmlns:p14="http://schemas.microsoft.com/office/powerpoint/2010/main" val="436424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mph" presetSubtype="0" fill="hold" grpId="0" nodeType="clickEffect">
                                  <p:stCondLst>
                                    <p:cond delay="0"/>
                                  </p:stCondLst>
                                  <p:childTnLst>
                                    <p:animRot by="21600000">
                                      <p:cBhvr>
                                        <p:cTn id="36" dur="2000" fill="hold"/>
                                        <p:tgtEl>
                                          <p:spTgt spid="8"/>
                                        </p:tgtEl>
                                        <p:attrNameLst>
                                          <p:attrName>r</p:attrName>
                                        </p:attrNameLst>
                                      </p:cBhvr>
                                    </p:animRo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amond(in)">
                                      <p:cBhvr>
                                        <p:cTn id="4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a:effectLst>
                  <a:outerShdw blurRad="38100" dist="38100" dir="2700000" algn="tl">
                    <a:srgbClr val="C0C0C0"/>
                  </a:outerShdw>
                </a:effectLst>
                <a:latin typeface="微軟正黑體" charset="-120"/>
                <a:ea typeface="微軟正黑體" charset="-120"/>
              </a:rPr>
              <a:t>第一段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老師放聲思考示範</a:t>
            </a:r>
          </a:p>
        </p:txBody>
      </p:sp>
      <p:sp>
        <p:nvSpPr>
          <p:cNvPr id="11" name="圓角矩形 10"/>
          <p:cNvSpPr/>
          <p:nvPr/>
        </p:nvSpPr>
        <p:spPr bwMode="auto">
          <a:xfrm>
            <a:off x="1577788" y="1972235"/>
            <a:ext cx="8875059" cy="41491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TW" altLang="zh-TW" dirty="0">
                <a:latin typeface="+mn-ea"/>
                <a:ea typeface="+mn-ea"/>
              </a:rPr>
              <a:t>在先人的心中，紙和文字是文明的象徵，也是一種</a:t>
            </a:r>
            <a:r>
              <a:rPr lang="zh-TW" altLang="zh-TW" dirty="0" smtClean="0">
                <a:latin typeface="+mn-ea"/>
                <a:ea typeface="+mn-ea"/>
              </a:rPr>
              <a:t>傳</a:t>
            </a:r>
            <a:endParaRPr lang="en-US" altLang="zh-TW" dirty="0" smtClean="0">
              <a:latin typeface="+mn-ea"/>
              <a:ea typeface="+mn-ea"/>
            </a:endParaRPr>
          </a:p>
          <a:p>
            <a:r>
              <a:rPr lang="zh-TW" altLang="zh-TW" dirty="0" smtClean="0">
                <a:latin typeface="+mn-ea"/>
                <a:ea typeface="+mn-ea"/>
              </a:rPr>
              <a:t>承</a:t>
            </a:r>
            <a:r>
              <a:rPr lang="zh-TW" altLang="zh-TW" dirty="0">
                <a:latin typeface="+mn-ea"/>
                <a:ea typeface="+mn-ea"/>
              </a:rPr>
              <a:t>；加上造字不易的印象，才有「敬惜字紙」的傳統。</a:t>
            </a:r>
          </a:p>
        </p:txBody>
      </p:sp>
    </p:spTree>
    <p:extLst>
      <p:ext uri="{BB962C8B-B14F-4D97-AF65-F5344CB8AC3E}">
        <p14:creationId xmlns:p14="http://schemas.microsoft.com/office/powerpoint/2010/main" val="1293213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a:effectLst>
                  <a:outerShdw blurRad="38100" dist="38100" dir="2700000" algn="tl">
                    <a:srgbClr val="C0C0C0"/>
                  </a:outerShdw>
                </a:effectLst>
                <a:latin typeface="微軟正黑體" charset="-120"/>
                <a:ea typeface="微軟正黑體" charset="-120"/>
              </a:rPr>
              <a:t>第一段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老師放聲思考示範</a:t>
            </a:r>
          </a:p>
        </p:txBody>
      </p:sp>
      <p:sp>
        <p:nvSpPr>
          <p:cNvPr id="11" name="圓角矩形 10"/>
          <p:cNvSpPr/>
          <p:nvPr/>
        </p:nvSpPr>
        <p:spPr bwMode="auto">
          <a:xfrm>
            <a:off x="251012" y="1972235"/>
            <a:ext cx="8507600" cy="41491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buFont typeface="+mj-lt"/>
              <a:buAutoNum type="arabicPeriod"/>
            </a:pPr>
            <a:r>
              <a:rPr lang="zh-TW" altLang="zh-TW" dirty="0">
                <a:latin typeface="+mn-ea"/>
                <a:ea typeface="+mn-ea"/>
              </a:rPr>
              <a:t>在先人的心中，紙和文字是文明的象徵，也是一種</a:t>
            </a:r>
            <a:r>
              <a:rPr lang="zh-TW" altLang="zh-TW" dirty="0" smtClean="0">
                <a:latin typeface="+mn-ea"/>
                <a:ea typeface="+mn-ea"/>
              </a:rPr>
              <a:t>傳承；</a:t>
            </a:r>
            <a:endParaRPr lang="en-US" altLang="zh-TW" dirty="0">
              <a:latin typeface="+mn-ea"/>
              <a:ea typeface="+mn-ea"/>
            </a:endParaRPr>
          </a:p>
          <a:p>
            <a:pPr>
              <a:buFont typeface="+mj-lt"/>
              <a:buAutoNum type="arabicPeriod"/>
            </a:pPr>
            <a:r>
              <a:rPr lang="zh-TW" altLang="zh-TW" dirty="0" smtClean="0">
                <a:latin typeface="+mn-ea"/>
                <a:ea typeface="+mn-ea"/>
              </a:rPr>
              <a:t>加上</a:t>
            </a:r>
            <a:r>
              <a:rPr lang="zh-TW" altLang="zh-TW" dirty="0">
                <a:latin typeface="+mn-ea"/>
                <a:ea typeface="+mn-ea"/>
              </a:rPr>
              <a:t>造字不易的印象，才有「敬惜字紙」的傳統。</a:t>
            </a:r>
          </a:p>
        </p:txBody>
      </p:sp>
      <p:sp>
        <p:nvSpPr>
          <p:cNvPr id="4" name="圓角矩形 3"/>
          <p:cNvSpPr/>
          <p:nvPr/>
        </p:nvSpPr>
        <p:spPr bwMode="auto">
          <a:xfrm>
            <a:off x="8991694" y="1972235"/>
            <a:ext cx="3038941" cy="41491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0" indent="0"/>
            <a:r>
              <a:rPr lang="zh-TW" altLang="en-US" dirty="0" smtClean="0">
                <a:latin typeface="+mn-ea"/>
                <a:ea typeface="+mn-ea"/>
              </a:rPr>
              <a:t>選最重要的句子</a:t>
            </a:r>
            <a:endParaRPr lang="en-US" altLang="zh-TW" dirty="0" smtClean="0">
              <a:latin typeface="+mn-ea"/>
              <a:ea typeface="+mn-ea"/>
            </a:endParaRPr>
          </a:p>
          <a:p>
            <a:pPr marL="0" indent="0"/>
            <a:endParaRPr lang="en-US" altLang="zh-TW" dirty="0" smtClean="0">
              <a:latin typeface="+mn-ea"/>
              <a:ea typeface="+mn-ea"/>
            </a:endParaRPr>
          </a:p>
          <a:p>
            <a:pPr marL="0" indent="0"/>
            <a:r>
              <a:rPr lang="en-US" altLang="zh-TW" dirty="0" smtClean="0">
                <a:latin typeface="+mn-ea"/>
                <a:ea typeface="+mn-ea"/>
              </a:rPr>
              <a:t>1.</a:t>
            </a:r>
            <a:r>
              <a:rPr lang="zh-TW" altLang="en-US" dirty="0" smtClean="0">
                <a:latin typeface="+mn-ea"/>
                <a:ea typeface="+mn-ea"/>
              </a:rPr>
              <a:t>和</a:t>
            </a:r>
            <a:r>
              <a:rPr lang="zh-TW" altLang="en-US" dirty="0" smtClean="0">
                <a:solidFill>
                  <a:srgbClr val="FF0000"/>
                </a:solidFill>
                <a:latin typeface="+mn-ea"/>
                <a:ea typeface="+mn-ea"/>
              </a:rPr>
              <a:t>標題</a:t>
            </a:r>
            <a:r>
              <a:rPr lang="zh-TW" altLang="en-US" dirty="0" smtClean="0">
                <a:latin typeface="+mn-ea"/>
                <a:ea typeface="+mn-ea"/>
              </a:rPr>
              <a:t>的關係</a:t>
            </a:r>
            <a:endParaRPr lang="en-US" altLang="zh-TW" dirty="0" smtClean="0">
              <a:latin typeface="+mn-ea"/>
              <a:ea typeface="+mn-ea"/>
            </a:endParaRPr>
          </a:p>
          <a:p>
            <a:pPr marL="0" indent="0"/>
            <a:r>
              <a:rPr lang="en-US" altLang="zh-TW" dirty="0" smtClean="0">
                <a:latin typeface="+mn-ea"/>
                <a:ea typeface="+mn-ea"/>
              </a:rPr>
              <a:t>2.</a:t>
            </a:r>
            <a:r>
              <a:rPr lang="zh-TW" altLang="en-US" dirty="0" smtClean="0">
                <a:solidFill>
                  <a:srgbClr val="FF0000"/>
                </a:solidFill>
                <a:latin typeface="+mn-ea"/>
                <a:ea typeface="+mn-ea"/>
              </a:rPr>
              <a:t>段落間</a:t>
            </a:r>
            <a:r>
              <a:rPr lang="zh-TW" altLang="en-US" dirty="0" smtClean="0">
                <a:latin typeface="+mn-ea"/>
                <a:ea typeface="+mn-ea"/>
              </a:rPr>
              <a:t>的連結性</a:t>
            </a:r>
            <a:endParaRPr lang="en-US" altLang="zh-TW" dirty="0" smtClean="0">
              <a:latin typeface="+mn-ea"/>
              <a:ea typeface="+mn-ea"/>
            </a:endParaRPr>
          </a:p>
          <a:p>
            <a:pPr marL="0" indent="0"/>
            <a:r>
              <a:rPr lang="en-US" altLang="zh-TW" dirty="0" smtClean="0">
                <a:latin typeface="+mn-ea"/>
                <a:ea typeface="+mn-ea"/>
              </a:rPr>
              <a:t>3.</a:t>
            </a:r>
            <a:r>
              <a:rPr lang="zh-TW" altLang="en-US" dirty="0" smtClean="0">
                <a:solidFill>
                  <a:srgbClr val="FF0000"/>
                </a:solidFill>
                <a:latin typeface="+mn-ea"/>
                <a:ea typeface="+mn-ea"/>
              </a:rPr>
              <a:t>段落內</a:t>
            </a:r>
            <a:r>
              <a:rPr lang="zh-TW" altLang="en-US" dirty="0" smtClean="0">
                <a:latin typeface="+mn-ea"/>
                <a:ea typeface="+mn-ea"/>
              </a:rPr>
              <a:t>的包含性</a:t>
            </a:r>
            <a:endParaRPr lang="zh-TW" altLang="zh-TW" dirty="0">
              <a:latin typeface="+mn-ea"/>
              <a:ea typeface="+mn-ea"/>
            </a:endParaRPr>
          </a:p>
        </p:txBody>
      </p:sp>
    </p:spTree>
    <p:extLst>
      <p:ext uri="{BB962C8B-B14F-4D97-AF65-F5344CB8AC3E}">
        <p14:creationId xmlns:p14="http://schemas.microsoft.com/office/powerpoint/2010/main" val="4078829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20574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第一段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老師放聲思考示範</a:t>
            </a:r>
          </a:p>
        </p:txBody>
      </p:sp>
      <p:sp>
        <p:nvSpPr>
          <p:cNvPr id="9" name="向下箭號圖說文字 8"/>
          <p:cNvSpPr/>
          <p:nvPr/>
        </p:nvSpPr>
        <p:spPr>
          <a:xfrm>
            <a:off x="2782889" y="1295400"/>
            <a:ext cx="6911975" cy="8382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mj-ea"/>
                <a:ea typeface="+mj-ea"/>
                <a:cs typeface="微軟正黑體" charset="0"/>
              </a:rPr>
              <a:t>    找出第一段中最重要的一句話：與</a:t>
            </a:r>
            <a:r>
              <a:rPr lang="zh-TW" altLang="en-US">
                <a:solidFill>
                  <a:srgbClr val="FF0000"/>
                </a:solidFill>
                <a:latin typeface="+mj-ea"/>
                <a:ea typeface="+mj-ea"/>
                <a:cs typeface="微軟正黑體" charset="0"/>
              </a:rPr>
              <a:t>標題</a:t>
            </a:r>
            <a:r>
              <a:rPr lang="zh-TW" altLang="en-US">
                <a:solidFill>
                  <a:schemeClr val="tx1"/>
                </a:solidFill>
                <a:latin typeface="+mj-ea"/>
                <a:ea typeface="+mj-ea"/>
                <a:cs typeface="微軟正黑體" charset="0"/>
              </a:rPr>
              <a:t>相關者</a:t>
            </a:r>
          </a:p>
        </p:txBody>
      </p:sp>
      <p:sp>
        <p:nvSpPr>
          <p:cNvPr id="13" name="圓角矩形 12"/>
          <p:cNvSpPr/>
          <p:nvPr/>
        </p:nvSpPr>
        <p:spPr bwMode="auto">
          <a:xfrm>
            <a:off x="1905000" y="2133601"/>
            <a:ext cx="8458200" cy="10080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0" indent="0"/>
            <a:r>
              <a:rPr lang="zh-TW" altLang="en-US" dirty="0" smtClean="0">
                <a:solidFill>
                  <a:srgbClr val="000000"/>
                </a:solidFill>
                <a:latin typeface="+mn-ea"/>
                <a:ea typeface="+mn-ea"/>
              </a:rPr>
              <a:t>第二句：</a:t>
            </a:r>
            <a:r>
              <a:rPr lang="zh-TW" altLang="zh-TW" dirty="0">
                <a:latin typeface="+mn-ea"/>
                <a:ea typeface="+mn-ea"/>
              </a:rPr>
              <a:t>加上造字不易的印象，才有「敬惜字紙」的傳統。</a:t>
            </a:r>
          </a:p>
        </p:txBody>
      </p:sp>
      <p:sp>
        <p:nvSpPr>
          <p:cNvPr id="10" name="向下箭號圖說文字 9"/>
          <p:cNvSpPr/>
          <p:nvPr/>
        </p:nvSpPr>
        <p:spPr>
          <a:xfrm>
            <a:off x="4800600" y="3141663"/>
            <a:ext cx="3024188"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刪除細節及重複訊息</a:t>
            </a:r>
          </a:p>
        </p:txBody>
      </p:sp>
      <p:sp>
        <p:nvSpPr>
          <p:cNvPr id="11" name="圓角矩形 10"/>
          <p:cNvSpPr/>
          <p:nvPr/>
        </p:nvSpPr>
        <p:spPr bwMode="auto">
          <a:xfrm>
            <a:off x="1905001" y="4177553"/>
            <a:ext cx="8458199" cy="573741"/>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lnSpc>
                <a:spcPct val="150000"/>
              </a:lnSpc>
              <a:defRPr/>
            </a:pPr>
            <a:r>
              <a:rPr lang="zh-TW" altLang="en-US" sz="2400" b="1" dirty="0" smtClean="0">
                <a:solidFill>
                  <a:srgbClr val="000000"/>
                </a:solidFill>
                <a:latin typeface="+mn-ea"/>
                <a:cs typeface="Times New Roman" charset="0"/>
              </a:rPr>
              <a:t>有敬惜字紙的傳統</a:t>
            </a:r>
            <a:endParaRPr lang="en-US" altLang="zh-TW" sz="2400" b="1" dirty="0">
              <a:solidFill>
                <a:srgbClr val="000000"/>
              </a:solidFill>
              <a:latin typeface="+mn-ea"/>
              <a:cs typeface="Times New Roman" charset="0"/>
            </a:endParaRPr>
          </a:p>
        </p:txBody>
      </p:sp>
      <p:sp>
        <p:nvSpPr>
          <p:cNvPr id="19" name="向下箭號圖說文字 18"/>
          <p:cNvSpPr/>
          <p:nvPr/>
        </p:nvSpPr>
        <p:spPr>
          <a:xfrm>
            <a:off x="5087939" y="5013325"/>
            <a:ext cx="2160587"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歸納成主題句</a:t>
            </a:r>
          </a:p>
        </p:txBody>
      </p:sp>
      <p:sp>
        <p:nvSpPr>
          <p:cNvPr id="20" name="圓角矩形 19"/>
          <p:cNvSpPr/>
          <p:nvPr/>
        </p:nvSpPr>
        <p:spPr>
          <a:xfrm>
            <a:off x="1905002" y="5876925"/>
            <a:ext cx="8458198" cy="503238"/>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zh-TW" altLang="en-US" sz="2400" b="1" dirty="0" smtClean="0">
                <a:solidFill>
                  <a:schemeClr val="tx1"/>
                </a:solidFill>
                <a:latin typeface="+mn-ea"/>
                <a:cs typeface="微軟正黑體" charset="0"/>
              </a:rPr>
              <a:t>先人有「敬惜字紙」的傳統</a:t>
            </a:r>
            <a:endParaRPr lang="zh-TW" altLang="en-US" sz="2400" b="1" dirty="0">
              <a:solidFill>
                <a:schemeClr val="tx1"/>
              </a:solidFill>
              <a:latin typeface="+mn-ea"/>
              <a:cs typeface="微軟正黑體" charset="0"/>
            </a:endParaRPr>
          </a:p>
        </p:txBody>
      </p:sp>
    </p:spTree>
    <p:extLst>
      <p:ext uri="{BB962C8B-B14F-4D97-AF65-F5344CB8AC3E}">
        <p14:creationId xmlns:p14="http://schemas.microsoft.com/office/powerpoint/2010/main" val="1041286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ox(in)">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9"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第二段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9" name="向下箭號圖說文字 8"/>
          <p:cNvSpPr/>
          <p:nvPr/>
        </p:nvSpPr>
        <p:spPr>
          <a:xfrm>
            <a:off x="3429000" y="1841500"/>
            <a:ext cx="5329238"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dirty="0">
                <a:solidFill>
                  <a:schemeClr val="tx1"/>
                </a:solidFill>
                <a:ea typeface="新細明體" charset="0"/>
                <a:cs typeface="新細明體" charset="0"/>
              </a:rPr>
              <a:t>    </a:t>
            </a:r>
            <a:r>
              <a:rPr lang="zh-TW" altLang="en-US" sz="2800" dirty="0">
                <a:solidFill>
                  <a:schemeClr val="tx1"/>
                </a:solidFill>
                <a:latin typeface="微軟正黑體" charset="0"/>
                <a:ea typeface="微軟正黑體" charset="0"/>
                <a:cs typeface="微軟正黑體" charset="0"/>
              </a:rPr>
              <a:t>老師提問：第二段共有幾句？</a:t>
            </a:r>
          </a:p>
        </p:txBody>
      </p:sp>
      <p:sp>
        <p:nvSpPr>
          <p:cNvPr id="11" name="圓角矩形 10"/>
          <p:cNvSpPr/>
          <p:nvPr/>
        </p:nvSpPr>
        <p:spPr>
          <a:xfrm>
            <a:off x="1865779" y="3043518"/>
            <a:ext cx="8496300" cy="301625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342900" indent="-342900">
              <a:defRPr sz="2400" b="1">
                <a:solidFill>
                  <a:schemeClr val="tx1"/>
                </a:solidFill>
                <a:latin typeface="Arial" charset="0"/>
                <a:ea typeface="ＭＳ Ｐゴシック" charset="-128"/>
              </a:defRPr>
            </a:lvl1pPr>
            <a:lvl2pPr>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TW" altLang="zh-TW" dirty="0">
                <a:latin typeface="+mn-ea"/>
                <a:ea typeface="+mn-ea"/>
              </a:rPr>
              <a:t>傳統中的「敬惜字紙」，來自先民對「字」的敬重。只要</a:t>
            </a:r>
            <a:r>
              <a:rPr lang="zh-TW" altLang="zh-TW" dirty="0" smtClean="0">
                <a:latin typeface="+mn-ea"/>
                <a:ea typeface="+mn-ea"/>
              </a:rPr>
              <a:t>是</a:t>
            </a:r>
            <a:endParaRPr lang="en-US" altLang="zh-TW" dirty="0" smtClean="0">
              <a:latin typeface="+mn-ea"/>
              <a:ea typeface="+mn-ea"/>
            </a:endParaRPr>
          </a:p>
          <a:p>
            <a:r>
              <a:rPr lang="zh-TW" altLang="zh-TW" dirty="0" smtClean="0">
                <a:latin typeface="+mn-ea"/>
                <a:ea typeface="+mn-ea"/>
              </a:rPr>
              <a:t>寫</a:t>
            </a:r>
            <a:r>
              <a:rPr lang="zh-TW" altLang="zh-TW" dirty="0">
                <a:latin typeface="+mn-ea"/>
                <a:ea typeface="+mn-ea"/>
              </a:rPr>
              <a:t>上文字的紙，也不能隨意丟棄，即使是用過的紙也要</a:t>
            </a:r>
            <a:r>
              <a:rPr lang="zh-TW" altLang="zh-TW" dirty="0" smtClean="0">
                <a:latin typeface="+mn-ea"/>
                <a:ea typeface="+mn-ea"/>
              </a:rPr>
              <a:t>集中</a:t>
            </a:r>
            <a:endParaRPr lang="en-US" altLang="zh-TW" dirty="0" smtClean="0">
              <a:latin typeface="+mn-ea"/>
              <a:ea typeface="+mn-ea"/>
            </a:endParaRPr>
          </a:p>
          <a:p>
            <a:r>
              <a:rPr lang="zh-TW" altLang="zh-TW" dirty="0" smtClean="0">
                <a:latin typeface="+mn-ea"/>
                <a:ea typeface="+mn-ea"/>
              </a:rPr>
              <a:t>起來</a:t>
            </a:r>
            <a:r>
              <a:rPr lang="zh-TW" altLang="zh-TW" dirty="0">
                <a:latin typeface="+mn-ea"/>
                <a:ea typeface="+mn-ea"/>
              </a:rPr>
              <a:t>，送到專門的「惜字亭」焚燒，讓那些文字飛回天上 </a:t>
            </a:r>
            <a:endParaRPr lang="en-US" altLang="zh-TW" dirty="0" smtClean="0">
              <a:latin typeface="+mn-ea"/>
              <a:ea typeface="+mn-ea"/>
            </a:endParaRPr>
          </a:p>
          <a:p>
            <a:r>
              <a:rPr lang="zh-TW" altLang="zh-TW" dirty="0" smtClean="0">
                <a:latin typeface="+mn-ea"/>
                <a:ea typeface="+mn-ea"/>
              </a:rPr>
              <a:t>向</a:t>
            </a:r>
            <a:r>
              <a:rPr lang="zh-TW" altLang="zh-TW" dirty="0">
                <a:latin typeface="+mn-ea"/>
                <a:ea typeface="+mn-ea"/>
              </a:rPr>
              <a:t>造字者致意。</a:t>
            </a:r>
            <a:endParaRPr lang="zh-TW" altLang="zh-TW" sz="2000" dirty="0">
              <a:latin typeface="+mn-ea"/>
              <a:ea typeface="+mn-ea"/>
            </a:endParaRPr>
          </a:p>
        </p:txBody>
      </p:sp>
    </p:spTree>
    <p:extLst>
      <p:ext uri="{BB962C8B-B14F-4D97-AF65-F5344CB8AC3E}">
        <p14:creationId xmlns:p14="http://schemas.microsoft.com/office/powerpoint/2010/main" val="54061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第二段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9" name="向下箭號圖說文字 8"/>
          <p:cNvSpPr/>
          <p:nvPr/>
        </p:nvSpPr>
        <p:spPr>
          <a:xfrm>
            <a:off x="3505201" y="1644650"/>
            <a:ext cx="5184775"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dirty="0">
                <a:solidFill>
                  <a:schemeClr val="tx1"/>
                </a:solidFill>
                <a:latin typeface="微軟正黑體" charset="0"/>
                <a:ea typeface="微軟正黑體" charset="0"/>
                <a:cs typeface="微軟正黑體" charset="0"/>
              </a:rPr>
              <a:t>                    第二段</a:t>
            </a:r>
            <a:r>
              <a:rPr lang="zh-TW" altLang="en-US" dirty="0" smtClean="0">
                <a:solidFill>
                  <a:schemeClr val="tx1"/>
                </a:solidFill>
                <a:latin typeface="微軟正黑體" charset="0"/>
                <a:ea typeface="微軟正黑體" charset="0"/>
                <a:cs typeface="微軟正黑體" charset="0"/>
              </a:rPr>
              <a:t>共有二句</a:t>
            </a:r>
            <a:endParaRPr lang="zh-TW" altLang="en-US" dirty="0">
              <a:solidFill>
                <a:schemeClr val="tx1"/>
              </a:solidFill>
              <a:latin typeface="微軟正黑體" charset="0"/>
              <a:ea typeface="微軟正黑體" charset="0"/>
              <a:cs typeface="微軟正黑體" charset="0"/>
            </a:endParaRPr>
          </a:p>
        </p:txBody>
      </p:sp>
      <p:sp>
        <p:nvSpPr>
          <p:cNvPr id="11" name="圓角矩形 10"/>
          <p:cNvSpPr/>
          <p:nvPr/>
        </p:nvSpPr>
        <p:spPr>
          <a:xfrm>
            <a:off x="1747044" y="2604248"/>
            <a:ext cx="8496300" cy="37338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342900" indent="-3429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457200" indent="-457200">
              <a:buFont typeface="+mj-lt"/>
              <a:buAutoNum type="arabicPeriod"/>
            </a:pPr>
            <a:r>
              <a:rPr lang="zh-TW" altLang="zh-TW" dirty="0">
                <a:latin typeface="+mn-ea"/>
                <a:ea typeface="+mn-ea"/>
              </a:rPr>
              <a:t>傳統中的「敬惜字紙」，來自先民對「字」的敬重</a:t>
            </a:r>
            <a:r>
              <a:rPr lang="zh-TW" altLang="zh-TW" dirty="0" smtClean="0">
                <a:latin typeface="+mn-ea"/>
                <a:ea typeface="+mn-ea"/>
              </a:rPr>
              <a:t>。</a:t>
            </a:r>
            <a:endParaRPr lang="en-US" altLang="zh-TW" dirty="0" smtClean="0">
              <a:latin typeface="+mn-ea"/>
              <a:ea typeface="+mn-ea"/>
            </a:endParaRPr>
          </a:p>
          <a:p>
            <a:pPr marL="457200" indent="-457200">
              <a:buFont typeface="+mj-lt"/>
              <a:buAutoNum type="arabicPeriod"/>
            </a:pPr>
            <a:r>
              <a:rPr lang="zh-TW" altLang="zh-TW" dirty="0" smtClean="0">
                <a:latin typeface="+mn-ea"/>
                <a:ea typeface="+mn-ea"/>
              </a:rPr>
              <a:t>只要是寫</a:t>
            </a:r>
            <a:r>
              <a:rPr lang="zh-TW" altLang="zh-TW" dirty="0">
                <a:latin typeface="+mn-ea"/>
                <a:ea typeface="+mn-ea"/>
              </a:rPr>
              <a:t>上文字的紙，也不能隨意丟棄，即使是用過的紙也要</a:t>
            </a:r>
            <a:r>
              <a:rPr lang="zh-TW" altLang="zh-TW" dirty="0" smtClean="0">
                <a:latin typeface="+mn-ea"/>
                <a:ea typeface="+mn-ea"/>
              </a:rPr>
              <a:t>集中起來，</a:t>
            </a:r>
            <a:r>
              <a:rPr lang="zh-TW" altLang="zh-TW" dirty="0">
                <a:latin typeface="+mn-ea"/>
                <a:ea typeface="+mn-ea"/>
              </a:rPr>
              <a:t>送到專門的「惜字亭」焚燒，讓那些文字飛回天</a:t>
            </a:r>
            <a:r>
              <a:rPr lang="zh-TW" altLang="zh-TW" dirty="0" smtClean="0">
                <a:latin typeface="+mn-ea"/>
                <a:ea typeface="+mn-ea"/>
              </a:rPr>
              <a:t>上向</a:t>
            </a:r>
            <a:r>
              <a:rPr lang="zh-TW" altLang="zh-TW" dirty="0">
                <a:latin typeface="+mn-ea"/>
                <a:ea typeface="+mn-ea"/>
              </a:rPr>
              <a:t>造字者致意。</a:t>
            </a:r>
          </a:p>
        </p:txBody>
      </p:sp>
    </p:spTree>
    <p:extLst>
      <p:ext uri="{BB962C8B-B14F-4D97-AF65-F5344CB8AC3E}">
        <p14:creationId xmlns:p14="http://schemas.microsoft.com/office/powerpoint/2010/main" val="709525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第二段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1" name="圓角矩形 10"/>
          <p:cNvSpPr/>
          <p:nvPr/>
        </p:nvSpPr>
        <p:spPr>
          <a:xfrm>
            <a:off x="252133" y="2093259"/>
            <a:ext cx="8496300" cy="393065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342900" indent="-3429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457200" indent="-457200">
              <a:buFont typeface="+mj-lt"/>
              <a:buAutoNum type="arabicPeriod"/>
            </a:pPr>
            <a:r>
              <a:rPr lang="zh-TW" altLang="zh-TW" dirty="0">
                <a:latin typeface="+mn-ea"/>
                <a:ea typeface="+mn-ea"/>
              </a:rPr>
              <a:t>傳統中的「敬惜字紙」，來自先民對「字」的敬重。</a:t>
            </a:r>
            <a:endParaRPr lang="en-US" altLang="zh-TW" dirty="0">
              <a:latin typeface="+mn-ea"/>
              <a:ea typeface="+mn-ea"/>
            </a:endParaRPr>
          </a:p>
          <a:p>
            <a:pPr marL="457200" indent="-457200">
              <a:buFont typeface="+mj-lt"/>
              <a:buAutoNum type="arabicPeriod"/>
            </a:pPr>
            <a:r>
              <a:rPr lang="zh-TW" altLang="zh-TW" dirty="0">
                <a:latin typeface="+mn-ea"/>
                <a:ea typeface="+mn-ea"/>
              </a:rPr>
              <a:t>只要是寫上文字的紙，也不能隨意丟棄，即使是用過的紙也要集中起來，送到專門的「惜字亭」焚燒，讓那些文字飛回天上向造字者致意。</a:t>
            </a:r>
          </a:p>
        </p:txBody>
      </p:sp>
      <p:sp>
        <p:nvSpPr>
          <p:cNvPr id="7" name="圓角矩形 6"/>
          <p:cNvSpPr/>
          <p:nvPr/>
        </p:nvSpPr>
        <p:spPr bwMode="auto">
          <a:xfrm>
            <a:off x="8991694" y="1972235"/>
            <a:ext cx="3038941" cy="41491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marL="0" indent="0"/>
            <a:r>
              <a:rPr lang="zh-TW" altLang="en-US" dirty="0" smtClean="0">
                <a:latin typeface="+mn-ea"/>
                <a:ea typeface="+mn-ea"/>
              </a:rPr>
              <a:t>選最重要的句子</a:t>
            </a:r>
            <a:endParaRPr lang="en-US" altLang="zh-TW" dirty="0" smtClean="0">
              <a:latin typeface="+mn-ea"/>
              <a:ea typeface="+mn-ea"/>
            </a:endParaRPr>
          </a:p>
          <a:p>
            <a:pPr marL="0" indent="0"/>
            <a:endParaRPr lang="en-US" altLang="zh-TW" dirty="0" smtClean="0">
              <a:latin typeface="+mn-ea"/>
              <a:ea typeface="+mn-ea"/>
            </a:endParaRPr>
          </a:p>
          <a:p>
            <a:pPr marL="0" indent="0"/>
            <a:r>
              <a:rPr lang="en-US" altLang="zh-TW" dirty="0" smtClean="0">
                <a:latin typeface="+mn-ea"/>
                <a:ea typeface="+mn-ea"/>
              </a:rPr>
              <a:t>1.</a:t>
            </a:r>
            <a:r>
              <a:rPr lang="zh-TW" altLang="en-US" dirty="0" smtClean="0">
                <a:latin typeface="+mn-ea"/>
                <a:ea typeface="+mn-ea"/>
              </a:rPr>
              <a:t>和</a:t>
            </a:r>
            <a:r>
              <a:rPr lang="zh-TW" altLang="en-US" dirty="0" smtClean="0">
                <a:solidFill>
                  <a:srgbClr val="FF0000"/>
                </a:solidFill>
                <a:latin typeface="+mn-ea"/>
                <a:ea typeface="+mn-ea"/>
              </a:rPr>
              <a:t>標題</a:t>
            </a:r>
            <a:r>
              <a:rPr lang="zh-TW" altLang="en-US" dirty="0" smtClean="0">
                <a:latin typeface="+mn-ea"/>
                <a:ea typeface="+mn-ea"/>
              </a:rPr>
              <a:t>的關係</a:t>
            </a:r>
            <a:endParaRPr lang="en-US" altLang="zh-TW" dirty="0" smtClean="0">
              <a:latin typeface="+mn-ea"/>
              <a:ea typeface="+mn-ea"/>
            </a:endParaRPr>
          </a:p>
          <a:p>
            <a:pPr marL="0" indent="0"/>
            <a:r>
              <a:rPr lang="en-US" altLang="zh-TW" dirty="0" smtClean="0">
                <a:latin typeface="+mn-ea"/>
                <a:ea typeface="+mn-ea"/>
              </a:rPr>
              <a:t>2.</a:t>
            </a:r>
            <a:r>
              <a:rPr lang="zh-TW" altLang="en-US" dirty="0" smtClean="0">
                <a:solidFill>
                  <a:srgbClr val="FF0000"/>
                </a:solidFill>
                <a:latin typeface="+mn-ea"/>
                <a:ea typeface="+mn-ea"/>
              </a:rPr>
              <a:t>段落間</a:t>
            </a:r>
            <a:r>
              <a:rPr lang="zh-TW" altLang="en-US" dirty="0" smtClean="0">
                <a:latin typeface="+mn-ea"/>
                <a:ea typeface="+mn-ea"/>
              </a:rPr>
              <a:t>的連結性</a:t>
            </a:r>
            <a:endParaRPr lang="en-US" altLang="zh-TW" dirty="0" smtClean="0">
              <a:latin typeface="+mn-ea"/>
              <a:ea typeface="+mn-ea"/>
            </a:endParaRPr>
          </a:p>
          <a:p>
            <a:pPr marL="0" indent="0"/>
            <a:r>
              <a:rPr lang="en-US" altLang="zh-TW" dirty="0" smtClean="0">
                <a:latin typeface="+mn-ea"/>
                <a:ea typeface="+mn-ea"/>
              </a:rPr>
              <a:t>3.</a:t>
            </a:r>
            <a:r>
              <a:rPr lang="zh-TW" altLang="en-US" dirty="0" smtClean="0">
                <a:solidFill>
                  <a:srgbClr val="FF0000"/>
                </a:solidFill>
                <a:latin typeface="+mn-ea"/>
                <a:ea typeface="+mn-ea"/>
              </a:rPr>
              <a:t>段落內</a:t>
            </a:r>
            <a:r>
              <a:rPr lang="zh-TW" altLang="en-US" dirty="0" smtClean="0">
                <a:latin typeface="+mn-ea"/>
                <a:ea typeface="+mn-ea"/>
              </a:rPr>
              <a:t>的包含性</a:t>
            </a:r>
            <a:endParaRPr lang="zh-TW" altLang="zh-TW" dirty="0">
              <a:latin typeface="+mn-ea"/>
              <a:ea typeface="+mn-ea"/>
            </a:endParaRPr>
          </a:p>
        </p:txBody>
      </p:sp>
    </p:spTree>
    <p:extLst>
      <p:ext uri="{BB962C8B-B14F-4D97-AF65-F5344CB8AC3E}">
        <p14:creationId xmlns:p14="http://schemas.microsoft.com/office/powerpoint/2010/main" val="45832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6"/>
          <p:cNvSpPr txBox="1">
            <a:spLocks noChangeArrowheads="1"/>
          </p:cNvSpPr>
          <p:nvPr/>
        </p:nvSpPr>
        <p:spPr bwMode="auto">
          <a:xfrm>
            <a:off x="4371976" y="2811463"/>
            <a:ext cx="5783263" cy="1200150"/>
          </a:xfrm>
          <a:prstGeom prst="rect">
            <a:avLst/>
          </a:prstGeom>
          <a:gradFill rotWithShape="1">
            <a:gsLst>
              <a:gs pos="0">
                <a:srgbClr val="E8E8FA"/>
              </a:gs>
              <a:gs pos="64999">
                <a:srgbClr val="C3C3EF"/>
              </a:gs>
              <a:gs pos="100000">
                <a:srgbClr val="A8A8EA"/>
              </a:gs>
            </a:gsLst>
            <a:lin ang="5400000" scaled="1"/>
          </a:gradFill>
          <a:ln w="9525">
            <a:solidFill>
              <a:srgbClr val="2F2F98"/>
            </a:solidFill>
            <a:miter lim="800000"/>
            <a:headEnd/>
            <a:tailEnd/>
          </a:ln>
          <a:effectLst>
            <a:outerShdw blurRad="63500" dist="20000" dir="5400000" rotWithShape="0">
              <a:srgbClr val="000000">
                <a:alpha val="37999"/>
              </a:srgbClr>
            </a:outerShdw>
          </a:effectLst>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spcBef>
                <a:spcPct val="50000"/>
              </a:spcBef>
              <a:defRPr/>
            </a:pPr>
            <a:r>
              <a:rPr lang="zh-TW" altLang="en-US">
                <a:solidFill>
                  <a:srgbClr val="000000"/>
                </a:solidFill>
                <a:latin typeface="微軟正黑體" charset="-120"/>
                <a:ea typeface="微軟正黑體" charset="-120"/>
              </a:rPr>
              <a:t>能運用上下文推測詞義、瞭解指示代名詞的意義及用法、找出連結文本的因果關係及由文本找支持理由。 </a:t>
            </a:r>
          </a:p>
        </p:txBody>
      </p:sp>
      <p:sp>
        <p:nvSpPr>
          <p:cNvPr id="27650" name="AutoShape 7"/>
          <p:cNvSpPr>
            <a:spLocks noChangeArrowheads="1"/>
          </p:cNvSpPr>
          <p:nvPr/>
        </p:nvSpPr>
        <p:spPr bwMode="auto">
          <a:xfrm>
            <a:off x="1851025" y="2954338"/>
            <a:ext cx="2520950" cy="863600"/>
          </a:xfrm>
          <a:prstGeom prst="rightArrow">
            <a:avLst>
              <a:gd name="adj1" fmla="val 50000"/>
              <a:gd name="adj2" fmla="val 50017"/>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ClrTx/>
              <a:buFontTx/>
              <a:buNone/>
            </a:pPr>
            <a:r>
              <a:rPr lang="zh-TW" altLang="en-US">
                <a:latin typeface="微軟正黑體" charset="-120"/>
                <a:ea typeface="微軟正黑體" charset="-120"/>
              </a:rPr>
              <a:t>推論策略</a:t>
            </a:r>
          </a:p>
        </p:txBody>
      </p:sp>
      <p:sp>
        <p:nvSpPr>
          <p:cNvPr id="21" name="Text Box 6"/>
          <p:cNvSpPr txBox="1">
            <a:spLocks noChangeArrowheads="1"/>
          </p:cNvSpPr>
          <p:nvPr/>
        </p:nvSpPr>
        <p:spPr bwMode="auto">
          <a:xfrm>
            <a:off x="4371976" y="4322763"/>
            <a:ext cx="5783263" cy="1200150"/>
          </a:xfrm>
          <a:prstGeom prst="rect">
            <a:avLst/>
          </a:prstGeom>
          <a:gradFill rotWithShape="1">
            <a:gsLst>
              <a:gs pos="0">
                <a:srgbClr val="E8E8FA"/>
              </a:gs>
              <a:gs pos="64999">
                <a:srgbClr val="C3C3EF"/>
              </a:gs>
              <a:gs pos="100000">
                <a:srgbClr val="A8A8EA"/>
              </a:gs>
            </a:gsLst>
            <a:lin ang="5400000" scaled="1"/>
          </a:gradFill>
          <a:ln w="9525">
            <a:solidFill>
              <a:srgbClr val="2F2F98"/>
            </a:solidFill>
            <a:miter lim="800000"/>
            <a:headEnd/>
            <a:tailEnd/>
          </a:ln>
          <a:effectLst>
            <a:outerShdw blurRad="63500" dist="20000" dir="5400000" rotWithShape="0">
              <a:srgbClr val="000000">
                <a:alpha val="37999"/>
              </a:srgbClr>
            </a:outerShdw>
          </a:effectLst>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spcBef>
                <a:spcPct val="50000"/>
              </a:spcBef>
              <a:defRPr/>
            </a:pPr>
            <a:r>
              <a:rPr lang="zh-TW" altLang="en-US">
                <a:solidFill>
                  <a:srgbClr val="000000"/>
                </a:solidFill>
                <a:latin typeface="微軟正黑體" charset="-120"/>
                <a:ea typeface="微軟正黑體" charset="-120"/>
              </a:rPr>
              <a:t>能用六何法找出故事體文章中的故事重點並加以重述，</a:t>
            </a:r>
            <a:r>
              <a:rPr lang="zh-TW" altLang="en-US">
                <a:latin typeface="微軟正黑體" charset="-120"/>
                <a:ea typeface="微軟正黑體" charset="-120"/>
              </a:rPr>
              <a:t>能問出事實性問題，對於推論及評論的問題還不太會問。 </a:t>
            </a:r>
            <a:endParaRPr lang="zh-TW" altLang="en-US">
              <a:solidFill>
                <a:srgbClr val="000000"/>
              </a:solidFill>
              <a:latin typeface="微軟正黑體" charset="-120"/>
              <a:ea typeface="微軟正黑體" charset="-120"/>
            </a:endParaRPr>
          </a:p>
        </p:txBody>
      </p:sp>
      <p:sp>
        <p:nvSpPr>
          <p:cNvPr id="27652" name="AutoShape 7"/>
          <p:cNvSpPr>
            <a:spLocks noChangeArrowheads="1"/>
          </p:cNvSpPr>
          <p:nvPr/>
        </p:nvSpPr>
        <p:spPr bwMode="auto">
          <a:xfrm>
            <a:off x="1851025" y="4465638"/>
            <a:ext cx="2520950" cy="863600"/>
          </a:xfrm>
          <a:prstGeom prst="rightArrow">
            <a:avLst>
              <a:gd name="adj1" fmla="val 50000"/>
              <a:gd name="adj2" fmla="val 50017"/>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ClrTx/>
              <a:buFontTx/>
              <a:buNone/>
            </a:pPr>
            <a:r>
              <a:rPr lang="zh-TW" altLang="en-US">
                <a:latin typeface="微軟正黑體" charset="-120"/>
                <a:ea typeface="微軟正黑體" charset="-120"/>
              </a:rPr>
              <a:t>自我提問策略</a:t>
            </a:r>
          </a:p>
        </p:txBody>
      </p:sp>
      <p:sp>
        <p:nvSpPr>
          <p:cNvPr id="25" name="Text Box 6"/>
          <p:cNvSpPr txBox="1">
            <a:spLocks noChangeArrowheads="1"/>
          </p:cNvSpPr>
          <p:nvPr/>
        </p:nvSpPr>
        <p:spPr bwMode="auto">
          <a:xfrm>
            <a:off x="4371976" y="5834063"/>
            <a:ext cx="5783263" cy="461962"/>
          </a:xfrm>
          <a:prstGeom prst="rect">
            <a:avLst/>
          </a:prstGeom>
          <a:gradFill rotWithShape="1">
            <a:gsLst>
              <a:gs pos="0">
                <a:srgbClr val="E8E8FA"/>
              </a:gs>
              <a:gs pos="64999">
                <a:srgbClr val="C3C3EF"/>
              </a:gs>
              <a:gs pos="100000">
                <a:srgbClr val="A8A8EA"/>
              </a:gs>
            </a:gsLst>
            <a:lin ang="5400000" scaled="1"/>
          </a:gradFill>
          <a:ln w="9525">
            <a:solidFill>
              <a:srgbClr val="2F2F98"/>
            </a:solidFill>
            <a:miter lim="800000"/>
            <a:headEnd/>
            <a:tailEnd/>
          </a:ln>
          <a:effectLst>
            <a:outerShdw blurRad="63500" dist="20000" dir="5400000" rotWithShape="0">
              <a:srgbClr val="000000">
                <a:alpha val="37999"/>
              </a:srgbClr>
            </a:outerShdw>
          </a:effectLst>
        </p:spPr>
        <p:txBody>
          <a:bodyPr>
            <a:spAutoFit/>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eaLnBrk="1" hangingPunct="1">
              <a:spcBef>
                <a:spcPct val="50000"/>
              </a:spcBef>
              <a:defRPr/>
            </a:pPr>
            <a:r>
              <a:rPr lang="zh-TW" altLang="en-US">
                <a:solidFill>
                  <a:srgbClr val="000000"/>
                </a:solidFill>
                <a:latin typeface="微軟正黑體" charset="-120"/>
                <a:ea typeface="微軟正黑體" charset="-120"/>
              </a:rPr>
              <a:t>能指出文章中自己不懂的詞彙及句子。 </a:t>
            </a:r>
          </a:p>
        </p:txBody>
      </p:sp>
      <p:sp>
        <p:nvSpPr>
          <p:cNvPr id="27654" name="AutoShape 7"/>
          <p:cNvSpPr>
            <a:spLocks noChangeArrowheads="1"/>
          </p:cNvSpPr>
          <p:nvPr/>
        </p:nvSpPr>
        <p:spPr bwMode="auto">
          <a:xfrm>
            <a:off x="1851025" y="5618163"/>
            <a:ext cx="2520950" cy="863600"/>
          </a:xfrm>
          <a:prstGeom prst="rightArrow">
            <a:avLst>
              <a:gd name="adj1" fmla="val 50000"/>
              <a:gd name="adj2" fmla="val 50017"/>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ClrTx/>
              <a:buFontTx/>
              <a:buNone/>
            </a:pPr>
            <a:r>
              <a:rPr lang="zh-TW" altLang="en-US">
                <a:latin typeface="微軟正黑體" charset="-120"/>
                <a:ea typeface="微軟正黑體" charset="-120"/>
              </a:rPr>
              <a:t>理解監控策略</a:t>
            </a:r>
          </a:p>
        </p:txBody>
      </p:sp>
      <p:sp>
        <p:nvSpPr>
          <p:cNvPr id="27" name="標題 1"/>
          <p:cNvSpPr txBox="1">
            <a:spLocks/>
          </p:cNvSpPr>
          <p:nvPr/>
        </p:nvSpPr>
        <p:spPr>
          <a:xfrm>
            <a:off x="2133600" y="533400"/>
            <a:ext cx="7772400" cy="1143000"/>
          </a:xfrm>
          <a:prstGeom prst="rect">
            <a:avLst/>
          </a:prstGeom>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學生先備經驗分析</a:t>
            </a:r>
          </a:p>
        </p:txBody>
      </p:sp>
      <p:sp>
        <p:nvSpPr>
          <p:cNvPr id="27656" name="AutoShape 7"/>
          <p:cNvSpPr>
            <a:spLocks noChangeArrowheads="1"/>
          </p:cNvSpPr>
          <p:nvPr/>
        </p:nvSpPr>
        <p:spPr bwMode="auto">
          <a:xfrm>
            <a:off x="1828800" y="1905000"/>
            <a:ext cx="2520950" cy="863600"/>
          </a:xfrm>
          <a:prstGeom prst="rightArrow">
            <a:avLst>
              <a:gd name="adj1" fmla="val 50000"/>
              <a:gd name="adj2" fmla="val 50017"/>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charset="2"/>
              <a:buChar char="v"/>
              <a:defRPr sz="2800" b="1">
                <a:solidFill>
                  <a:schemeClr val="tx1"/>
                </a:solidFill>
                <a:latin typeface="Verdana" charset="0"/>
                <a:ea typeface="ＭＳ Ｐゴシック" charset="-128"/>
              </a:defRPr>
            </a:lvl1pPr>
            <a:lvl2pPr marL="742950" indent="-285750">
              <a:spcBef>
                <a:spcPct val="20000"/>
              </a:spcBef>
              <a:buClr>
                <a:schemeClr val="accent1"/>
              </a:buClr>
              <a:buFont typeface="Wingdings" charset="2"/>
              <a:buChar char="§"/>
              <a:defRPr kumimoji="1" sz="2800">
                <a:solidFill>
                  <a:schemeClr val="tx1"/>
                </a:solidFill>
                <a:latin typeface="Arial" charset="0"/>
                <a:ea typeface="ＭＳ Ｐゴシック" charset="-128"/>
              </a:defRPr>
            </a:lvl2pPr>
            <a:lvl3pPr marL="1143000" indent="-228600">
              <a:spcBef>
                <a:spcPct val="20000"/>
              </a:spcBef>
              <a:buClr>
                <a:schemeClr val="tx1"/>
              </a:buClr>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ClrTx/>
              <a:buFontTx/>
              <a:buNone/>
            </a:pPr>
            <a:r>
              <a:rPr lang="zh-TW" altLang="en-US">
                <a:latin typeface="微軟正黑體" charset="-120"/>
                <a:ea typeface="微軟正黑體" charset="-120"/>
              </a:rPr>
              <a:t>摘要策略</a:t>
            </a:r>
          </a:p>
        </p:txBody>
      </p:sp>
      <p:sp>
        <p:nvSpPr>
          <p:cNvPr id="15" name="Text Box 6"/>
          <p:cNvSpPr txBox="1">
            <a:spLocks noChangeArrowheads="1"/>
          </p:cNvSpPr>
          <p:nvPr/>
        </p:nvSpPr>
        <p:spPr bwMode="auto">
          <a:xfrm>
            <a:off x="4343401" y="1828801"/>
            <a:ext cx="5783263" cy="830263"/>
          </a:xfrm>
          <a:prstGeom prst="rect">
            <a:avLst/>
          </a:prstGeom>
          <a:gradFill rotWithShape="1">
            <a:gsLst>
              <a:gs pos="0">
                <a:srgbClr val="E8E8FA"/>
              </a:gs>
              <a:gs pos="64999">
                <a:srgbClr val="C3C3EF"/>
              </a:gs>
              <a:gs pos="100000">
                <a:srgbClr val="A8A8EA"/>
              </a:gs>
            </a:gsLst>
            <a:lin ang="5400000" scaled="1"/>
          </a:gradFill>
          <a:ln w="9525">
            <a:solidFill>
              <a:srgbClr val="2F2F98"/>
            </a:solidFill>
            <a:miter lim="800000"/>
            <a:headEnd/>
            <a:tailEnd/>
          </a:ln>
          <a:effectLst>
            <a:outerShdw blurRad="63500" dist="20000" dir="5400000" rotWithShape="0">
              <a:srgbClr val="000000">
                <a:alpha val="37999"/>
              </a:srgbClr>
            </a:outerShdw>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eaLnBrk="1" hangingPunct="1">
              <a:spcBef>
                <a:spcPct val="50000"/>
              </a:spcBef>
              <a:defRPr/>
            </a:pPr>
            <a:r>
              <a:rPr lang="zh-TW" altLang="en-US" dirty="0">
                <a:latin typeface="微軟正黑體" charset="0"/>
                <a:ea typeface="微軟正黑體" charset="0"/>
                <a:cs typeface="微軟正黑體" charset="0"/>
              </a:rPr>
              <a:t>能和老師、同學共同合作，運用刪除、歸納法找出段落大意。</a:t>
            </a:r>
          </a:p>
        </p:txBody>
      </p:sp>
    </p:spTree>
    <p:extLst>
      <p:ext uri="{BB962C8B-B14F-4D97-AF65-F5344CB8AC3E}">
        <p14:creationId xmlns:p14="http://schemas.microsoft.com/office/powerpoint/2010/main" val="1737229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5"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向下箭號圖說文字 7"/>
          <p:cNvSpPr/>
          <p:nvPr/>
        </p:nvSpPr>
        <p:spPr>
          <a:xfrm>
            <a:off x="3810001" y="1219200"/>
            <a:ext cx="4321175"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參考答案</a:t>
            </a:r>
            <a:r>
              <a:rPr lang="zh-TW" altLang="en-US" dirty="0" smtClean="0">
                <a:solidFill>
                  <a:schemeClr val="tx1"/>
                </a:solidFill>
                <a:latin typeface="微軟正黑體" charset="0"/>
                <a:ea typeface="微軟正黑體" charset="0"/>
                <a:cs typeface="微軟正黑體" charset="0"/>
              </a:rPr>
              <a:t>：留下第一句</a:t>
            </a:r>
            <a:endParaRPr lang="zh-TW" altLang="en-US" dirty="0">
              <a:solidFill>
                <a:schemeClr val="tx1"/>
              </a:solidFill>
              <a:latin typeface="微軟正黑體" charset="0"/>
              <a:ea typeface="微軟正黑體" charset="0"/>
              <a:cs typeface="微軟正黑體" charset="0"/>
            </a:endParaRPr>
          </a:p>
        </p:txBody>
      </p:sp>
      <p:sp>
        <p:nvSpPr>
          <p:cNvPr id="20"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第二段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9" name="圓角矩形 18"/>
          <p:cNvSpPr/>
          <p:nvPr/>
        </p:nvSpPr>
        <p:spPr bwMode="auto">
          <a:xfrm>
            <a:off x="1524000" y="2133600"/>
            <a:ext cx="8915400" cy="1055688"/>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r>
              <a:rPr lang="zh-TW" altLang="zh-TW" sz="2400" dirty="0">
                <a:latin typeface="+mn-ea"/>
              </a:rPr>
              <a:t>傳統中的「敬惜字紙」，來自先民對「字」的敬重。</a:t>
            </a:r>
            <a:endParaRPr lang="en-US" altLang="zh-TW" sz="2400" dirty="0">
              <a:latin typeface="+mn-ea"/>
            </a:endParaRPr>
          </a:p>
        </p:txBody>
      </p:sp>
      <p:sp>
        <p:nvSpPr>
          <p:cNvPr id="7" name="向下箭號圖說文字 6"/>
          <p:cNvSpPr/>
          <p:nvPr/>
        </p:nvSpPr>
        <p:spPr>
          <a:xfrm>
            <a:off x="4458494" y="3631453"/>
            <a:ext cx="3024188"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zh-TW" altLang="en-US">
                <a:solidFill>
                  <a:schemeClr val="tx1"/>
                </a:solidFill>
                <a:latin typeface="微軟正黑體" charset="0"/>
                <a:ea typeface="微軟正黑體" charset="0"/>
                <a:cs typeface="微軟正黑體" charset="0"/>
              </a:rPr>
              <a:t>刪除細節及重複訊息</a:t>
            </a:r>
          </a:p>
        </p:txBody>
      </p:sp>
      <p:sp>
        <p:nvSpPr>
          <p:cNvPr id="10" name="圓角矩形 9"/>
          <p:cNvSpPr/>
          <p:nvPr/>
        </p:nvSpPr>
        <p:spPr bwMode="auto">
          <a:xfrm>
            <a:off x="1524000" y="4623547"/>
            <a:ext cx="9144000" cy="9906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lgn="ctr"/>
            <a:r>
              <a:rPr lang="zh-TW" altLang="zh-TW" sz="2400" strike="sngStrike" dirty="0">
                <a:latin typeface="+mn-ea"/>
              </a:rPr>
              <a:t>傳統中的</a:t>
            </a:r>
            <a:r>
              <a:rPr lang="zh-TW" altLang="zh-TW" sz="2400" dirty="0">
                <a:latin typeface="+mn-ea"/>
              </a:rPr>
              <a:t>「敬惜字紙」，來自先民對「字」的敬重。</a:t>
            </a:r>
            <a:endParaRPr lang="en-US" altLang="zh-TW" sz="2400" dirty="0">
              <a:latin typeface="+mn-ea"/>
            </a:endParaRPr>
          </a:p>
        </p:txBody>
      </p:sp>
    </p:spTree>
    <p:extLst>
      <p:ext uri="{BB962C8B-B14F-4D97-AF65-F5344CB8AC3E}">
        <p14:creationId xmlns:p14="http://schemas.microsoft.com/office/powerpoint/2010/main" val="1335654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第三段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1" name="圓角矩形 10"/>
          <p:cNvSpPr/>
          <p:nvPr/>
        </p:nvSpPr>
        <p:spPr bwMode="auto">
          <a:xfrm>
            <a:off x="1676400" y="2362200"/>
            <a:ext cx="8839200" cy="41148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TW" altLang="zh-TW" dirty="0">
                <a:latin typeface="+mn-ea"/>
                <a:ea typeface="+mn-ea"/>
              </a:rPr>
              <a:t>過去臺灣民間有專為字紙組成的「惜字會」，先民請專門人員，在鄰里間收集字紙，現代臺灣部分地區也還保留收字紙的風俗。例如在屏東萬巒，曾有一位老先生，自願挑著 「敬惜字紙，尊古聖賢」的竹簍子，在大街小巷間收集字紙，再挑到土地公廟旁的敬聖亭焚燒。焚燒之前，老先生還會先將附近打掃乾淨 並持香禮拜。</a:t>
            </a:r>
          </a:p>
        </p:txBody>
      </p:sp>
      <p:sp>
        <p:nvSpPr>
          <p:cNvPr id="8" name="向下箭號圖說文字 7"/>
          <p:cNvSpPr/>
          <p:nvPr/>
        </p:nvSpPr>
        <p:spPr>
          <a:xfrm>
            <a:off x="3429000" y="1447801"/>
            <a:ext cx="5329238" cy="885825"/>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a:solidFill>
                  <a:schemeClr val="tx1"/>
                </a:solidFill>
                <a:ea typeface="新細明體" charset="0"/>
                <a:cs typeface="新細明體" charset="0"/>
              </a:rPr>
              <a:t>    </a:t>
            </a:r>
            <a:r>
              <a:rPr lang="zh-TW" altLang="en-US" sz="2800">
                <a:solidFill>
                  <a:schemeClr val="tx1"/>
                </a:solidFill>
                <a:latin typeface="微軟正黑體" charset="0"/>
                <a:ea typeface="微軟正黑體" charset="0"/>
                <a:cs typeface="微軟正黑體" charset="0"/>
              </a:rPr>
              <a:t>老師提問：第三段共有幾句？</a:t>
            </a:r>
          </a:p>
        </p:txBody>
      </p:sp>
    </p:spTree>
    <p:extLst>
      <p:ext uri="{BB962C8B-B14F-4D97-AF65-F5344CB8AC3E}">
        <p14:creationId xmlns:p14="http://schemas.microsoft.com/office/powerpoint/2010/main" val="2124981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第三段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9" name="向下箭號圖說文字 8"/>
          <p:cNvSpPr/>
          <p:nvPr/>
        </p:nvSpPr>
        <p:spPr>
          <a:xfrm>
            <a:off x="3432176" y="1628775"/>
            <a:ext cx="5184775" cy="1079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sz="2800" dirty="0">
                <a:solidFill>
                  <a:schemeClr val="tx1"/>
                </a:solidFill>
                <a:latin typeface="微軟正黑體" charset="0"/>
                <a:ea typeface="微軟正黑體" charset="0"/>
                <a:cs typeface="微軟正黑體" charset="0"/>
              </a:rPr>
              <a:t>第三段</a:t>
            </a:r>
            <a:r>
              <a:rPr lang="zh-TW" altLang="en-US" sz="2800" dirty="0" smtClean="0">
                <a:solidFill>
                  <a:schemeClr val="tx1"/>
                </a:solidFill>
                <a:latin typeface="微軟正黑體" charset="0"/>
                <a:ea typeface="微軟正黑體" charset="0"/>
                <a:cs typeface="微軟正黑體" charset="0"/>
              </a:rPr>
              <a:t>共有三句</a:t>
            </a:r>
            <a:endParaRPr lang="zh-TW" altLang="en-US" sz="2800" dirty="0">
              <a:solidFill>
                <a:schemeClr val="tx1"/>
              </a:solidFill>
              <a:latin typeface="微軟正黑體" charset="0"/>
              <a:ea typeface="微軟正黑體" charset="0"/>
              <a:cs typeface="微軟正黑體" charset="0"/>
            </a:endParaRPr>
          </a:p>
        </p:txBody>
      </p:sp>
      <p:sp>
        <p:nvSpPr>
          <p:cNvPr id="11" name="圓角矩形 10"/>
          <p:cNvSpPr/>
          <p:nvPr/>
        </p:nvSpPr>
        <p:spPr bwMode="auto">
          <a:xfrm>
            <a:off x="1828800" y="2708276"/>
            <a:ext cx="8534400" cy="37687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buFont typeface="+mj-lt"/>
              <a:buAutoNum type="arabicPeriod"/>
            </a:pPr>
            <a:r>
              <a:rPr lang="zh-TW" altLang="zh-TW" dirty="0">
                <a:latin typeface="+mn-ea"/>
                <a:ea typeface="+mn-ea"/>
              </a:rPr>
              <a:t>過去臺灣民間有專為字紙組成的「惜字會」，先民請專門人員，在鄰里間收集字紙，現代臺灣部分地區也還保留收字紙的風俗</a:t>
            </a:r>
            <a:r>
              <a:rPr lang="zh-TW" altLang="zh-TW" dirty="0" smtClean="0">
                <a:latin typeface="+mn-ea"/>
                <a:ea typeface="+mn-ea"/>
              </a:rPr>
              <a:t>。</a:t>
            </a:r>
            <a:endParaRPr lang="en-US" altLang="zh-TW" dirty="0" smtClean="0">
              <a:latin typeface="+mn-ea"/>
              <a:ea typeface="+mn-ea"/>
            </a:endParaRPr>
          </a:p>
          <a:p>
            <a:pPr>
              <a:buFont typeface="+mj-lt"/>
              <a:buAutoNum type="arabicPeriod"/>
            </a:pPr>
            <a:r>
              <a:rPr lang="zh-TW" altLang="zh-TW" dirty="0" smtClean="0">
                <a:latin typeface="+mn-ea"/>
                <a:ea typeface="+mn-ea"/>
              </a:rPr>
              <a:t>例如</a:t>
            </a:r>
            <a:r>
              <a:rPr lang="zh-TW" altLang="zh-TW" dirty="0">
                <a:latin typeface="+mn-ea"/>
                <a:ea typeface="+mn-ea"/>
              </a:rPr>
              <a:t>在屏東萬巒，曾有一位老先生，自願挑著 「敬惜字紙，尊古聖賢」的竹簍子，在大街小巷間收集字紙，再挑到土地公廟旁的敬聖亭焚燒</a:t>
            </a:r>
            <a:r>
              <a:rPr lang="zh-TW" altLang="zh-TW" dirty="0" smtClean="0">
                <a:latin typeface="+mn-ea"/>
                <a:ea typeface="+mn-ea"/>
              </a:rPr>
              <a:t>。</a:t>
            </a:r>
            <a:endParaRPr lang="en-US" altLang="zh-TW" dirty="0" smtClean="0">
              <a:latin typeface="+mn-ea"/>
              <a:ea typeface="+mn-ea"/>
            </a:endParaRPr>
          </a:p>
          <a:p>
            <a:pPr>
              <a:buFont typeface="+mj-lt"/>
              <a:buAutoNum type="arabicPeriod"/>
            </a:pPr>
            <a:r>
              <a:rPr lang="zh-TW" altLang="zh-TW" dirty="0" smtClean="0">
                <a:latin typeface="+mn-ea"/>
                <a:ea typeface="+mn-ea"/>
              </a:rPr>
              <a:t>焚燒</a:t>
            </a:r>
            <a:r>
              <a:rPr lang="zh-TW" altLang="zh-TW" dirty="0">
                <a:latin typeface="+mn-ea"/>
                <a:ea typeface="+mn-ea"/>
              </a:rPr>
              <a:t>之前，老先生還會先將附近打掃乾淨 並持香禮拜。</a:t>
            </a:r>
          </a:p>
        </p:txBody>
      </p:sp>
    </p:spTree>
    <p:extLst>
      <p:ext uri="{BB962C8B-B14F-4D97-AF65-F5344CB8AC3E}">
        <p14:creationId xmlns:p14="http://schemas.microsoft.com/office/powerpoint/2010/main" val="1089162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2362200" y="1295400"/>
            <a:ext cx="7632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    找出第三段中最重要的一句</a:t>
            </a:r>
            <a:r>
              <a:rPr lang="zh-TW" altLang="en-US" dirty="0" smtClean="0">
                <a:solidFill>
                  <a:schemeClr val="tx1"/>
                </a:solidFill>
                <a:latin typeface="微軟正黑體" charset="0"/>
                <a:ea typeface="微軟正黑體" charset="0"/>
                <a:cs typeface="微軟正黑體" charset="0"/>
              </a:rPr>
              <a:t>話</a:t>
            </a:r>
            <a:endParaRPr lang="zh-TW" altLang="en-US" dirty="0">
              <a:solidFill>
                <a:schemeClr val="tx1"/>
              </a:solidFill>
              <a:latin typeface="微軟正黑體" charset="0"/>
              <a:ea typeface="微軟正黑體" charset="0"/>
              <a:cs typeface="微軟正黑體" charset="0"/>
            </a:endParaRPr>
          </a:p>
        </p:txBody>
      </p:sp>
      <p:sp>
        <p:nvSpPr>
          <p:cNvPr id="93199" name="AutoShape 15"/>
          <p:cNvSpPr>
            <a:spLocks noChangeArrowheads="1"/>
          </p:cNvSpPr>
          <p:nvPr/>
        </p:nvSpPr>
        <p:spPr bwMode="auto">
          <a:xfrm>
            <a:off x="6172199" y="2057401"/>
            <a:ext cx="5248835" cy="4551363"/>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lstStyle/>
          <a:p>
            <a:pPr eaLnBrk="1" hangingPunct="1">
              <a:lnSpc>
                <a:spcPct val="150000"/>
              </a:lnSpc>
              <a:defRPr/>
            </a:pPr>
            <a:endParaRPr lang="en-US" altLang="zh-TW" sz="2400" dirty="0">
              <a:solidFill>
                <a:srgbClr val="000000"/>
              </a:solidFill>
              <a:latin typeface="標楷體" charset="0"/>
              <a:ea typeface="標楷體" charset="0"/>
              <a:cs typeface="標楷體" charset="0"/>
            </a:endParaRPr>
          </a:p>
          <a:p>
            <a:pPr>
              <a:defRPr/>
            </a:pPr>
            <a:r>
              <a:rPr lang="zh-TW" altLang="en-US" sz="2400" dirty="0">
                <a:solidFill>
                  <a:srgbClr val="000000"/>
                </a:solidFill>
                <a:latin typeface="標楷體" charset="0"/>
                <a:ea typeface="標楷體" charset="0"/>
                <a:cs typeface="標楷體" charset="0"/>
              </a:rPr>
              <a:t>第一段</a:t>
            </a:r>
            <a:r>
              <a:rPr lang="zh-TW" altLang="en-US" sz="2400" dirty="0" smtClean="0">
                <a:solidFill>
                  <a:srgbClr val="000000"/>
                </a:solidFill>
                <a:latin typeface="標楷體" charset="0"/>
                <a:ea typeface="標楷體" charset="0"/>
                <a:cs typeface="標楷體" charset="0"/>
              </a:rPr>
              <a:t>：</a:t>
            </a:r>
            <a:r>
              <a:rPr lang="zh-TW" altLang="en-US" sz="2400" dirty="0">
                <a:solidFill>
                  <a:schemeClr val="tx1"/>
                </a:solidFill>
                <a:latin typeface="+mn-ea"/>
                <a:cs typeface="微軟正黑體" charset="0"/>
              </a:rPr>
              <a:t>先人有「敬惜字紙」的傳統</a:t>
            </a: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a:p>
            <a:r>
              <a:rPr lang="zh-TW" altLang="en-US" sz="2400" dirty="0">
                <a:solidFill>
                  <a:srgbClr val="000000"/>
                </a:solidFill>
                <a:latin typeface="標楷體" charset="0"/>
                <a:ea typeface="標楷體" charset="0"/>
                <a:cs typeface="標楷體" charset="0"/>
              </a:rPr>
              <a:t>第二段</a:t>
            </a:r>
            <a:r>
              <a:rPr lang="zh-TW" altLang="en-US" sz="2400" dirty="0" smtClean="0">
                <a:solidFill>
                  <a:srgbClr val="000000"/>
                </a:solidFill>
                <a:latin typeface="標楷體" charset="0"/>
                <a:ea typeface="標楷體" charset="0"/>
                <a:cs typeface="標楷體" charset="0"/>
              </a:rPr>
              <a:t>：</a:t>
            </a:r>
            <a:r>
              <a:rPr lang="zh-TW" altLang="zh-TW" sz="2400" dirty="0">
                <a:latin typeface="+mn-ea"/>
              </a:rPr>
              <a:t>「敬惜字紙」，來自先</a:t>
            </a:r>
            <a:r>
              <a:rPr lang="zh-TW" altLang="zh-TW" sz="2400" dirty="0" smtClean="0">
                <a:latin typeface="+mn-ea"/>
              </a:rPr>
              <a:t>民</a:t>
            </a:r>
            <a:endParaRPr lang="en-US" altLang="zh-TW" sz="2400" dirty="0" smtClean="0">
              <a:latin typeface="+mn-ea"/>
            </a:endParaRPr>
          </a:p>
          <a:p>
            <a:r>
              <a:rPr lang="en-US" altLang="zh-TW" sz="2400" dirty="0">
                <a:latin typeface="+mn-ea"/>
              </a:rPr>
              <a:t> </a:t>
            </a:r>
            <a:r>
              <a:rPr lang="en-US" altLang="zh-TW" sz="2400" dirty="0" smtClean="0">
                <a:latin typeface="+mn-ea"/>
              </a:rPr>
              <a:t>        </a:t>
            </a:r>
            <a:r>
              <a:rPr lang="zh-TW" altLang="zh-TW" sz="2400" dirty="0" smtClean="0">
                <a:latin typeface="+mn-ea"/>
              </a:rPr>
              <a:t>對</a:t>
            </a:r>
            <a:r>
              <a:rPr lang="zh-TW" altLang="zh-TW" sz="2400" dirty="0">
                <a:latin typeface="+mn-ea"/>
              </a:rPr>
              <a:t>「字」的敬重。</a:t>
            </a:r>
            <a:endParaRPr lang="en-US" altLang="zh-TW" sz="2400" dirty="0">
              <a:latin typeface="+mn-ea"/>
            </a:endParaRP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p:txBody>
      </p:sp>
      <p:sp>
        <p:nvSpPr>
          <p:cNvPr id="12"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第三段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4" name="圓角矩形 13"/>
          <p:cNvSpPr/>
          <p:nvPr/>
        </p:nvSpPr>
        <p:spPr bwMode="auto">
          <a:xfrm>
            <a:off x="233083" y="2057400"/>
            <a:ext cx="5983568" cy="45513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a:defRPr/>
            </a:pPr>
            <a:r>
              <a:rPr lang="zh-TW" altLang="en-US" dirty="0">
                <a:solidFill>
                  <a:srgbClr val="000000"/>
                </a:solidFill>
                <a:latin typeface="+mn-ea"/>
                <a:ea typeface="+mn-ea"/>
              </a:rPr>
              <a:t>第三段：</a:t>
            </a:r>
            <a:endParaRPr lang="en-US" altLang="zh-TW" dirty="0">
              <a:solidFill>
                <a:srgbClr val="000000"/>
              </a:solidFill>
              <a:latin typeface="+mn-ea"/>
              <a:ea typeface="+mn-ea"/>
            </a:endParaRPr>
          </a:p>
          <a:p>
            <a:pPr>
              <a:buFont typeface="+mj-lt"/>
              <a:buAutoNum type="arabicPeriod"/>
            </a:pPr>
            <a:r>
              <a:rPr lang="zh-TW" altLang="zh-TW" dirty="0">
                <a:latin typeface="+mn-ea"/>
                <a:ea typeface="+mn-ea"/>
              </a:rPr>
              <a:t>過去臺灣民間有專為字紙組成的「惜字會」，先民請專門人員，在鄰里間收集字紙，現代臺灣部分地區也還保留收字紙的風俗。</a:t>
            </a:r>
            <a:endParaRPr lang="en-US" altLang="zh-TW" dirty="0">
              <a:latin typeface="+mn-ea"/>
              <a:ea typeface="+mn-ea"/>
            </a:endParaRPr>
          </a:p>
          <a:p>
            <a:pPr>
              <a:buFont typeface="+mj-lt"/>
              <a:buAutoNum type="arabicPeriod"/>
            </a:pPr>
            <a:r>
              <a:rPr lang="zh-TW" altLang="zh-TW" dirty="0">
                <a:latin typeface="+mn-ea"/>
                <a:ea typeface="+mn-ea"/>
              </a:rPr>
              <a:t>例如在屏東萬巒，曾有一位老先生，自願挑著 「敬惜字紙，尊古聖賢」的竹簍子，在大街小巷間收集字紙，再挑到土地公廟旁的敬聖亭焚燒。</a:t>
            </a:r>
            <a:endParaRPr lang="en-US" altLang="zh-TW" dirty="0">
              <a:latin typeface="+mn-ea"/>
              <a:ea typeface="+mn-ea"/>
            </a:endParaRPr>
          </a:p>
          <a:p>
            <a:pPr>
              <a:buFont typeface="+mj-lt"/>
              <a:buAutoNum type="arabicPeriod"/>
            </a:pPr>
            <a:r>
              <a:rPr lang="zh-TW" altLang="zh-TW" dirty="0">
                <a:latin typeface="+mn-ea"/>
                <a:ea typeface="+mn-ea"/>
              </a:rPr>
              <a:t>焚燒之前，老先生還會先將附近打掃乾淨 並持香禮拜。</a:t>
            </a:r>
          </a:p>
        </p:txBody>
      </p:sp>
    </p:spTree>
    <p:extLst>
      <p:ext uri="{BB962C8B-B14F-4D97-AF65-F5344CB8AC3E}">
        <p14:creationId xmlns:p14="http://schemas.microsoft.com/office/powerpoint/2010/main" val="1551455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99"/>
                                        </p:tgtEl>
                                        <p:attrNameLst>
                                          <p:attrName>style.visibility</p:attrName>
                                        </p:attrNameLst>
                                      </p:cBhvr>
                                      <p:to>
                                        <p:strVal val="visible"/>
                                      </p:to>
                                    </p:set>
                                    <p:anim calcmode="lin" valueType="num">
                                      <p:cBhvr additive="base">
                                        <p:cTn id="7" dur="500" fill="hold"/>
                                        <p:tgtEl>
                                          <p:spTgt spid="93199"/>
                                        </p:tgtEl>
                                        <p:attrNameLst>
                                          <p:attrName>ppt_x</p:attrName>
                                        </p:attrNameLst>
                                      </p:cBhvr>
                                      <p:tavLst>
                                        <p:tav tm="0">
                                          <p:val>
                                            <p:strVal val="#ppt_x"/>
                                          </p:val>
                                        </p:tav>
                                        <p:tav tm="100000">
                                          <p:val>
                                            <p:strVal val="#ppt_x"/>
                                          </p:val>
                                        </p:tav>
                                      </p:tavLst>
                                    </p:anim>
                                    <p:anim calcmode="lin" valueType="num">
                                      <p:cBhvr additive="base">
                                        <p:cTn id="8" dur="500" fill="hold"/>
                                        <p:tgtEl>
                                          <p:spTgt spid="93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2362200" y="1295400"/>
            <a:ext cx="7632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    找出第三段中最重要的一句</a:t>
            </a:r>
            <a:r>
              <a:rPr lang="zh-TW" altLang="en-US" dirty="0" smtClean="0">
                <a:solidFill>
                  <a:schemeClr val="tx1"/>
                </a:solidFill>
                <a:latin typeface="微軟正黑體" charset="0"/>
                <a:ea typeface="微軟正黑體" charset="0"/>
                <a:cs typeface="微軟正黑體" charset="0"/>
              </a:rPr>
              <a:t>話</a:t>
            </a:r>
            <a:endParaRPr lang="zh-TW" altLang="en-US" dirty="0">
              <a:solidFill>
                <a:schemeClr val="tx1"/>
              </a:solidFill>
              <a:latin typeface="微軟正黑體" charset="0"/>
              <a:ea typeface="微軟正黑體" charset="0"/>
              <a:cs typeface="微軟正黑體" charset="0"/>
            </a:endParaRPr>
          </a:p>
        </p:txBody>
      </p:sp>
      <p:sp>
        <p:nvSpPr>
          <p:cNvPr id="93199" name="AutoShape 15"/>
          <p:cNvSpPr>
            <a:spLocks noChangeArrowheads="1"/>
          </p:cNvSpPr>
          <p:nvPr/>
        </p:nvSpPr>
        <p:spPr bwMode="auto">
          <a:xfrm>
            <a:off x="6172199" y="2057401"/>
            <a:ext cx="5248835" cy="4551363"/>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lstStyle/>
          <a:p>
            <a:pPr eaLnBrk="1" hangingPunct="1">
              <a:lnSpc>
                <a:spcPct val="150000"/>
              </a:lnSpc>
              <a:defRPr/>
            </a:pPr>
            <a:endParaRPr lang="en-US" altLang="zh-TW" sz="2400" dirty="0">
              <a:solidFill>
                <a:srgbClr val="000000"/>
              </a:solidFill>
              <a:latin typeface="標楷體" charset="0"/>
              <a:ea typeface="標楷體" charset="0"/>
              <a:cs typeface="標楷體" charset="0"/>
            </a:endParaRPr>
          </a:p>
          <a:p>
            <a:pPr>
              <a:defRPr/>
            </a:pPr>
            <a:r>
              <a:rPr lang="zh-TW" altLang="en-US" sz="2400" dirty="0">
                <a:solidFill>
                  <a:srgbClr val="000000"/>
                </a:solidFill>
                <a:latin typeface="標楷體" charset="0"/>
                <a:ea typeface="標楷體" charset="0"/>
                <a:cs typeface="標楷體" charset="0"/>
              </a:rPr>
              <a:t>第一段</a:t>
            </a:r>
            <a:r>
              <a:rPr lang="zh-TW" altLang="en-US" sz="2400" dirty="0" smtClean="0">
                <a:solidFill>
                  <a:srgbClr val="000000"/>
                </a:solidFill>
                <a:latin typeface="標楷體" charset="0"/>
                <a:ea typeface="標楷體" charset="0"/>
                <a:cs typeface="標楷體" charset="0"/>
              </a:rPr>
              <a:t>：</a:t>
            </a:r>
            <a:r>
              <a:rPr lang="zh-TW" altLang="en-US" sz="2400" dirty="0">
                <a:solidFill>
                  <a:schemeClr val="tx1"/>
                </a:solidFill>
                <a:latin typeface="+mn-ea"/>
                <a:cs typeface="微軟正黑體" charset="0"/>
              </a:rPr>
              <a:t>先人有</a:t>
            </a:r>
            <a:r>
              <a:rPr lang="zh-TW" altLang="en-US" sz="2400" b="1" dirty="0">
                <a:solidFill>
                  <a:srgbClr val="C00000"/>
                </a:solidFill>
                <a:latin typeface="+mn-ea"/>
                <a:cs typeface="微軟正黑體" charset="0"/>
              </a:rPr>
              <a:t>「敬惜字紙」</a:t>
            </a:r>
            <a:r>
              <a:rPr lang="zh-TW" altLang="en-US" sz="2400" dirty="0">
                <a:solidFill>
                  <a:schemeClr val="tx1"/>
                </a:solidFill>
                <a:latin typeface="+mn-ea"/>
                <a:cs typeface="微軟正黑體" charset="0"/>
              </a:rPr>
              <a:t>的傳統</a:t>
            </a: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a:p>
            <a:r>
              <a:rPr lang="zh-TW" altLang="en-US" sz="2400" dirty="0">
                <a:solidFill>
                  <a:srgbClr val="000000"/>
                </a:solidFill>
                <a:latin typeface="標楷體" charset="0"/>
                <a:ea typeface="標楷體" charset="0"/>
                <a:cs typeface="標楷體" charset="0"/>
              </a:rPr>
              <a:t>第二段</a:t>
            </a:r>
            <a:r>
              <a:rPr lang="zh-TW" altLang="en-US" sz="2400" dirty="0" smtClean="0">
                <a:solidFill>
                  <a:srgbClr val="000000"/>
                </a:solidFill>
                <a:latin typeface="標楷體" charset="0"/>
                <a:ea typeface="標楷體" charset="0"/>
                <a:cs typeface="標楷體" charset="0"/>
              </a:rPr>
              <a:t>：</a:t>
            </a:r>
            <a:r>
              <a:rPr lang="zh-TW" altLang="zh-TW" sz="2400" b="1" dirty="0">
                <a:solidFill>
                  <a:srgbClr val="C00000"/>
                </a:solidFill>
                <a:latin typeface="+mn-ea"/>
              </a:rPr>
              <a:t>「敬惜字紙」</a:t>
            </a:r>
            <a:r>
              <a:rPr lang="zh-TW" altLang="zh-TW" sz="2400" dirty="0">
                <a:latin typeface="+mn-ea"/>
              </a:rPr>
              <a:t>，來自先</a:t>
            </a:r>
            <a:r>
              <a:rPr lang="zh-TW" altLang="zh-TW" sz="2400" dirty="0" smtClean="0">
                <a:latin typeface="+mn-ea"/>
              </a:rPr>
              <a:t>民</a:t>
            </a:r>
            <a:endParaRPr lang="en-US" altLang="zh-TW" sz="2400" dirty="0" smtClean="0">
              <a:latin typeface="+mn-ea"/>
            </a:endParaRPr>
          </a:p>
          <a:p>
            <a:r>
              <a:rPr lang="en-US" altLang="zh-TW" sz="2400" dirty="0">
                <a:latin typeface="+mn-ea"/>
              </a:rPr>
              <a:t> </a:t>
            </a:r>
            <a:r>
              <a:rPr lang="en-US" altLang="zh-TW" sz="2400" dirty="0" smtClean="0">
                <a:latin typeface="+mn-ea"/>
              </a:rPr>
              <a:t>        </a:t>
            </a:r>
            <a:r>
              <a:rPr lang="zh-TW" altLang="zh-TW" sz="2400" dirty="0" smtClean="0">
                <a:latin typeface="+mn-ea"/>
              </a:rPr>
              <a:t>對</a:t>
            </a:r>
            <a:r>
              <a:rPr lang="zh-TW" altLang="zh-TW" sz="2400" dirty="0">
                <a:latin typeface="+mn-ea"/>
              </a:rPr>
              <a:t>「字」的敬重。</a:t>
            </a:r>
            <a:endParaRPr lang="en-US" altLang="zh-TW" sz="2400" dirty="0">
              <a:latin typeface="+mn-ea"/>
            </a:endParaRP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p:txBody>
      </p:sp>
      <p:sp>
        <p:nvSpPr>
          <p:cNvPr id="12"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第三段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4" name="圓角矩形 13"/>
          <p:cNvSpPr/>
          <p:nvPr/>
        </p:nvSpPr>
        <p:spPr bwMode="auto">
          <a:xfrm>
            <a:off x="233083" y="2057400"/>
            <a:ext cx="5983568" cy="45513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a:defRPr/>
            </a:pPr>
            <a:r>
              <a:rPr lang="zh-TW" altLang="en-US" dirty="0">
                <a:solidFill>
                  <a:srgbClr val="000000"/>
                </a:solidFill>
                <a:latin typeface="+mn-ea"/>
                <a:ea typeface="+mn-ea"/>
              </a:rPr>
              <a:t>第三段：</a:t>
            </a:r>
            <a:endParaRPr lang="en-US" altLang="zh-TW" dirty="0">
              <a:solidFill>
                <a:srgbClr val="000000"/>
              </a:solidFill>
              <a:latin typeface="+mn-ea"/>
              <a:ea typeface="+mn-ea"/>
            </a:endParaRPr>
          </a:p>
          <a:p>
            <a:pPr>
              <a:buFont typeface="+mj-lt"/>
              <a:buAutoNum type="arabicPeriod"/>
            </a:pPr>
            <a:r>
              <a:rPr lang="zh-TW" altLang="zh-TW" dirty="0">
                <a:latin typeface="+mn-ea"/>
                <a:ea typeface="+mn-ea"/>
              </a:rPr>
              <a:t>過去臺灣民間有專為字紙組成的「惜字會」，先民請專門人員，在鄰里間收集字紙，現代臺灣部分地區也還保留收字紙的風俗。</a:t>
            </a:r>
            <a:endParaRPr lang="en-US" altLang="zh-TW" dirty="0">
              <a:latin typeface="+mn-ea"/>
              <a:ea typeface="+mn-ea"/>
            </a:endParaRPr>
          </a:p>
          <a:p>
            <a:pPr>
              <a:buFont typeface="+mj-lt"/>
              <a:buAutoNum type="arabicPeriod"/>
            </a:pPr>
            <a:r>
              <a:rPr lang="zh-TW" altLang="zh-TW" dirty="0">
                <a:latin typeface="+mn-ea"/>
                <a:ea typeface="+mn-ea"/>
              </a:rPr>
              <a:t>例如在屏東萬巒，曾有一位老先生，自願挑著 「敬惜字紙，尊古聖賢」的竹簍子，在大街小巷間收集字紙，再挑到土地公廟旁的敬聖亭焚燒。</a:t>
            </a:r>
            <a:endParaRPr lang="en-US" altLang="zh-TW" dirty="0">
              <a:latin typeface="+mn-ea"/>
              <a:ea typeface="+mn-ea"/>
            </a:endParaRPr>
          </a:p>
          <a:p>
            <a:pPr>
              <a:buFont typeface="+mj-lt"/>
              <a:buAutoNum type="arabicPeriod"/>
            </a:pPr>
            <a:r>
              <a:rPr lang="zh-TW" altLang="zh-TW" dirty="0">
                <a:latin typeface="+mn-ea"/>
                <a:ea typeface="+mn-ea"/>
              </a:rPr>
              <a:t>焚燒之前，老先生還會先將附近打掃乾淨 並持香禮拜。</a:t>
            </a:r>
          </a:p>
        </p:txBody>
      </p:sp>
    </p:spTree>
    <p:extLst>
      <p:ext uri="{BB962C8B-B14F-4D97-AF65-F5344CB8AC3E}">
        <p14:creationId xmlns:p14="http://schemas.microsoft.com/office/powerpoint/2010/main" val="1994184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99"/>
                                        </p:tgtEl>
                                        <p:attrNameLst>
                                          <p:attrName>style.visibility</p:attrName>
                                        </p:attrNameLst>
                                      </p:cBhvr>
                                      <p:to>
                                        <p:strVal val="visible"/>
                                      </p:to>
                                    </p:set>
                                    <p:anim calcmode="lin" valueType="num">
                                      <p:cBhvr additive="base">
                                        <p:cTn id="7" dur="500" fill="hold"/>
                                        <p:tgtEl>
                                          <p:spTgt spid="93199"/>
                                        </p:tgtEl>
                                        <p:attrNameLst>
                                          <p:attrName>ppt_x</p:attrName>
                                        </p:attrNameLst>
                                      </p:cBhvr>
                                      <p:tavLst>
                                        <p:tav tm="0">
                                          <p:val>
                                            <p:strVal val="#ppt_x"/>
                                          </p:val>
                                        </p:tav>
                                        <p:tav tm="100000">
                                          <p:val>
                                            <p:strVal val="#ppt_x"/>
                                          </p:val>
                                        </p:tav>
                                      </p:tavLst>
                                    </p:anim>
                                    <p:anim calcmode="lin" valueType="num">
                                      <p:cBhvr additive="base">
                                        <p:cTn id="8" dur="500" fill="hold"/>
                                        <p:tgtEl>
                                          <p:spTgt spid="93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3200401" y="1295400"/>
            <a:ext cx="5400675"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保留</a:t>
            </a:r>
            <a:r>
              <a:rPr lang="zh-TW" altLang="en-US" dirty="0" smtClean="0">
                <a:solidFill>
                  <a:schemeClr val="tx1"/>
                </a:solidFill>
                <a:latin typeface="微軟正黑體" charset="0"/>
                <a:ea typeface="微軟正黑體" charset="0"/>
                <a:cs typeface="微軟正黑體" charset="0"/>
              </a:rPr>
              <a:t>第一句</a:t>
            </a:r>
            <a:endParaRPr lang="zh-TW" altLang="en-US" dirty="0">
              <a:solidFill>
                <a:schemeClr val="tx1"/>
              </a:solidFill>
              <a:latin typeface="微軟正黑體" charset="0"/>
              <a:ea typeface="微軟正黑體" charset="0"/>
              <a:cs typeface="微軟正黑體" charset="0"/>
            </a:endParaRPr>
          </a:p>
        </p:txBody>
      </p:sp>
      <p:sp>
        <p:nvSpPr>
          <p:cNvPr id="11" name="圓角矩形 10"/>
          <p:cNvSpPr/>
          <p:nvPr/>
        </p:nvSpPr>
        <p:spPr>
          <a:xfrm>
            <a:off x="1416425" y="2133601"/>
            <a:ext cx="9466728" cy="1050925"/>
          </a:xfrm>
          <a:prstGeom prst="roundRect">
            <a:avLst/>
          </a:prstGeom>
        </p:spPr>
        <p:style>
          <a:lnRef idx="2">
            <a:schemeClr val="accent1"/>
          </a:lnRef>
          <a:fillRef idx="1">
            <a:schemeClr val="lt1"/>
          </a:fillRef>
          <a:effectRef idx="0">
            <a:schemeClr val="accent1"/>
          </a:effectRef>
          <a:fontRef idx="minor">
            <a:schemeClr val="dk1"/>
          </a:fontRef>
        </p:style>
        <p:txBody>
          <a:bodyPr/>
          <a:lstStyle/>
          <a:p>
            <a:r>
              <a:rPr lang="zh-TW" altLang="zh-TW" sz="2400" dirty="0">
                <a:latin typeface="+mn-ea"/>
              </a:rPr>
              <a:t>過去臺灣民間有專為字紙組成的「惜字會」，先民請專門人員，在鄰里間收集字紙，現代臺灣部分地區也還保留收字紙的風俗。</a:t>
            </a:r>
            <a:endParaRPr lang="en-US" altLang="zh-TW" sz="2400" dirty="0">
              <a:latin typeface="+mn-ea"/>
            </a:endParaRPr>
          </a:p>
        </p:txBody>
      </p:sp>
      <p:sp>
        <p:nvSpPr>
          <p:cNvPr id="8" name="標題 1"/>
          <p:cNvSpPr txBox="1">
            <a:spLocks/>
          </p:cNvSpPr>
          <p:nvPr/>
        </p:nvSpPr>
        <p:spPr>
          <a:xfrm>
            <a:off x="19812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a:effectLst>
                  <a:outerShdw blurRad="38100" dist="38100" dir="2700000" algn="tl">
                    <a:srgbClr val="C0C0C0"/>
                  </a:outerShdw>
                </a:effectLst>
                <a:latin typeface="微軟正黑體" charset="-120"/>
                <a:ea typeface="微軟正黑體" charset="-120"/>
              </a:rPr>
              <a:t>第三段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9" name="向下箭號圖說文字 18"/>
          <p:cNvSpPr/>
          <p:nvPr/>
        </p:nvSpPr>
        <p:spPr>
          <a:xfrm>
            <a:off x="4876800" y="3276600"/>
            <a:ext cx="21590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刪除細節</a:t>
            </a:r>
          </a:p>
        </p:txBody>
      </p:sp>
      <p:sp>
        <p:nvSpPr>
          <p:cNvPr id="20" name="圓角矩形 19"/>
          <p:cNvSpPr/>
          <p:nvPr/>
        </p:nvSpPr>
        <p:spPr>
          <a:xfrm>
            <a:off x="1416425" y="4114800"/>
            <a:ext cx="9466728"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0" lvl="1">
              <a:lnSpc>
                <a:spcPct val="150000"/>
              </a:lnSpc>
              <a:defRPr/>
            </a:pPr>
            <a:endParaRPr lang="en-US" altLang="zh-TW" sz="2000" dirty="0">
              <a:solidFill>
                <a:schemeClr val="tx1"/>
              </a:solidFill>
              <a:latin typeface="微軟正黑體" pitchFamily="34" charset="-120"/>
              <a:ea typeface="微軟正黑體" pitchFamily="34" charset="-120"/>
              <a:cs typeface="微軟正黑體" pitchFamily="34" charset="-120"/>
            </a:endParaRPr>
          </a:p>
          <a:p>
            <a:r>
              <a:rPr lang="zh-TW" altLang="zh-TW" sz="2400" b="1" dirty="0">
                <a:solidFill>
                  <a:srgbClr val="C00000"/>
                </a:solidFill>
                <a:latin typeface="+mn-ea"/>
              </a:rPr>
              <a:t>過去</a:t>
            </a:r>
            <a:r>
              <a:rPr lang="zh-TW" altLang="zh-TW" sz="2400" dirty="0">
                <a:latin typeface="+mn-ea"/>
              </a:rPr>
              <a:t>臺灣民間有專為字紙組成的「惜字會」，先民請專門人員，在鄰里間收集字紙，</a:t>
            </a:r>
            <a:r>
              <a:rPr lang="zh-TW" altLang="zh-TW" sz="2400" b="1" dirty="0">
                <a:solidFill>
                  <a:srgbClr val="C00000"/>
                </a:solidFill>
                <a:latin typeface="+mn-ea"/>
              </a:rPr>
              <a:t>現代</a:t>
            </a:r>
            <a:r>
              <a:rPr lang="zh-TW" altLang="zh-TW" sz="2400" dirty="0">
                <a:latin typeface="+mn-ea"/>
              </a:rPr>
              <a:t>臺灣部分地區也還保留收字紙的風俗。</a:t>
            </a:r>
            <a:endParaRPr lang="en-US" altLang="zh-TW" sz="2400" dirty="0">
              <a:latin typeface="+mn-ea"/>
            </a:endParaRPr>
          </a:p>
          <a:p>
            <a:pPr marL="0" lvl="1">
              <a:lnSpc>
                <a:spcPct val="150000"/>
              </a:lnSpc>
              <a:defRPr/>
            </a:pPr>
            <a:endParaRPr lang="zh-TW" altLang="en-US" sz="2000" dirty="0">
              <a:solidFill>
                <a:schemeClr val="tx1"/>
              </a:solidFill>
              <a:latin typeface="微軟正黑體" pitchFamily="34" charset="-120"/>
              <a:ea typeface="微軟正黑體" pitchFamily="34" charset="-120"/>
              <a:cs typeface="微軟正黑體" pitchFamily="34" charset="-120"/>
            </a:endParaRPr>
          </a:p>
        </p:txBody>
      </p:sp>
      <p:sp>
        <p:nvSpPr>
          <p:cNvPr id="21" name="向下箭號圖說文字 20"/>
          <p:cNvSpPr/>
          <p:nvPr/>
        </p:nvSpPr>
        <p:spPr>
          <a:xfrm>
            <a:off x="3200400" y="5105400"/>
            <a:ext cx="5473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歸納成主題句</a:t>
            </a:r>
          </a:p>
        </p:txBody>
      </p:sp>
      <p:sp>
        <p:nvSpPr>
          <p:cNvPr id="22" name="圓角矩形 21"/>
          <p:cNvSpPr/>
          <p:nvPr/>
        </p:nvSpPr>
        <p:spPr>
          <a:xfrm>
            <a:off x="1774825" y="6019800"/>
            <a:ext cx="8713788" cy="6096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0" lvl="1" algn="ctr">
              <a:lnSpc>
                <a:spcPct val="150000"/>
              </a:lnSpc>
              <a:defRPr/>
            </a:pPr>
            <a:r>
              <a:rPr lang="zh-TW" altLang="en-US" sz="2400" dirty="0" smtClean="0">
                <a:solidFill>
                  <a:schemeClr val="tx1"/>
                </a:solidFill>
                <a:latin typeface="標楷體" charset="0"/>
                <a:ea typeface="標楷體" charset="0"/>
                <a:cs typeface="標楷體" charset="0"/>
              </a:rPr>
              <a:t>臺灣民間有惜字會和收字紙的風俗</a:t>
            </a:r>
            <a:endParaRPr lang="zh-TW" altLang="en-US" sz="2400" dirty="0">
              <a:solidFill>
                <a:schemeClr val="tx1"/>
              </a:solidFill>
              <a:latin typeface="標楷體" charset="0"/>
              <a:ea typeface="標楷體" charset="0"/>
              <a:cs typeface="標楷體" charset="0"/>
            </a:endParaRPr>
          </a:p>
        </p:txBody>
      </p:sp>
    </p:spTree>
    <p:extLst>
      <p:ext uri="{BB962C8B-B14F-4D97-AF65-F5344CB8AC3E}">
        <p14:creationId xmlns:p14="http://schemas.microsoft.com/office/powerpoint/2010/main" val="2107226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第四段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1" name="圓角矩形 10"/>
          <p:cNvSpPr/>
          <p:nvPr/>
        </p:nvSpPr>
        <p:spPr bwMode="auto">
          <a:xfrm>
            <a:off x="1676400" y="2362200"/>
            <a:ext cx="8839200" cy="41148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TW" altLang="zh-TW" dirty="0">
                <a:latin typeface="+mn-ea"/>
                <a:ea typeface="+mn-ea"/>
              </a:rPr>
              <a:t>為焚燒字紙而建的惜字亭也相當多，除了出現在街頭巷尾外 ，各地的書院或較重要的寺廟中，也經常可以見到。它的形式、大小及名稱不盡相同，有的高及數丈，有的不及五尺；有的名叫聖蹟亭，也有的叫做敬聖亭或文筆亭</a:t>
            </a:r>
            <a:r>
              <a:rPr lang="en-US" altLang="zh-TW" dirty="0">
                <a:latin typeface="+mn-ea"/>
                <a:ea typeface="+mn-ea"/>
              </a:rPr>
              <a:t>…… </a:t>
            </a:r>
            <a:r>
              <a:rPr lang="zh-TW" altLang="zh-TW" dirty="0">
                <a:latin typeface="+mn-ea"/>
                <a:ea typeface="+mn-ea"/>
              </a:rPr>
              <a:t>早期有些惜字亭還會供奉古代造字者的神位，展現先人惜字之情，傳達敬重之意。</a:t>
            </a:r>
          </a:p>
        </p:txBody>
      </p:sp>
      <p:sp>
        <p:nvSpPr>
          <p:cNvPr id="8" name="向下箭號圖說文字 7"/>
          <p:cNvSpPr/>
          <p:nvPr/>
        </p:nvSpPr>
        <p:spPr>
          <a:xfrm>
            <a:off x="3429000" y="1447801"/>
            <a:ext cx="5329238" cy="885825"/>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dirty="0">
                <a:solidFill>
                  <a:schemeClr val="tx1"/>
                </a:solidFill>
                <a:ea typeface="新細明體" charset="0"/>
                <a:cs typeface="新細明體" charset="0"/>
              </a:rPr>
              <a:t>    </a:t>
            </a:r>
            <a:r>
              <a:rPr lang="zh-TW" altLang="en-US" sz="2800" dirty="0">
                <a:solidFill>
                  <a:schemeClr val="tx1"/>
                </a:solidFill>
                <a:latin typeface="微軟正黑體" charset="0"/>
                <a:ea typeface="微軟正黑體" charset="0"/>
                <a:cs typeface="微軟正黑體" charset="0"/>
              </a:rPr>
              <a:t>老師提問：</a:t>
            </a:r>
            <a:r>
              <a:rPr lang="zh-TW" altLang="en-US" sz="2800" dirty="0" smtClean="0">
                <a:solidFill>
                  <a:schemeClr val="tx1"/>
                </a:solidFill>
                <a:latin typeface="微軟正黑體" charset="0"/>
                <a:ea typeface="微軟正黑體" charset="0"/>
                <a:cs typeface="微軟正黑體" charset="0"/>
              </a:rPr>
              <a:t>第四段</a:t>
            </a:r>
            <a:r>
              <a:rPr lang="zh-TW" altLang="en-US" sz="2800" dirty="0">
                <a:solidFill>
                  <a:schemeClr val="tx1"/>
                </a:solidFill>
                <a:latin typeface="微軟正黑體" charset="0"/>
                <a:ea typeface="微軟正黑體" charset="0"/>
                <a:cs typeface="微軟正黑體" charset="0"/>
              </a:rPr>
              <a:t>共有幾句？</a:t>
            </a:r>
          </a:p>
        </p:txBody>
      </p:sp>
    </p:spTree>
    <p:extLst>
      <p:ext uri="{BB962C8B-B14F-4D97-AF65-F5344CB8AC3E}">
        <p14:creationId xmlns:p14="http://schemas.microsoft.com/office/powerpoint/2010/main" val="28385752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第四段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9" name="向下箭號圖說文字 8"/>
          <p:cNvSpPr/>
          <p:nvPr/>
        </p:nvSpPr>
        <p:spPr>
          <a:xfrm>
            <a:off x="3432176" y="1628775"/>
            <a:ext cx="5184775" cy="1079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sz="2800" dirty="0" smtClean="0">
                <a:solidFill>
                  <a:schemeClr val="tx1"/>
                </a:solidFill>
                <a:latin typeface="微軟正黑體" charset="0"/>
                <a:ea typeface="微軟正黑體" charset="0"/>
                <a:cs typeface="微軟正黑體" charset="0"/>
              </a:rPr>
              <a:t>第四段共有三句</a:t>
            </a:r>
            <a:endParaRPr lang="zh-TW" altLang="en-US" sz="2800" dirty="0">
              <a:solidFill>
                <a:schemeClr val="tx1"/>
              </a:solidFill>
              <a:latin typeface="微軟正黑體" charset="0"/>
              <a:ea typeface="微軟正黑體" charset="0"/>
              <a:cs typeface="微軟正黑體" charset="0"/>
            </a:endParaRPr>
          </a:p>
        </p:txBody>
      </p:sp>
      <p:sp>
        <p:nvSpPr>
          <p:cNvPr id="11" name="圓角矩形 10"/>
          <p:cNvSpPr/>
          <p:nvPr/>
        </p:nvSpPr>
        <p:spPr bwMode="auto">
          <a:xfrm>
            <a:off x="1828800" y="2708276"/>
            <a:ext cx="8534400" cy="37687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marL="457200" indent="-457200">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buFont typeface="+mj-lt"/>
              <a:buAutoNum type="arabicPeriod"/>
            </a:pPr>
            <a:r>
              <a:rPr lang="zh-TW" altLang="zh-TW" dirty="0">
                <a:latin typeface="+mn-ea"/>
                <a:ea typeface="+mn-ea"/>
              </a:rPr>
              <a:t>為焚燒字紙而建的惜字亭也相當多，除了出現在街頭巷尾外 ，各地的書院或較重要的寺廟中，也經常可以見到</a:t>
            </a:r>
            <a:r>
              <a:rPr lang="zh-TW" altLang="zh-TW" dirty="0" smtClean="0">
                <a:latin typeface="+mn-ea"/>
                <a:ea typeface="+mn-ea"/>
              </a:rPr>
              <a:t>。</a:t>
            </a:r>
            <a:endParaRPr lang="en-US" altLang="zh-TW" dirty="0" smtClean="0">
              <a:latin typeface="+mn-ea"/>
              <a:ea typeface="+mn-ea"/>
            </a:endParaRPr>
          </a:p>
          <a:p>
            <a:pPr>
              <a:buFont typeface="+mj-lt"/>
              <a:buAutoNum type="arabicPeriod"/>
            </a:pPr>
            <a:r>
              <a:rPr lang="zh-TW" altLang="zh-TW" dirty="0" smtClean="0">
                <a:latin typeface="+mn-ea"/>
                <a:ea typeface="+mn-ea"/>
              </a:rPr>
              <a:t>它的</a:t>
            </a:r>
            <a:r>
              <a:rPr lang="zh-TW" altLang="zh-TW" dirty="0">
                <a:latin typeface="+mn-ea"/>
                <a:ea typeface="+mn-ea"/>
              </a:rPr>
              <a:t>形式、大小及名稱不盡相同，有的高及數丈，有的不及五尺；有的名叫聖蹟亭，也有的叫做敬聖亭或文筆亭</a:t>
            </a:r>
            <a:r>
              <a:rPr lang="en-US" altLang="zh-TW" dirty="0">
                <a:latin typeface="+mn-ea"/>
                <a:ea typeface="+mn-ea"/>
              </a:rPr>
              <a:t>…… </a:t>
            </a:r>
            <a:r>
              <a:rPr lang="zh-TW" altLang="en-US" dirty="0" smtClean="0">
                <a:latin typeface="+mn-ea"/>
                <a:ea typeface="+mn-ea"/>
              </a:rPr>
              <a:t>。</a:t>
            </a:r>
            <a:endParaRPr lang="en-US" altLang="zh-TW" dirty="0" smtClean="0">
              <a:latin typeface="+mn-ea"/>
              <a:ea typeface="+mn-ea"/>
            </a:endParaRPr>
          </a:p>
          <a:p>
            <a:pPr>
              <a:buFont typeface="+mj-lt"/>
              <a:buAutoNum type="arabicPeriod"/>
            </a:pPr>
            <a:r>
              <a:rPr lang="zh-TW" altLang="zh-TW" dirty="0" smtClean="0">
                <a:latin typeface="+mn-ea"/>
                <a:ea typeface="+mn-ea"/>
              </a:rPr>
              <a:t>早期</a:t>
            </a:r>
            <a:r>
              <a:rPr lang="zh-TW" altLang="zh-TW" dirty="0">
                <a:latin typeface="+mn-ea"/>
                <a:ea typeface="+mn-ea"/>
              </a:rPr>
              <a:t>有些惜字亭還會供奉古代造字者的神位，展現先人惜字之情，傳達敬重之意。</a:t>
            </a:r>
          </a:p>
        </p:txBody>
      </p:sp>
    </p:spTree>
    <p:extLst>
      <p:ext uri="{BB962C8B-B14F-4D97-AF65-F5344CB8AC3E}">
        <p14:creationId xmlns:p14="http://schemas.microsoft.com/office/powerpoint/2010/main" val="10953640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2362200" y="1295400"/>
            <a:ext cx="7632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    找出</a:t>
            </a:r>
            <a:r>
              <a:rPr lang="zh-TW" altLang="en-US" dirty="0" smtClean="0">
                <a:solidFill>
                  <a:schemeClr val="tx1"/>
                </a:solidFill>
                <a:latin typeface="微軟正黑體" charset="0"/>
                <a:ea typeface="微軟正黑體" charset="0"/>
                <a:cs typeface="微軟正黑體" charset="0"/>
              </a:rPr>
              <a:t>第四段</a:t>
            </a:r>
            <a:r>
              <a:rPr lang="zh-TW" altLang="en-US" dirty="0">
                <a:solidFill>
                  <a:schemeClr val="tx1"/>
                </a:solidFill>
                <a:latin typeface="微軟正黑體" charset="0"/>
                <a:ea typeface="微軟正黑體" charset="0"/>
                <a:cs typeface="微軟正黑體" charset="0"/>
              </a:rPr>
              <a:t>中最重要的一句</a:t>
            </a:r>
            <a:r>
              <a:rPr lang="zh-TW" altLang="en-US" dirty="0" smtClean="0">
                <a:solidFill>
                  <a:schemeClr val="tx1"/>
                </a:solidFill>
                <a:latin typeface="微軟正黑體" charset="0"/>
                <a:ea typeface="微軟正黑體" charset="0"/>
                <a:cs typeface="微軟正黑體" charset="0"/>
              </a:rPr>
              <a:t>話</a:t>
            </a:r>
            <a:endParaRPr lang="zh-TW" altLang="en-US" dirty="0">
              <a:solidFill>
                <a:schemeClr val="tx1"/>
              </a:solidFill>
              <a:latin typeface="微軟正黑體" charset="0"/>
              <a:ea typeface="微軟正黑體" charset="0"/>
              <a:cs typeface="微軟正黑體" charset="0"/>
            </a:endParaRPr>
          </a:p>
        </p:txBody>
      </p:sp>
      <p:sp>
        <p:nvSpPr>
          <p:cNvPr id="93199" name="AutoShape 15"/>
          <p:cNvSpPr>
            <a:spLocks noChangeArrowheads="1"/>
          </p:cNvSpPr>
          <p:nvPr/>
        </p:nvSpPr>
        <p:spPr bwMode="auto">
          <a:xfrm>
            <a:off x="6172199" y="2057401"/>
            <a:ext cx="5248835" cy="4551363"/>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lstStyle/>
          <a:p>
            <a:pPr eaLnBrk="1" hangingPunct="1">
              <a:lnSpc>
                <a:spcPct val="150000"/>
              </a:lnSpc>
              <a:defRPr/>
            </a:pPr>
            <a:endParaRPr lang="en-US" altLang="zh-TW" sz="2400" dirty="0">
              <a:solidFill>
                <a:srgbClr val="000000"/>
              </a:solidFill>
              <a:latin typeface="標楷體" charset="0"/>
              <a:ea typeface="標楷體" charset="0"/>
              <a:cs typeface="標楷體" charset="0"/>
            </a:endParaRPr>
          </a:p>
          <a:p>
            <a:pPr>
              <a:defRPr/>
            </a:pPr>
            <a:r>
              <a:rPr lang="zh-TW" altLang="en-US" sz="2400" dirty="0">
                <a:solidFill>
                  <a:srgbClr val="000000"/>
                </a:solidFill>
                <a:latin typeface="標楷體" charset="0"/>
                <a:ea typeface="標楷體" charset="0"/>
                <a:cs typeface="標楷體" charset="0"/>
              </a:rPr>
              <a:t>第一段</a:t>
            </a:r>
            <a:r>
              <a:rPr lang="zh-TW" altLang="en-US" sz="2400" dirty="0" smtClean="0">
                <a:solidFill>
                  <a:srgbClr val="000000"/>
                </a:solidFill>
                <a:latin typeface="標楷體" charset="0"/>
                <a:ea typeface="標楷體" charset="0"/>
                <a:cs typeface="標楷體" charset="0"/>
              </a:rPr>
              <a:t>：</a:t>
            </a:r>
            <a:r>
              <a:rPr lang="zh-TW" altLang="en-US" sz="2400" dirty="0">
                <a:solidFill>
                  <a:schemeClr val="tx1"/>
                </a:solidFill>
                <a:latin typeface="+mn-ea"/>
                <a:cs typeface="微軟正黑體" charset="0"/>
              </a:rPr>
              <a:t>先人有「敬惜字紙」的傳統</a:t>
            </a: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a:p>
            <a:r>
              <a:rPr lang="zh-TW" altLang="en-US" sz="2400" dirty="0">
                <a:solidFill>
                  <a:srgbClr val="000000"/>
                </a:solidFill>
                <a:latin typeface="標楷體" charset="0"/>
                <a:ea typeface="標楷體" charset="0"/>
                <a:cs typeface="標楷體" charset="0"/>
              </a:rPr>
              <a:t>第二段</a:t>
            </a:r>
            <a:r>
              <a:rPr lang="zh-TW" altLang="en-US" sz="2400" dirty="0" smtClean="0">
                <a:solidFill>
                  <a:srgbClr val="000000"/>
                </a:solidFill>
                <a:latin typeface="標楷體" charset="0"/>
                <a:ea typeface="標楷體" charset="0"/>
                <a:cs typeface="標楷體" charset="0"/>
              </a:rPr>
              <a:t>：</a:t>
            </a:r>
            <a:r>
              <a:rPr lang="zh-TW" altLang="zh-TW" sz="2400" dirty="0">
                <a:latin typeface="+mn-ea"/>
              </a:rPr>
              <a:t>「敬惜字紙」，來自先</a:t>
            </a:r>
            <a:r>
              <a:rPr lang="zh-TW" altLang="zh-TW" sz="2400" dirty="0" smtClean="0">
                <a:latin typeface="+mn-ea"/>
              </a:rPr>
              <a:t>民</a:t>
            </a:r>
            <a:endParaRPr lang="en-US" altLang="zh-TW" sz="2400" dirty="0" smtClean="0">
              <a:latin typeface="+mn-ea"/>
            </a:endParaRPr>
          </a:p>
          <a:p>
            <a:r>
              <a:rPr lang="en-US" altLang="zh-TW" sz="2400" dirty="0">
                <a:latin typeface="+mn-ea"/>
              </a:rPr>
              <a:t> </a:t>
            </a:r>
            <a:r>
              <a:rPr lang="en-US" altLang="zh-TW" sz="2400" dirty="0" smtClean="0">
                <a:latin typeface="+mn-ea"/>
              </a:rPr>
              <a:t>        </a:t>
            </a:r>
            <a:r>
              <a:rPr lang="zh-TW" altLang="zh-TW" sz="2400" dirty="0" smtClean="0">
                <a:latin typeface="+mn-ea"/>
              </a:rPr>
              <a:t>對</a:t>
            </a:r>
            <a:r>
              <a:rPr lang="zh-TW" altLang="zh-TW" sz="2400" dirty="0">
                <a:latin typeface="+mn-ea"/>
              </a:rPr>
              <a:t>「字」的敬重</a:t>
            </a:r>
            <a:r>
              <a:rPr lang="zh-TW" altLang="zh-TW" sz="2400" dirty="0" smtClean="0">
                <a:latin typeface="+mn-ea"/>
              </a:rPr>
              <a:t>。</a:t>
            </a:r>
            <a:endParaRPr lang="en-US" altLang="zh-TW" sz="2400" dirty="0" smtClean="0">
              <a:latin typeface="+mn-ea"/>
            </a:endParaRPr>
          </a:p>
          <a:p>
            <a:endParaRPr lang="en-US" altLang="zh-TW" sz="2400" dirty="0" smtClean="0">
              <a:latin typeface="+mn-ea"/>
            </a:endParaRPr>
          </a:p>
          <a:p>
            <a:pPr marL="0" lvl="1"/>
            <a:r>
              <a:rPr lang="zh-TW" altLang="en-US" sz="2400" dirty="0" smtClean="0">
                <a:latin typeface="+mn-ea"/>
              </a:rPr>
              <a:t>第三段：</a:t>
            </a:r>
            <a:r>
              <a:rPr lang="zh-TW" altLang="en-US" sz="2400" dirty="0">
                <a:solidFill>
                  <a:schemeClr val="tx1"/>
                </a:solidFill>
                <a:latin typeface="標楷體" charset="0"/>
                <a:ea typeface="標楷體" charset="0"/>
                <a:cs typeface="標楷體" charset="0"/>
              </a:rPr>
              <a:t>臺灣民間有惜字會和收</a:t>
            </a:r>
            <a:r>
              <a:rPr lang="zh-TW" altLang="en-US" sz="2400" dirty="0" smtClean="0">
                <a:solidFill>
                  <a:schemeClr val="tx1"/>
                </a:solidFill>
                <a:latin typeface="標楷體" charset="0"/>
                <a:ea typeface="標楷體" charset="0"/>
                <a:cs typeface="標楷體" charset="0"/>
              </a:rPr>
              <a:t>字</a:t>
            </a:r>
            <a:endParaRPr lang="en-US" altLang="zh-TW" sz="2400" dirty="0" smtClean="0">
              <a:solidFill>
                <a:schemeClr val="tx1"/>
              </a:solidFill>
              <a:latin typeface="標楷體" charset="0"/>
              <a:ea typeface="標楷體" charset="0"/>
              <a:cs typeface="標楷體" charset="0"/>
            </a:endParaRPr>
          </a:p>
          <a:p>
            <a:pPr marL="0" lvl="1"/>
            <a:r>
              <a:rPr lang="en-US" altLang="zh-TW" sz="2400" dirty="0">
                <a:solidFill>
                  <a:schemeClr val="tx1"/>
                </a:solidFill>
                <a:latin typeface="標楷體" charset="0"/>
                <a:ea typeface="標楷體" charset="0"/>
                <a:cs typeface="標楷體" charset="0"/>
              </a:rPr>
              <a:t> </a:t>
            </a:r>
            <a:r>
              <a:rPr lang="en-US" altLang="zh-TW" sz="2400" dirty="0" smtClean="0">
                <a:solidFill>
                  <a:schemeClr val="tx1"/>
                </a:solidFill>
                <a:latin typeface="標楷體" charset="0"/>
                <a:ea typeface="標楷體" charset="0"/>
                <a:cs typeface="標楷體" charset="0"/>
              </a:rPr>
              <a:t>       </a:t>
            </a:r>
            <a:r>
              <a:rPr lang="zh-TW" altLang="en-US" sz="2400" dirty="0" smtClean="0">
                <a:solidFill>
                  <a:schemeClr val="tx1"/>
                </a:solidFill>
                <a:latin typeface="標楷體" charset="0"/>
                <a:ea typeface="標楷體" charset="0"/>
                <a:cs typeface="標楷體" charset="0"/>
              </a:rPr>
              <a:t>紙</a:t>
            </a:r>
            <a:r>
              <a:rPr lang="zh-TW" altLang="en-US" sz="2400" dirty="0">
                <a:solidFill>
                  <a:schemeClr val="tx1"/>
                </a:solidFill>
                <a:latin typeface="標楷體" charset="0"/>
                <a:ea typeface="標楷體" charset="0"/>
                <a:cs typeface="標楷體" charset="0"/>
              </a:rPr>
              <a:t>的</a:t>
            </a:r>
            <a:r>
              <a:rPr lang="zh-TW" altLang="en-US" sz="2400" dirty="0" smtClean="0">
                <a:solidFill>
                  <a:schemeClr val="tx1"/>
                </a:solidFill>
                <a:latin typeface="標楷體" charset="0"/>
                <a:ea typeface="標楷體" charset="0"/>
                <a:cs typeface="標楷體" charset="0"/>
              </a:rPr>
              <a:t>風俗。</a:t>
            </a:r>
            <a:endParaRPr lang="zh-TW" altLang="en-US" sz="2400" dirty="0">
              <a:solidFill>
                <a:schemeClr val="tx1"/>
              </a:solidFill>
              <a:latin typeface="標楷體" charset="0"/>
              <a:ea typeface="標楷體" charset="0"/>
              <a:cs typeface="標楷體" charset="0"/>
            </a:endParaRPr>
          </a:p>
          <a:p>
            <a:endParaRPr lang="en-US" altLang="zh-TW" sz="2400" dirty="0" smtClean="0">
              <a:latin typeface="+mn-ea"/>
            </a:endParaRPr>
          </a:p>
          <a:p>
            <a:endParaRPr lang="en-US" altLang="zh-TW" sz="2400" dirty="0">
              <a:latin typeface="+mn-ea"/>
            </a:endParaRP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p:txBody>
      </p:sp>
      <p:sp>
        <p:nvSpPr>
          <p:cNvPr id="12"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第四段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4" name="圓角矩形 13"/>
          <p:cNvSpPr/>
          <p:nvPr/>
        </p:nvSpPr>
        <p:spPr bwMode="auto">
          <a:xfrm>
            <a:off x="233083" y="2057400"/>
            <a:ext cx="5983568" cy="45513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a:defRPr/>
            </a:pPr>
            <a:r>
              <a:rPr lang="zh-TW" altLang="en-US" dirty="0" smtClean="0">
                <a:solidFill>
                  <a:srgbClr val="000000"/>
                </a:solidFill>
                <a:latin typeface="+mn-ea"/>
                <a:ea typeface="+mn-ea"/>
              </a:rPr>
              <a:t>第四段</a:t>
            </a:r>
            <a:r>
              <a:rPr lang="zh-TW" altLang="en-US" dirty="0">
                <a:solidFill>
                  <a:srgbClr val="000000"/>
                </a:solidFill>
                <a:latin typeface="+mn-ea"/>
                <a:ea typeface="+mn-ea"/>
              </a:rPr>
              <a:t>：</a:t>
            </a:r>
            <a:endParaRPr lang="en-US" altLang="zh-TW" dirty="0">
              <a:solidFill>
                <a:srgbClr val="000000"/>
              </a:solidFill>
              <a:latin typeface="+mn-ea"/>
              <a:ea typeface="+mn-ea"/>
            </a:endParaRPr>
          </a:p>
          <a:p>
            <a:pPr>
              <a:buFont typeface="+mj-lt"/>
              <a:buAutoNum type="arabicPeriod"/>
            </a:pPr>
            <a:r>
              <a:rPr lang="zh-TW" altLang="zh-TW" dirty="0">
                <a:latin typeface="+mn-ea"/>
                <a:ea typeface="+mn-ea"/>
              </a:rPr>
              <a:t>為焚燒字紙而建的惜字亭也相當多，除了出現在街頭巷尾外 ，各地的書院或較重要的寺廟中，也經常可以見到。</a:t>
            </a:r>
            <a:endParaRPr lang="en-US" altLang="zh-TW" dirty="0">
              <a:latin typeface="+mn-ea"/>
              <a:ea typeface="+mn-ea"/>
            </a:endParaRPr>
          </a:p>
          <a:p>
            <a:pPr>
              <a:buFont typeface="+mj-lt"/>
              <a:buAutoNum type="arabicPeriod"/>
            </a:pPr>
            <a:r>
              <a:rPr lang="zh-TW" altLang="zh-TW" dirty="0">
                <a:latin typeface="+mn-ea"/>
                <a:ea typeface="+mn-ea"/>
              </a:rPr>
              <a:t>它的形式、大小及名稱不盡相同，有的高及數丈，有的不及五尺；有的名叫聖蹟亭，也有的叫做敬聖亭或文筆亭</a:t>
            </a:r>
            <a:r>
              <a:rPr lang="en-US" altLang="zh-TW" dirty="0">
                <a:latin typeface="+mn-ea"/>
                <a:ea typeface="+mn-ea"/>
              </a:rPr>
              <a:t>…… </a:t>
            </a:r>
            <a:r>
              <a:rPr lang="zh-TW" altLang="en-US" dirty="0">
                <a:latin typeface="+mn-ea"/>
                <a:ea typeface="+mn-ea"/>
              </a:rPr>
              <a:t>。</a:t>
            </a:r>
            <a:endParaRPr lang="en-US" altLang="zh-TW" dirty="0">
              <a:latin typeface="+mn-ea"/>
              <a:ea typeface="+mn-ea"/>
            </a:endParaRPr>
          </a:p>
          <a:p>
            <a:pPr>
              <a:buFont typeface="+mj-lt"/>
              <a:buAutoNum type="arabicPeriod"/>
            </a:pPr>
            <a:r>
              <a:rPr lang="zh-TW" altLang="zh-TW" dirty="0">
                <a:latin typeface="+mn-ea"/>
                <a:ea typeface="+mn-ea"/>
              </a:rPr>
              <a:t>早期有些惜字亭還會供奉古代造字者的神位，展現先人惜字之情，傳達敬重之意。</a:t>
            </a:r>
          </a:p>
        </p:txBody>
      </p:sp>
    </p:spTree>
    <p:extLst>
      <p:ext uri="{BB962C8B-B14F-4D97-AF65-F5344CB8AC3E}">
        <p14:creationId xmlns:p14="http://schemas.microsoft.com/office/powerpoint/2010/main" val="3680787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99"/>
                                        </p:tgtEl>
                                        <p:attrNameLst>
                                          <p:attrName>style.visibility</p:attrName>
                                        </p:attrNameLst>
                                      </p:cBhvr>
                                      <p:to>
                                        <p:strVal val="visible"/>
                                      </p:to>
                                    </p:set>
                                    <p:anim calcmode="lin" valueType="num">
                                      <p:cBhvr additive="base">
                                        <p:cTn id="7" dur="500" fill="hold"/>
                                        <p:tgtEl>
                                          <p:spTgt spid="93199"/>
                                        </p:tgtEl>
                                        <p:attrNameLst>
                                          <p:attrName>ppt_x</p:attrName>
                                        </p:attrNameLst>
                                      </p:cBhvr>
                                      <p:tavLst>
                                        <p:tav tm="0">
                                          <p:val>
                                            <p:strVal val="#ppt_x"/>
                                          </p:val>
                                        </p:tav>
                                        <p:tav tm="100000">
                                          <p:val>
                                            <p:strVal val="#ppt_x"/>
                                          </p:val>
                                        </p:tav>
                                      </p:tavLst>
                                    </p:anim>
                                    <p:anim calcmode="lin" valueType="num">
                                      <p:cBhvr additive="base">
                                        <p:cTn id="8" dur="500" fill="hold"/>
                                        <p:tgtEl>
                                          <p:spTgt spid="93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2362200" y="1295400"/>
            <a:ext cx="7632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    找出</a:t>
            </a:r>
            <a:r>
              <a:rPr lang="zh-TW" altLang="en-US" dirty="0" smtClean="0">
                <a:solidFill>
                  <a:schemeClr val="tx1"/>
                </a:solidFill>
                <a:latin typeface="微軟正黑體" charset="0"/>
                <a:ea typeface="微軟正黑體" charset="0"/>
                <a:cs typeface="微軟正黑體" charset="0"/>
              </a:rPr>
              <a:t>第四段</a:t>
            </a:r>
            <a:r>
              <a:rPr lang="zh-TW" altLang="en-US" dirty="0">
                <a:solidFill>
                  <a:schemeClr val="tx1"/>
                </a:solidFill>
                <a:latin typeface="微軟正黑體" charset="0"/>
                <a:ea typeface="微軟正黑體" charset="0"/>
                <a:cs typeface="微軟正黑體" charset="0"/>
              </a:rPr>
              <a:t>中最重要的一句</a:t>
            </a:r>
            <a:r>
              <a:rPr lang="zh-TW" altLang="en-US" dirty="0" smtClean="0">
                <a:solidFill>
                  <a:schemeClr val="tx1"/>
                </a:solidFill>
                <a:latin typeface="微軟正黑體" charset="0"/>
                <a:ea typeface="微軟正黑體" charset="0"/>
                <a:cs typeface="微軟正黑體" charset="0"/>
              </a:rPr>
              <a:t>話</a:t>
            </a:r>
            <a:endParaRPr lang="zh-TW" altLang="en-US" dirty="0">
              <a:solidFill>
                <a:schemeClr val="tx1"/>
              </a:solidFill>
              <a:latin typeface="微軟正黑體" charset="0"/>
              <a:ea typeface="微軟正黑體" charset="0"/>
              <a:cs typeface="微軟正黑體" charset="0"/>
            </a:endParaRPr>
          </a:p>
        </p:txBody>
      </p:sp>
      <p:sp>
        <p:nvSpPr>
          <p:cNvPr id="93199" name="AutoShape 15"/>
          <p:cNvSpPr>
            <a:spLocks noChangeArrowheads="1"/>
          </p:cNvSpPr>
          <p:nvPr/>
        </p:nvSpPr>
        <p:spPr bwMode="auto">
          <a:xfrm>
            <a:off x="6172199" y="2057401"/>
            <a:ext cx="5248835" cy="4551363"/>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lstStyle/>
          <a:p>
            <a:pPr eaLnBrk="1" hangingPunct="1">
              <a:lnSpc>
                <a:spcPct val="150000"/>
              </a:lnSpc>
              <a:defRPr/>
            </a:pPr>
            <a:endParaRPr lang="en-US" altLang="zh-TW" sz="2400" dirty="0">
              <a:solidFill>
                <a:srgbClr val="000000"/>
              </a:solidFill>
              <a:latin typeface="標楷體" charset="0"/>
              <a:ea typeface="標楷體" charset="0"/>
              <a:cs typeface="標楷體" charset="0"/>
            </a:endParaRPr>
          </a:p>
          <a:p>
            <a:pPr>
              <a:defRPr/>
            </a:pPr>
            <a:r>
              <a:rPr lang="zh-TW" altLang="en-US" sz="2400" dirty="0">
                <a:solidFill>
                  <a:srgbClr val="000000"/>
                </a:solidFill>
                <a:latin typeface="標楷體" charset="0"/>
                <a:ea typeface="標楷體" charset="0"/>
                <a:cs typeface="標楷體" charset="0"/>
              </a:rPr>
              <a:t>第一段</a:t>
            </a:r>
            <a:r>
              <a:rPr lang="zh-TW" altLang="en-US" sz="2400" dirty="0" smtClean="0">
                <a:solidFill>
                  <a:srgbClr val="000000"/>
                </a:solidFill>
                <a:latin typeface="標楷體" charset="0"/>
                <a:ea typeface="標楷體" charset="0"/>
                <a:cs typeface="標楷體" charset="0"/>
              </a:rPr>
              <a:t>：</a:t>
            </a:r>
            <a:r>
              <a:rPr lang="zh-TW" altLang="en-US" sz="2400" dirty="0">
                <a:solidFill>
                  <a:schemeClr val="tx1"/>
                </a:solidFill>
                <a:latin typeface="+mn-ea"/>
                <a:cs typeface="微軟正黑體" charset="0"/>
              </a:rPr>
              <a:t>先人有「敬惜字紙」的傳統</a:t>
            </a: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a:p>
            <a:r>
              <a:rPr lang="zh-TW" altLang="en-US" sz="2400" dirty="0">
                <a:solidFill>
                  <a:srgbClr val="000000"/>
                </a:solidFill>
                <a:latin typeface="標楷體" charset="0"/>
                <a:ea typeface="標楷體" charset="0"/>
                <a:cs typeface="標楷體" charset="0"/>
              </a:rPr>
              <a:t>第二段</a:t>
            </a:r>
            <a:r>
              <a:rPr lang="zh-TW" altLang="en-US" sz="2400" dirty="0" smtClean="0">
                <a:solidFill>
                  <a:srgbClr val="000000"/>
                </a:solidFill>
                <a:latin typeface="標楷體" charset="0"/>
                <a:ea typeface="標楷體" charset="0"/>
                <a:cs typeface="標楷體" charset="0"/>
              </a:rPr>
              <a:t>：</a:t>
            </a:r>
            <a:r>
              <a:rPr lang="zh-TW" altLang="zh-TW" sz="2400" dirty="0">
                <a:latin typeface="+mn-ea"/>
              </a:rPr>
              <a:t>「敬惜字紙」，來自先</a:t>
            </a:r>
            <a:r>
              <a:rPr lang="zh-TW" altLang="zh-TW" sz="2400" dirty="0" smtClean="0">
                <a:latin typeface="+mn-ea"/>
              </a:rPr>
              <a:t>民</a:t>
            </a:r>
            <a:endParaRPr lang="en-US" altLang="zh-TW" sz="2400" dirty="0" smtClean="0">
              <a:latin typeface="+mn-ea"/>
            </a:endParaRPr>
          </a:p>
          <a:p>
            <a:r>
              <a:rPr lang="en-US" altLang="zh-TW" sz="2400" dirty="0">
                <a:latin typeface="+mn-ea"/>
              </a:rPr>
              <a:t> </a:t>
            </a:r>
            <a:r>
              <a:rPr lang="en-US" altLang="zh-TW" sz="2400" dirty="0" smtClean="0">
                <a:latin typeface="+mn-ea"/>
              </a:rPr>
              <a:t>        </a:t>
            </a:r>
            <a:r>
              <a:rPr lang="zh-TW" altLang="zh-TW" sz="2400" dirty="0" smtClean="0">
                <a:latin typeface="+mn-ea"/>
              </a:rPr>
              <a:t>對</a:t>
            </a:r>
            <a:r>
              <a:rPr lang="zh-TW" altLang="zh-TW" sz="2400" dirty="0">
                <a:latin typeface="+mn-ea"/>
              </a:rPr>
              <a:t>「字」的敬重</a:t>
            </a:r>
            <a:r>
              <a:rPr lang="zh-TW" altLang="zh-TW" sz="2400" dirty="0" smtClean="0">
                <a:latin typeface="+mn-ea"/>
              </a:rPr>
              <a:t>。</a:t>
            </a:r>
            <a:endParaRPr lang="en-US" altLang="zh-TW" sz="2400" dirty="0" smtClean="0">
              <a:latin typeface="+mn-ea"/>
            </a:endParaRPr>
          </a:p>
          <a:p>
            <a:endParaRPr lang="en-US" altLang="zh-TW" sz="2400" dirty="0" smtClean="0">
              <a:latin typeface="+mn-ea"/>
            </a:endParaRPr>
          </a:p>
          <a:p>
            <a:pPr marL="0" lvl="1"/>
            <a:r>
              <a:rPr lang="zh-TW" altLang="en-US" sz="2400" dirty="0" smtClean="0">
                <a:latin typeface="+mn-ea"/>
              </a:rPr>
              <a:t>第三段：</a:t>
            </a:r>
            <a:r>
              <a:rPr lang="zh-TW" altLang="en-US" sz="2400" dirty="0">
                <a:solidFill>
                  <a:schemeClr val="tx1"/>
                </a:solidFill>
                <a:latin typeface="標楷體" charset="0"/>
                <a:ea typeface="標楷體" charset="0"/>
                <a:cs typeface="標楷體" charset="0"/>
              </a:rPr>
              <a:t>臺灣民間有惜字會和收</a:t>
            </a:r>
            <a:r>
              <a:rPr lang="zh-TW" altLang="en-US" sz="2400" dirty="0" smtClean="0">
                <a:solidFill>
                  <a:schemeClr val="tx1"/>
                </a:solidFill>
                <a:latin typeface="標楷體" charset="0"/>
                <a:ea typeface="標楷體" charset="0"/>
                <a:cs typeface="標楷體" charset="0"/>
              </a:rPr>
              <a:t>字</a:t>
            </a:r>
            <a:endParaRPr lang="en-US" altLang="zh-TW" sz="2400" dirty="0" smtClean="0">
              <a:solidFill>
                <a:schemeClr val="tx1"/>
              </a:solidFill>
              <a:latin typeface="標楷體" charset="0"/>
              <a:ea typeface="標楷體" charset="0"/>
              <a:cs typeface="標楷體" charset="0"/>
            </a:endParaRPr>
          </a:p>
          <a:p>
            <a:pPr marL="0" lvl="1"/>
            <a:r>
              <a:rPr lang="en-US" altLang="zh-TW" sz="2400" dirty="0">
                <a:solidFill>
                  <a:schemeClr val="tx1"/>
                </a:solidFill>
                <a:latin typeface="標楷體" charset="0"/>
                <a:ea typeface="標楷體" charset="0"/>
                <a:cs typeface="標楷體" charset="0"/>
              </a:rPr>
              <a:t> </a:t>
            </a:r>
            <a:r>
              <a:rPr lang="en-US" altLang="zh-TW" sz="2400" dirty="0" smtClean="0">
                <a:solidFill>
                  <a:schemeClr val="tx1"/>
                </a:solidFill>
                <a:latin typeface="標楷體" charset="0"/>
                <a:ea typeface="標楷體" charset="0"/>
                <a:cs typeface="標楷體" charset="0"/>
              </a:rPr>
              <a:t>       </a:t>
            </a:r>
            <a:r>
              <a:rPr lang="zh-TW" altLang="en-US" sz="2400" dirty="0" smtClean="0">
                <a:solidFill>
                  <a:schemeClr val="tx1"/>
                </a:solidFill>
                <a:latin typeface="標楷體" charset="0"/>
                <a:ea typeface="標楷體" charset="0"/>
                <a:cs typeface="標楷體" charset="0"/>
              </a:rPr>
              <a:t>紙</a:t>
            </a:r>
            <a:r>
              <a:rPr lang="zh-TW" altLang="en-US" sz="2400" dirty="0">
                <a:solidFill>
                  <a:schemeClr val="tx1"/>
                </a:solidFill>
                <a:latin typeface="標楷體" charset="0"/>
                <a:ea typeface="標楷體" charset="0"/>
                <a:cs typeface="標楷體" charset="0"/>
              </a:rPr>
              <a:t>的</a:t>
            </a:r>
            <a:r>
              <a:rPr lang="zh-TW" altLang="en-US" sz="2400" dirty="0" smtClean="0">
                <a:solidFill>
                  <a:schemeClr val="tx1"/>
                </a:solidFill>
                <a:latin typeface="標楷體" charset="0"/>
                <a:ea typeface="標楷體" charset="0"/>
                <a:cs typeface="標楷體" charset="0"/>
              </a:rPr>
              <a:t>風俗。</a:t>
            </a:r>
            <a:endParaRPr lang="zh-TW" altLang="en-US" sz="2400" dirty="0">
              <a:solidFill>
                <a:schemeClr val="tx1"/>
              </a:solidFill>
              <a:latin typeface="標楷體" charset="0"/>
              <a:ea typeface="標楷體" charset="0"/>
              <a:cs typeface="標楷體" charset="0"/>
            </a:endParaRPr>
          </a:p>
          <a:p>
            <a:endParaRPr lang="en-US" altLang="zh-TW" sz="2400" dirty="0" smtClean="0">
              <a:latin typeface="+mn-ea"/>
            </a:endParaRPr>
          </a:p>
          <a:p>
            <a:endParaRPr lang="en-US" altLang="zh-TW" sz="2400" dirty="0">
              <a:latin typeface="+mn-ea"/>
            </a:endParaRPr>
          </a:p>
          <a:p>
            <a:pPr eaLnBrk="1" hangingPunct="1">
              <a:lnSpc>
                <a:spcPct val="150000"/>
              </a:lnSpc>
              <a:defRPr/>
            </a:pPr>
            <a:endParaRPr lang="zh-TW" altLang="en-US" sz="2400" dirty="0">
              <a:solidFill>
                <a:srgbClr val="000000"/>
              </a:solidFill>
              <a:latin typeface="標楷體" charset="0"/>
              <a:ea typeface="標楷體" charset="0"/>
              <a:cs typeface="標楷體" charset="0"/>
            </a:endParaRPr>
          </a:p>
        </p:txBody>
      </p:sp>
      <p:sp>
        <p:nvSpPr>
          <p:cNvPr id="12"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第四段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4" name="圓角矩形 13"/>
          <p:cNvSpPr/>
          <p:nvPr/>
        </p:nvSpPr>
        <p:spPr bwMode="auto">
          <a:xfrm>
            <a:off x="233083" y="2057400"/>
            <a:ext cx="5983568" cy="45513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a:defRPr/>
            </a:pPr>
            <a:r>
              <a:rPr lang="zh-TW" altLang="en-US" dirty="0" smtClean="0">
                <a:solidFill>
                  <a:srgbClr val="000000"/>
                </a:solidFill>
                <a:latin typeface="+mn-ea"/>
                <a:ea typeface="+mn-ea"/>
              </a:rPr>
              <a:t>第四段</a:t>
            </a:r>
            <a:r>
              <a:rPr lang="zh-TW" altLang="en-US" dirty="0">
                <a:solidFill>
                  <a:srgbClr val="000000"/>
                </a:solidFill>
                <a:latin typeface="+mn-ea"/>
                <a:ea typeface="+mn-ea"/>
              </a:rPr>
              <a:t>：</a:t>
            </a:r>
            <a:endParaRPr lang="en-US" altLang="zh-TW" dirty="0">
              <a:solidFill>
                <a:srgbClr val="000000"/>
              </a:solidFill>
              <a:latin typeface="+mn-ea"/>
              <a:ea typeface="+mn-ea"/>
            </a:endParaRPr>
          </a:p>
          <a:p>
            <a:pPr>
              <a:buFont typeface="+mj-lt"/>
              <a:buAutoNum type="arabicPeriod"/>
            </a:pPr>
            <a:r>
              <a:rPr lang="zh-TW" altLang="zh-TW" dirty="0">
                <a:latin typeface="+mn-ea"/>
                <a:ea typeface="+mn-ea"/>
              </a:rPr>
              <a:t>為焚燒字紙而建的惜字亭也相當多，除了出現在街頭巷尾外 ，各地的書院或較重要的寺廟中，也經常可以見到。</a:t>
            </a:r>
            <a:endParaRPr lang="en-US" altLang="zh-TW" dirty="0">
              <a:latin typeface="+mn-ea"/>
              <a:ea typeface="+mn-ea"/>
            </a:endParaRPr>
          </a:p>
          <a:p>
            <a:pPr>
              <a:buFont typeface="+mj-lt"/>
              <a:buAutoNum type="arabicPeriod"/>
            </a:pPr>
            <a:r>
              <a:rPr lang="zh-TW" altLang="zh-TW" dirty="0">
                <a:latin typeface="+mn-ea"/>
                <a:ea typeface="+mn-ea"/>
              </a:rPr>
              <a:t>它的形式、大小及名稱不盡相同，有的高及數丈，有的不及五尺；有的名叫聖蹟亭，也有的叫做敬聖亭或文筆亭</a:t>
            </a:r>
            <a:r>
              <a:rPr lang="en-US" altLang="zh-TW" dirty="0">
                <a:latin typeface="+mn-ea"/>
                <a:ea typeface="+mn-ea"/>
              </a:rPr>
              <a:t>…… </a:t>
            </a:r>
            <a:r>
              <a:rPr lang="zh-TW" altLang="en-US" dirty="0">
                <a:latin typeface="+mn-ea"/>
                <a:ea typeface="+mn-ea"/>
              </a:rPr>
              <a:t>。</a:t>
            </a:r>
            <a:endParaRPr lang="en-US" altLang="zh-TW" dirty="0">
              <a:latin typeface="+mn-ea"/>
              <a:ea typeface="+mn-ea"/>
            </a:endParaRPr>
          </a:p>
          <a:p>
            <a:pPr>
              <a:buFont typeface="+mj-lt"/>
              <a:buAutoNum type="arabicPeriod"/>
            </a:pPr>
            <a:r>
              <a:rPr lang="zh-TW" altLang="zh-TW" dirty="0">
                <a:latin typeface="+mn-ea"/>
                <a:ea typeface="+mn-ea"/>
              </a:rPr>
              <a:t>早期有些惜字亭還會供奉古代造字者的神位，展現先人惜字之情，傳達敬重之意。</a:t>
            </a:r>
          </a:p>
        </p:txBody>
      </p:sp>
    </p:spTree>
    <p:extLst>
      <p:ext uri="{BB962C8B-B14F-4D97-AF65-F5344CB8AC3E}">
        <p14:creationId xmlns:p14="http://schemas.microsoft.com/office/powerpoint/2010/main" val="954434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99"/>
                                        </p:tgtEl>
                                        <p:attrNameLst>
                                          <p:attrName>style.visibility</p:attrName>
                                        </p:attrNameLst>
                                      </p:cBhvr>
                                      <p:to>
                                        <p:strVal val="visible"/>
                                      </p:to>
                                    </p:set>
                                    <p:anim calcmode="lin" valueType="num">
                                      <p:cBhvr additive="base">
                                        <p:cTn id="7" dur="500" fill="hold"/>
                                        <p:tgtEl>
                                          <p:spTgt spid="93199"/>
                                        </p:tgtEl>
                                        <p:attrNameLst>
                                          <p:attrName>ppt_x</p:attrName>
                                        </p:attrNameLst>
                                      </p:cBhvr>
                                      <p:tavLst>
                                        <p:tav tm="0">
                                          <p:val>
                                            <p:strVal val="#ppt_x"/>
                                          </p:val>
                                        </p:tav>
                                        <p:tav tm="100000">
                                          <p:val>
                                            <p:strVal val="#ppt_x"/>
                                          </p:val>
                                        </p:tav>
                                      </p:tavLst>
                                    </p:anim>
                                    <p:anim calcmode="lin" valueType="num">
                                      <p:cBhvr additive="base">
                                        <p:cTn id="8" dur="500" fill="hold"/>
                                        <p:tgtEl>
                                          <p:spTgt spid="93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1752601" y="1295400"/>
            <a:ext cx="8640763" cy="5329238"/>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CN" altLang="zh-TW" sz="2800" dirty="0"/>
              <a:t>在先人的心中，紙和文字是文明的象徵，也是一種傳承；加上造字不易的印象，才有「敬惜字紙」的傳統</a:t>
            </a:r>
            <a:r>
              <a:rPr lang="zh-CN" altLang="zh-TW" sz="2800" dirty="0" smtClean="0"/>
              <a:t>。</a:t>
            </a:r>
            <a:endParaRPr lang="en-US" altLang="zh-CN" sz="2800" dirty="0" smtClean="0"/>
          </a:p>
          <a:p>
            <a:pPr>
              <a:defRPr/>
            </a:pPr>
            <a:endParaRPr lang="en-US" altLang="zh-TW" sz="2800" dirty="0"/>
          </a:p>
          <a:p>
            <a:pPr>
              <a:defRPr/>
            </a:pPr>
            <a:r>
              <a:rPr lang="zh-CN" altLang="zh-TW" sz="2800" dirty="0"/>
              <a:t>傳統中的「敬惜字紙」，來自先民對「字」的敬重。只要是寫上文字的紙，也不能隨意丟棄，即使是用過的紙也要集中起來，送到專門的「惜字亭」焚燒，讓那些文字飛回天上 向造字者致意。</a:t>
            </a:r>
            <a:endParaRPr lang="zh-TW" altLang="zh-TW" sz="2800" dirty="0"/>
          </a:p>
          <a:p>
            <a:pPr>
              <a:defRPr/>
            </a:pPr>
            <a:endParaRPr lang="zh-TW" altLang="zh-TW" sz="2800" dirty="0"/>
          </a:p>
          <a:p>
            <a:pPr eaLnBrk="1" hangingPunct="1">
              <a:defRPr/>
            </a:pPr>
            <a:endParaRPr lang="zh-TW" altLang="en-US" sz="2800" dirty="0">
              <a:solidFill>
                <a:srgbClr val="30311D"/>
              </a:solidFill>
              <a:latin typeface="標楷體" charset="0"/>
              <a:ea typeface="標楷體" charset="0"/>
            </a:endParaRPr>
          </a:p>
        </p:txBody>
      </p:sp>
      <p:sp>
        <p:nvSpPr>
          <p:cNvPr id="4"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Tree>
    <p:extLst>
      <p:ext uri="{BB962C8B-B14F-4D97-AF65-F5344CB8AC3E}">
        <p14:creationId xmlns:p14="http://schemas.microsoft.com/office/powerpoint/2010/main" val="61205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3200401" y="1295400"/>
            <a:ext cx="5400675"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dirty="0">
                <a:solidFill>
                  <a:schemeClr val="tx1"/>
                </a:solidFill>
                <a:latin typeface="微軟正黑體" charset="0"/>
                <a:ea typeface="微軟正黑體" charset="0"/>
                <a:cs typeface="微軟正黑體" charset="0"/>
              </a:rPr>
              <a:t>保留</a:t>
            </a:r>
            <a:r>
              <a:rPr lang="zh-TW" altLang="en-US" dirty="0" smtClean="0">
                <a:solidFill>
                  <a:schemeClr val="tx1"/>
                </a:solidFill>
                <a:latin typeface="微軟正黑體" charset="0"/>
                <a:ea typeface="微軟正黑體" charset="0"/>
                <a:cs typeface="微軟正黑體" charset="0"/>
              </a:rPr>
              <a:t>第一句</a:t>
            </a:r>
            <a:endParaRPr lang="zh-TW" altLang="en-US" dirty="0">
              <a:solidFill>
                <a:schemeClr val="tx1"/>
              </a:solidFill>
              <a:latin typeface="微軟正黑體" charset="0"/>
              <a:ea typeface="微軟正黑體" charset="0"/>
              <a:cs typeface="微軟正黑體" charset="0"/>
            </a:endParaRPr>
          </a:p>
        </p:txBody>
      </p:sp>
      <p:sp>
        <p:nvSpPr>
          <p:cNvPr id="11" name="圓角矩形 10"/>
          <p:cNvSpPr/>
          <p:nvPr/>
        </p:nvSpPr>
        <p:spPr>
          <a:xfrm>
            <a:off x="1416425" y="2133601"/>
            <a:ext cx="9466728" cy="1050925"/>
          </a:xfrm>
          <a:prstGeom prst="roundRect">
            <a:avLst/>
          </a:prstGeom>
        </p:spPr>
        <p:style>
          <a:lnRef idx="2">
            <a:schemeClr val="accent1"/>
          </a:lnRef>
          <a:fillRef idx="1">
            <a:schemeClr val="lt1"/>
          </a:fillRef>
          <a:effectRef idx="0">
            <a:schemeClr val="accent1"/>
          </a:effectRef>
          <a:fontRef idx="minor">
            <a:schemeClr val="dk1"/>
          </a:fontRef>
        </p:style>
        <p:txBody>
          <a:bodyPr/>
          <a:lstStyle/>
          <a:p>
            <a:r>
              <a:rPr lang="zh-TW" altLang="zh-TW" sz="2400" dirty="0">
                <a:latin typeface="+mn-ea"/>
              </a:rPr>
              <a:t>為焚燒字紙而建的惜字亭也相當多，除了出現在街頭巷尾外 ，各地的書院或較重要的寺廟中，也經常可以見到。</a:t>
            </a:r>
            <a:endParaRPr lang="en-US" altLang="zh-TW" sz="2400" dirty="0">
              <a:latin typeface="+mn-ea"/>
            </a:endParaRPr>
          </a:p>
          <a:p>
            <a:endParaRPr lang="en-US" altLang="zh-TW" sz="2400" dirty="0">
              <a:latin typeface="+mn-ea"/>
            </a:endParaRPr>
          </a:p>
        </p:txBody>
      </p:sp>
      <p:sp>
        <p:nvSpPr>
          <p:cNvPr id="8" name="標題 1"/>
          <p:cNvSpPr txBox="1">
            <a:spLocks/>
          </p:cNvSpPr>
          <p:nvPr/>
        </p:nvSpPr>
        <p:spPr>
          <a:xfrm>
            <a:off x="19812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第四段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9" name="向下箭號圖說文字 18"/>
          <p:cNvSpPr/>
          <p:nvPr/>
        </p:nvSpPr>
        <p:spPr>
          <a:xfrm>
            <a:off x="4876800" y="3276600"/>
            <a:ext cx="21590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刪除細節</a:t>
            </a:r>
          </a:p>
        </p:txBody>
      </p:sp>
      <p:sp>
        <p:nvSpPr>
          <p:cNvPr id="20" name="圓角矩形 19"/>
          <p:cNvSpPr/>
          <p:nvPr/>
        </p:nvSpPr>
        <p:spPr>
          <a:xfrm>
            <a:off x="1416425" y="4114800"/>
            <a:ext cx="9466728"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0" lvl="1">
              <a:lnSpc>
                <a:spcPct val="150000"/>
              </a:lnSpc>
              <a:defRPr/>
            </a:pPr>
            <a:r>
              <a:rPr lang="zh-TW" altLang="zh-TW" sz="2400" dirty="0">
                <a:latin typeface="+mn-ea"/>
              </a:rPr>
              <a:t>為焚燒字紙而建的惜字亭也相當多，</a:t>
            </a:r>
            <a:r>
              <a:rPr lang="zh-TW" altLang="zh-TW" sz="2400" dirty="0">
                <a:solidFill>
                  <a:srgbClr val="C00000"/>
                </a:solidFill>
                <a:latin typeface="+mn-ea"/>
              </a:rPr>
              <a:t>除了</a:t>
            </a:r>
            <a:r>
              <a:rPr lang="zh-TW" altLang="zh-TW" sz="2400" dirty="0">
                <a:latin typeface="+mn-ea"/>
              </a:rPr>
              <a:t>出現在街頭巷尾外 ，各地的書院或較重要的寺廟中，</a:t>
            </a:r>
            <a:r>
              <a:rPr lang="zh-TW" altLang="zh-TW" sz="2400" dirty="0">
                <a:solidFill>
                  <a:srgbClr val="C00000"/>
                </a:solidFill>
                <a:latin typeface="+mn-ea"/>
              </a:rPr>
              <a:t>也</a:t>
            </a:r>
            <a:r>
              <a:rPr lang="zh-TW" altLang="zh-TW" sz="2400" dirty="0">
                <a:latin typeface="+mn-ea"/>
              </a:rPr>
              <a:t>經常可以見到</a:t>
            </a:r>
            <a:r>
              <a:rPr lang="zh-TW" altLang="zh-TW" sz="2400" dirty="0" smtClean="0">
                <a:latin typeface="+mn-ea"/>
              </a:rPr>
              <a:t>。</a:t>
            </a:r>
            <a:endParaRPr lang="en-US" altLang="zh-TW" sz="2400" dirty="0">
              <a:latin typeface="+mn-ea"/>
            </a:endParaRPr>
          </a:p>
        </p:txBody>
      </p:sp>
      <p:sp>
        <p:nvSpPr>
          <p:cNvPr id="21" name="向下箭號圖說文字 20"/>
          <p:cNvSpPr/>
          <p:nvPr/>
        </p:nvSpPr>
        <p:spPr>
          <a:xfrm>
            <a:off x="3200400" y="5105400"/>
            <a:ext cx="54737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a:solidFill>
                  <a:schemeClr val="tx1"/>
                </a:solidFill>
                <a:latin typeface="微軟正黑體" charset="0"/>
                <a:ea typeface="微軟正黑體" charset="0"/>
                <a:cs typeface="微軟正黑體" charset="0"/>
              </a:rPr>
              <a:t>歸納成主題句</a:t>
            </a:r>
          </a:p>
        </p:txBody>
      </p:sp>
      <p:sp>
        <p:nvSpPr>
          <p:cNvPr id="22" name="圓角矩形 21"/>
          <p:cNvSpPr/>
          <p:nvPr/>
        </p:nvSpPr>
        <p:spPr>
          <a:xfrm>
            <a:off x="1714500" y="6051176"/>
            <a:ext cx="8713788" cy="6096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0" lvl="1" algn="ctr">
              <a:lnSpc>
                <a:spcPct val="150000"/>
              </a:lnSpc>
              <a:defRPr/>
            </a:pPr>
            <a:r>
              <a:rPr lang="zh-TW" altLang="en-US" sz="2400" dirty="0" smtClean="0">
                <a:solidFill>
                  <a:schemeClr val="tx1"/>
                </a:solidFill>
                <a:latin typeface="標楷體" charset="0"/>
                <a:ea typeface="標楷體" charset="0"/>
                <a:cs typeface="標楷體" charset="0"/>
              </a:rPr>
              <a:t>惜字亭常出現在街頭巷尾和書院寺院中。</a:t>
            </a:r>
            <a:endParaRPr lang="zh-TW" altLang="en-US" sz="2400" dirty="0">
              <a:solidFill>
                <a:schemeClr val="tx1"/>
              </a:solidFill>
              <a:latin typeface="標楷體" charset="0"/>
              <a:ea typeface="標楷體" charset="0"/>
              <a:cs typeface="標楷體" charset="0"/>
            </a:endParaRPr>
          </a:p>
        </p:txBody>
      </p:sp>
    </p:spTree>
    <p:extLst>
      <p:ext uri="{BB962C8B-B14F-4D97-AF65-F5344CB8AC3E}">
        <p14:creationId xmlns:p14="http://schemas.microsoft.com/office/powerpoint/2010/main" val="1810350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向下箭號圖說文字 8"/>
          <p:cNvSpPr/>
          <p:nvPr/>
        </p:nvSpPr>
        <p:spPr>
          <a:xfrm>
            <a:off x="3276601" y="1905000"/>
            <a:ext cx="5472113" cy="1296988"/>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sz="2800" dirty="0">
                <a:solidFill>
                  <a:schemeClr val="tx1"/>
                </a:solidFill>
                <a:ea typeface="新細明體" charset="0"/>
                <a:cs typeface="新細明體" charset="0"/>
              </a:rPr>
              <a:t>    </a:t>
            </a:r>
            <a:r>
              <a:rPr lang="zh-TW" altLang="en-US" sz="2800" dirty="0">
                <a:solidFill>
                  <a:schemeClr val="tx1"/>
                </a:solidFill>
                <a:latin typeface="微軟正黑體" charset="0"/>
                <a:ea typeface="微軟正黑體" charset="0"/>
                <a:cs typeface="微軟正黑體" charset="0"/>
              </a:rPr>
              <a:t>老師提問：</a:t>
            </a:r>
            <a:r>
              <a:rPr lang="zh-TW" altLang="en-US" sz="2800" dirty="0" smtClean="0">
                <a:solidFill>
                  <a:schemeClr val="tx1"/>
                </a:solidFill>
                <a:latin typeface="微軟正黑體" charset="0"/>
                <a:ea typeface="微軟正黑體" charset="0"/>
                <a:cs typeface="微軟正黑體" charset="0"/>
              </a:rPr>
              <a:t>第五段</a:t>
            </a:r>
            <a:r>
              <a:rPr lang="zh-TW" altLang="en-US" sz="2800" dirty="0">
                <a:solidFill>
                  <a:schemeClr val="tx1"/>
                </a:solidFill>
                <a:latin typeface="微軟正黑體" charset="0"/>
                <a:ea typeface="微軟正黑體" charset="0"/>
                <a:cs typeface="微軟正黑體" charset="0"/>
              </a:rPr>
              <a:t>共有幾句？</a:t>
            </a:r>
          </a:p>
        </p:txBody>
      </p:sp>
      <p:sp>
        <p:nvSpPr>
          <p:cNvPr id="11" name="圓角矩形 10"/>
          <p:cNvSpPr/>
          <p:nvPr/>
        </p:nvSpPr>
        <p:spPr bwMode="auto">
          <a:xfrm>
            <a:off x="2438401" y="3429000"/>
            <a:ext cx="7489825" cy="1333500"/>
          </a:xfrm>
          <a:prstGeom prst="roundRect">
            <a:avLst/>
          </a:prstGeom>
        </p:spPr>
        <p:style>
          <a:lnRef idx="2">
            <a:schemeClr val="accent1"/>
          </a:lnRef>
          <a:fillRef idx="1">
            <a:schemeClr val="lt1"/>
          </a:fillRef>
          <a:effectRef idx="0">
            <a:schemeClr val="accent1"/>
          </a:effectRef>
          <a:fontRef idx="minor">
            <a:schemeClr val="dk1"/>
          </a:fontRef>
        </p:style>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TW" altLang="zh-TW" dirty="0">
                <a:latin typeface="+mn-ea"/>
                <a:ea typeface="+mn-ea"/>
              </a:rPr>
              <a:t>近百年來 由於現代印刷術發達，出版品隨處可見，加上時代的轉變，收字紙的舊有習俗已日漸式微，惜字亭也逐漸失去作用了。 </a:t>
            </a:r>
          </a:p>
        </p:txBody>
      </p:sp>
      <p:sp>
        <p:nvSpPr>
          <p:cNvPr id="8" name="標題 1"/>
          <p:cNvSpPr txBox="1">
            <a:spLocks/>
          </p:cNvSpPr>
          <p:nvPr/>
        </p:nvSpPr>
        <p:spPr>
          <a:xfrm>
            <a:off x="1905000" y="5334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第五段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Tree>
    <p:extLst>
      <p:ext uri="{BB962C8B-B14F-4D97-AF65-F5344CB8AC3E}">
        <p14:creationId xmlns:p14="http://schemas.microsoft.com/office/powerpoint/2010/main" val="1727532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9" name="AutoShape 15"/>
          <p:cNvSpPr>
            <a:spLocks noChangeArrowheads="1"/>
          </p:cNvSpPr>
          <p:nvPr/>
        </p:nvSpPr>
        <p:spPr bwMode="auto">
          <a:xfrm>
            <a:off x="6096000" y="1716088"/>
            <a:ext cx="5540188" cy="4935724"/>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1" hangingPunct="1">
              <a:lnSpc>
                <a:spcPct val="150000"/>
              </a:lnSpc>
              <a:defRPr/>
            </a:pPr>
            <a:endParaRPr lang="en-US" altLang="zh-TW" sz="2000" dirty="0">
              <a:solidFill>
                <a:srgbClr val="000000"/>
              </a:solidFill>
              <a:latin typeface="微軟正黑體" charset="0"/>
              <a:ea typeface="微軟正黑體" charset="0"/>
              <a:cs typeface="微軟正黑體" charset="0"/>
            </a:endParaRPr>
          </a:p>
          <a:p>
            <a:pPr>
              <a:defRPr/>
            </a:pPr>
            <a:r>
              <a:rPr lang="zh-TW" altLang="en-US" sz="2400" dirty="0">
                <a:solidFill>
                  <a:srgbClr val="000000"/>
                </a:solidFill>
                <a:latin typeface="標楷體" charset="0"/>
                <a:ea typeface="標楷體" charset="0"/>
                <a:cs typeface="標楷體" charset="0"/>
              </a:rPr>
              <a:t>第一段：</a:t>
            </a:r>
            <a:r>
              <a:rPr lang="zh-TW" altLang="en-US" sz="2400" dirty="0">
                <a:solidFill>
                  <a:schemeClr val="tx1"/>
                </a:solidFill>
                <a:latin typeface="+mn-ea"/>
                <a:cs typeface="微軟正黑體" charset="0"/>
              </a:rPr>
              <a:t>先人有「敬惜字紙」的傳統</a:t>
            </a:r>
          </a:p>
          <a:p>
            <a:pPr>
              <a:lnSpc>
                <a:spcPct val="150000"/>
              </a:lnSpc>
              <a:defRPr/>
            </a:pPr>
            <a:endParaRPr lang="zh-TW" altLang="en-US" sz="2400" dirty="0">
              <a:solidFill>
                <a:srgbClr val="000000"/>
              </a:solidFill>
              <a:latin typeface="標楷體" charset="0"/>
              <a:ea typeface="標楷體" charset="0"/>
              <a:cs typeface="標楷體" charset="0"/>
            </a:endParaRPr>
          </a:p>
          <a:p>
            <a:r>
              <a:rPr lang="zh-TW" altLang="en-US" sz="2400" dirty="0">
                <a:solidFill>
                  <a:srgbClr val="000000"/>
                </a:solidFill>
                <a:latin typeface="標楷體" charset="0"/>
                <a:ea typeface="標楷體" charset="0"/>
                <a:cs typeface="標楷體" charset="0"/>
              </a:rPr>
              <a:t>第二段：</a:t>
            </a:r>
            <a:r>
              <a:rPr lang="zh-TW" altLang="zh-TW" sz="2400" dirty="0">
                <a:latin typeface="+mn-ea"/>
              </a:rPr>
              <a:t>「敬惜字紙」，來自先民</a:t>
            </a:r>
            <a:endParaRPr lang="en-US" altLang="zh-TW" sz="2400" dirty="0">
              <a:latin typeface="+mn-ea"/>
            </a:endParaRPr>
          </a:p>
          <a:p>
            <a:r>
              <a:rPr lang="en-US" altLang="zh-TW" sz="2400" dirty="0">
                <a:latin typeface="+mn-ea"/>
              </a:rPr>
              <a:t>         </a:t>
            </a:r>
            <a:r>
              <a:rPr lang="zh-TW" altLang="zh-TW" sz="2400" dirty="0">
                <a:latin typeface="+mn-ea"/>
              </a:rPr>
              <a:t>對「字」的敬重。</a:t>
            </a:r>
            <a:endParaRPr lang="en-US" altLang="zh-TW" sz="2400" dirty="0">
              <a:latin typeface="+mn-ea"/>
            </a:endParaRPr>
          </a:p>
          <a:p>
            <a:endParaRPr lang="en-US" altLang="zh-TW" sz="2400" dirty="0">
              <a:latin typeface="+mn-ea"/>
            </a:endParaRPr>
          </a:p>
          <a:p>
            <a:pPr marL="0" lvl="1"/>
            <a:r>
              <a:rPr lang="zh-TW" altLang="en-US" sz="2400" dirty="0">
                <a:latin typeface="+mn-ea"/>
              </a:rPr>
              <a:t>第三段：</a:t>
            </a:r>
            <a:r>
              <a:rPr lang="zh-TW" altLang="en-US" sz="2400" dirty="0">
                <a:solidFill>
                  <a:schemeClr val="tx1"/>
                </a:solidFill>
                <a:latin typeface="標楷體" charset="0"/>
                <a:ea typeface="標楷體" charset="0"/>
                <a:cs typeface="標楷體" charset="0"/>
              </a:rPr>
              <a:t>臺灣民間有惜字會和收字</a:t>
            </a:r>
            <a:endParaRPr lang="en-US" altLang="zh-TW" sz="2400" dirty="0">
              <a:solidFill>
                <a:schemeClr val="tx1"/>
              </a:solidFill>
              <a:latin typeface="標楷體" charset="0"/>
              <a:ea typeface="標楷體" charset="0"/>
              <a:cs typeface="標楷體" charset="0"/>
            </a:endParaRPr>
          </a:p>
          <a:p>
            <a:pPr marL="0" lvl="1"/>
            <a:r>
              <a:rPr lang="en-US" altLang="zh-TW" sz="2400" dirty="0">
                <a:solidFill>
                  <a:schemeClr val="tx1"/>
                </a:solidFill>
                <a:latin typeface="標楷體" charset="0"/>
                <a:ea typeface="標楷體" charset="0"/>
                <a:cs typeface="標楷體" charset="0"/>
              </a:rPr>
              <a:t>        </a:t>
            </a:r>
            <a:r>
              <a:rPr lang="zh-TW" altLang="en-US" sz="2400" dirty="0">
                <a:solidFill>
                  <a:schemeClr val="tx1"/>
                </a:solidFill>
                <a:latin typeface="標楷體" charset="0"/>
                <a:ea typeface="標楷體" charset="0"/>
                <a:cs typeface="標楷體" charset="0"/>
              </a:rPr>
              <a:t>紙的風俗</a:t>
            </a:r>
            <a:r>
              <a:rPr lang="zh-TW" altLang="en-US" sz="2400" dirty="0" smtClean="0">
                <a:solidFill>
                  <a:schemeClr val="tx1"/>
                </a:solidFill>
                <a:latin typeface="標楷體" charset="0"/>
                <a:ea typeface="標楷體" charset="0"/>
                <a:cs typeface="標楷體" charset="0"/>
              </a:rPr>
              <a:t>。</a:t>
            </a:r>
            <a:endParaRPr lang="en-US" altLang="zh-TW" sz="2400" dirty="0" smtClean="0">
              <a:solidFill>
                <a:schemeClr val="tx1"/>
              </a:solidFill>
              <a:latin typeface="標楷體" charset="0"/>
              <a:ea typeface="標楷體" charset="0"/>
              <a:cs typeface="標楷體" charset="0"/>
            </a:endParaRPr>
          </a:p>
          <a:p>
            <a:pPr marL="0" lvl="1"/>
            <a:endParaRPr lang="en-US" altLang="zh-TW" sz="2400" dirty="0">
              <a:solidFill>
                <a:schemeClr val="tx1"/>
              </a:solidFill>
              <a:latin typeface="標楷體" charset="0"/>
              <a:ea typeface="標楷體" charset="0"/>
              <a:cs typeface="標楷體" charset="0"/>
            </a:endParaRPr>
          </a:p>
          <a:p>
            <a:pPr marL="0" lvl="1"/>
            <a:r>
              <a:rPr lang="zh-TW" altLang="en-US" sz="2400" dirty="0" smtClean="0">
                <a:solidFill>
                  <a:schemeClr val="tx1"/>
                </a:solidFill>
                <a:latin typeface="標楷體" charset="0"/>
                <a:ea typeface="標楷體" charset="0"/>
                <a:cs typeface="標楷體" charset="0"/>
              </a:rPr>
              <a:t>第四段：</a:t>
            </a:r>
            <a:r>
              <a:rPr lang="zh-TW" altLang="en-US" sz="2400" dirty="0">
                <a:solidFill>
                  <a:schemeClr val="tx1"/>
                </a:solidFill>
                <a:latin typeface="標楷體" charset="0"/>
                <a:ea typeface="標楷體" charset="0"/>
                <a:cs typeface="標楷體" charset="0"/>
              </a:rPr>
              <a:t>惜字亭常出現在</a:t>
            </a:r>
            <a:r>
              <a:rPr lang="zh-TW" altLang="en-US" sz="2400" dirty="0" smtClean="0">
                <a:solidFill>
                  <a:schemeClr val="tx1"/>
                </a:solidFill>
                <a:latin typeface="標楷體" charset="0"/>
                <a:ea typeface="標楷體" charset="0"/>
                <a:cs typeface="標楷體" charset="0"/>
              </a:rPr>
              <a:t>街頭巷尾</a:t>
            </a:r>
            <a:endParaRPr lang="en-US" altLang="zh-TW" sz="2400" dirty="0" smtClean="0">
              <a:solidFill>
                <a:schemeClr val="tx1"/>
              </a:solidFill>
              <a:latin typeface="標楷體" charset="0"/>
              <a:ea typeface="標楷體" charset="0"/>
              <a:cs typeface="標楷體" charset="0"/>
            </a:endParaRPr>
          </a:p>
          <a:p>
            <a:pPr marL="0" lvl="1"/>
            <a:r>
              <a:rPr lang="en-US" altLang="zh-TW" sz="2400" dirty="0">
                <a:solidFill>
                  <a:schemeClr val="tx1"/>
                </a:solidFill>
                <a:latin typeface="標楷體" charset="0"/>
                <a:ea typeface="標楷體" charset="0"/>
                <a:cs typeface="標楷體" charset="0"/>
              </a:rPr>
              <a:t> </a:t>
            </a:r>
            <a:r>
              <a:rPr lang="en-US" altLang="zh-TW" sz="2400" dirty="0" smtClean="0">
                <a:solidFill>
                  <a:schemeClr val="tx1"/>
                </a:solidFill>
                <a:latin typeface="標楷體" charset="0"/>
                <a:ea typeface="標楷體" charset="0"/>
                <a:cs typeface="標楷體" charset="0"/>
              </a:rPr>
              <a:t>       </a:t>
            </a:r>
            <a:r>
              <a:rPr lang="zh-TW" altLang="en-US" sz="2400" dirty="0" smtClean="0">
                <a:solidFill>
                  <a:schemeClr val="tx1"/>
                </a:solidFill>
                <a:latin typeface="標楷體" charset="0"/>
                <a:ea typeface="標楷體" charset="0"/>
                <a:cs typeface="標楷體" charset="0"/>
              </a:rPr>
              <a:t>和</a:t>
            </a:r>
            <a:r>
              <a:rPr lang="zh-TW" altLang="en-US" sz="2400" dirty="0">
                <a:solidFill>
                  <a:schemeClr val="tx1"/>
                </a:solidFill>
                <a:latin typeface="標楷體" charset="0"/>
                <a:ea typeface="標楷體" charset="0"/>
                <a:cs typeface="標楷體" charset="0"/>
              </a:rPr>
              <a:t>書院寺院中。</a:t>
            </a:r>
          </a:p>
          <a:p>
            <a:pPr marL="0" lvl="1"/>
            <a:endParaRPr lang="zh-TW" altLang="en-US" sz="2400" dirty="0">
              <a:solidFill>
                <a:schemeClr val="tx1"/>
              </a:solidFill>
              <a:latin typeface="標楷體" charset="0"/>
              <a:ea typeface="標楷體" charset="0"/>
              <a:cs typeface="標楷體" charset="0"/>
            </a:endParaRPr>
          </a:p>
          <a:p>
            <a:pPr algn="ctr" eaLnBrk="1" hangingPunct="1">
              <a:lnSpc>
                <a:spcPct val="150000"/>
              </a:lnSpc>
              <a:defRPr/>
            </a:pPr>
            <a:endParaRPr lang="zh-TW" altLang="en-US" sz="2000" dirty="0">
              <a:solidFill>
                <a:srgbClr val="000000"/>
              </a:solidFill>
              <a:latin typeface="微軟正黑體" charset="0"/>
              <a:ea typeface="微軟正黑體" charset="0"/>
              <a:cs typeface="微軟正黑體" charset="0"/>
            </a:endParaRPr>
          </a:p>
          <a:p>
            <a:pPr algn="ctr" eaLnBrk="1" hangingPunct="1">
              <a:lnSpc>
                <a:spcPct val="150000"/>
              </a:lnSpc>
              <a:defRPr/>
            </a:pPr>
            <a:endParaRPr lang="zh-TW" altLang="en-US" sz="2000" dirty="0">
              <a:solidFill>
                <a:srgbClr val="000000"/>
              </a:solidFill>
              <a:latin typeface="微軟正黑體" charset="0"/>
              <a:ea typeface="微軟正黑體" charset="0"/>
              <a:cs typeface="微軟正黑體" charset="0"/>
            </a:endParaRPr>
          </a:p>
        </p:txBody>
      </p:sp>
      <p:sp>
        <p:nvSpPr>
          <p:cNvPr id="12" name="標題 1"/>
          <p:cNvSpPr txBox="1">
            <a:spLocks/>
          </p:cNvSpPr>
          <p:nvPr/>
        </p:nvSpPr>
        <p:spPr>
          <a:xfrm>
            <a:off x="1905000" y="609600"/>
            <a:ext cx="8180388" cy="1106488"/>
          </a:xfrm>
          <a:prstGeom prst="rect">
            <a:avLst/>
          </a:prstGeom>
        </p:spPr>
        <p:txBody>
          <a:bodyP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gn="ctr" eaLnBrk="1" hangingPunct="1">
              <a:defRPr/>
            </a:pPr>
            <a:r>
              <a:rPr lang="zh-TW" altLang="en-US" sz="4400" dirty="0" smtClean="0">
                <a:effectLst>
                  <a:outerShdw blurRad="38100" dist="38100" dir="2700000" algn="tl">
                    <a:srgbClr val="C0C0C0"/>
                  </a:outerShdw>
                </a:effectLst>
                <a:latin typeface="微軟正黑體" charset="-120"/>
                <a:ea typeface="微軟正黑體" charset="-120"/>
              </a:rPr>
              <a:t>第五段</a:t>
            </a:r>
            <a:r>
              <a:rPr lang="en-US" altLang="zh-TW" sz="4400" dirty="0">
                <a:effectLst>
                  <a:outerShdw blurRad="38100" dist="38100" dir="2700000" algn="tl">
                    <a:srgbClr val="C0C0C0"/>
                  </a:outerShdw>
                </a:effectLst>
                <a:latin typeface="微軟正黑體" charset="-120"/>
                <a:ea typeface="微軟正黑體" charset="-120"/>
              </a:rPr>
              <a:t>-</a:t>
            </a:r>
            <a:r>
              <a:rPr lang="zh-TW" altLang="en-US" sz="4400" dirty="0">
                <a:effectLst>
                  <a:outerShdw blurRad="38100" dist="38100" dir="2700000" algn="tl">
                    <a:srgbClr val="C0C0C0"/>
                  </a:outerShdw>
                </a:effectLst>
                <a:latin typeface="微軟正黑體" charset="-120"/>
                <a:ea typeface="微軟正黑體" charset="-120"/>
              </a:rPr>
              <a:t>全班共同討論</a:t>
            </a:r>
          </a:p>
        </p:txBody>
      </p:sp>
      <p:sp>
        <p:nvSpPr>
          <p:cNvPr id="14" name="圓角矩形 13"/>
          <p:cNvSpPr/>
          <p:nvPr/>
        </p:nvSpPr>
        <p:spPr bwMode="auto">
          <a:xfrm>
            <a:off x="1470212" y="1716088"/>
            <a:ext cx="4670238" cy="493572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r>
              <a:rPr lang="zh-TW" altLang="zh-TW" sz="2400" strike="sngStrike" dirty="0">
                <a:latin typeface="+mn-ea"/>
              </a:rPr>
              <a:t>近百年來 由於現代印刷術發達，出版品隨處可見，加上</a:t>
            </a:r>
            <a:r>
              <a:rPr lang="zh-TW" altLang="zh-TW" sz="2400" dirty="0">
                <a:latin typeface="+mn-ea"/>
              </a:rPr>
              <a:t>時代的轉變，收字紙</a:t>
            </a:r>
            <a:r>
              <a:rPr lang="zh-TW" altLang="zh-TW" sz="2400" strike="sngStrike" dirty="0">
                <a:latin typeface="+mn-ea"/>
              </a:rPr>
              <a:t>的舊有習俗已日漸式微</a:t>
            </a:r>
            <a:r>
              <a:rPr lang="zh-TW" altLang="zh-TW" sz="2400" dirty="0">
                <a:latin typeface="+mn-ea"/>
              </a:rPr>
              <a:t>，惜字亭也逐漸失去作用了。 </a:t>
            </a:r>
            <a:endParaRPr lang="zh-TW" altLang="zh-TW" sz="2400" dirty="0">
              <a:latin typeface="+mn-ea"/>
            </a:endParaRPr>
          </a:p>
        </p:txBody>
      </p:sp>
    </p:spTree>
    <p:extLst>
      <p:ext uri="{BB962C8B-B14F-4D97-AF65-F5344CB8AC3E}">
        <p14:creationId xmlns:p14="http://schemas.microsoft.com/office/powerpoint/2010/main" val="400270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99"/>
                                        </p:tgtEl>
                                        <p:attrNameLst>
                                          <p:attrName>style.visibility</p:attrName>
                                        </p:attrNameLst>
                                      </p:cBhvr>
                                      <p:to>
                                        <p:strVal val="visible"/>
                                      </p:to>
                                    </p:set>
                                    <p:anim calcmode="lin" valueType="num">
                                      <p:cBhvr additive="base">
                                        <p:cTn id="7" dur="500" fill="hold"/>
                                        <p:tgtEl>
                                          <p:spTgt spid="93199"/>
                                        </p:tgtEl>
                                        <p:attrNameLst>
                                          <p:attrName>ppt_x</p:attrName>
                                        </p:attrNameLst>
                                      </p:cBhvr>
                                      <p:tavLst>
                                        <p:tav tm="0">
                                          <p:val>
                                            <p:strVal val="#ppt_x"/>
                                          </p:val>
                                        </p:tav>
                                        <p:tav tm="100000">
                                          <p:val>
                                            <p:strVal val="#ppt_x"/>
                                          </p:val>
                                        </p:tav>
                                      </p:tavLst>
                                    </p:anim>
                                    <p:anim calcmode="lin" valueType="num">
                                      <p:cBhvr additive="base">
                                        <p:cTn id="8" dur="500" fill="hold"/>
                                        <p:tgtEl>
                                          <p:spTgt spid="93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43200" y="228600"/>
            <a:ext cx="8229600" cy="1143000"/>
          </a:xfrm>
        </p:spPr>
        <p:txBody>
          <a:bodyPr/>
          <a:lstStyle/>
          <a:p>
            <a:pPr eaLnBrk="1" hangingPunct="1">
              <a:defRPr/>
            </a:pPr>
            <a:r>
              <a:rPr lang="zh-TW" altLang="en-US" dirty="0">
                <a:solidFill>
                  <a:schemeClr val="tx1"/>
                </a:solidFill>
                <a:effectLst>
                  <a:outerShdw blurRad="38100" dist="38100" dir="2700000" algn="tl">
                    <a:srgbClr val="DDDDDD"/>
                  </a:outerShdw>
                </a:effectLst>
                <a:ea typeface="ＭＳ Ｐゴシック" charset="0"/>
                <a:cs typeface="ＭＳ Ｐゴシック" charset="0"/>
              </a:rPr>
              <a:t>評定摘要品質</a:t>
            </a:r>
          </a:p>
        </p:txBody>
      </p:sp>
      <p:sp>
        <p:nvSpPr>
          <p:cNvPr id="11" name="圓角矩形 10"/>
          <p:cNvSpPr/>
          <p:nvPr/>
        </p:nvSpPr>
        <p:spPr>
          <a:xfrm>
            <a:off x="1752601" y="2209800"/>
            <a:ext cx="8640763" cy="13716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TW" altLang="en-US" dirty="0" smtClean="0">
                <a:latin typeface="+mn-ea"/>
                <a:ea typeface="+mn-ea"/>
                <a:cs typeface="微軟正黑體" charset="0"/>
              </a:rPr>
              <a:t>先人有</a:t>
            </a:r>
            <a:r>
              <a:rPr lang="zh-TW" altLang="en-US" dirty="0">
                <a:latin typeface="+mn-ea"/>
                <a:ea typeface="+mn-ea"/>
                <a:cs typeface="微軟正黑體" charset="0"/>
              </a:rPr>
              <a:t>「敬惜字紙」的</a:t>
            </a:r>
            <a:r>
              <a:rPr lang="zh-TW" altLang="en-US" dirty="0" smtClean="0">
                <a:latin typeface="+mn-ea"/>
                <a:ea typeface="+mn-ea"/>
                <a:cs typeface="微軟正黑體" charset="0"/>
              </a:rPr>
              <a:t>傳統</a:t>
            </a:r>
            <a:r>
              <a:rPr lang="zh-TW" altLang="zh-TW" dirty="0" smtClean="0">
                <a:latin typeface="+mn-ea"/>
                <a:ea typeface="+mn-ea"/>
              </a:rPr>
              <a:t>「</a:t>
            </a:r>
            <a:r>
              <a:rPr lang="zh-TW" altLang="zh-TW" dirty="0">
                <a:latin typeface="+mn-ea"/>
                <a:ea typeface="+mn-ea"/>
              </a:rPr>
              <a:t>敬惜字紙」，來自先</a:t>
            </a:r>
            <a:r>
              <a:rPr lang="zh-TW" altLang="zh-TW" dirty="0" smtClean="0">
                <a:latin typeface="+mn-ea"/>
                <a:ea typeface="+mn-ea"/>
              </a:rPr>
              <a:t>民對</a:t>
            </a:r>
            <a:r>
              <a:rPr lang="zh-TW" altLang="zh-TW" dirty="0">
                <a:latin typeface="+mn-ea"/>
                <a:ea typeface="+mn-ea"/>
              </a:rPr>
              <a:t>「字」的敬重</a:t>
            </a:r>
            <a:r>
              <a:rPr lang="zh-TW" altLang="zh-TW" dirty="0" smtClean="0">
                <a:latin typeface="+mn-ea"/>
                <a:ea typeface="+mn-ea"/>
              </a:rPr>
              <a:t>。</a:t>
            </a:r>
            <a:r>
              <a:rPr lang="zh-TW" altLang="en-US" dirty="0" smtClean="0">
                <a:latin typeface="+mn-ea"/>
                <a:ea typeface="+mn-ea"/>
                <a:cs typeface="標楷體" charset="0"/>
              </a:rPr>
              <a:t>臺灣</a:t>
            </a:r>
            <a:r>
              <a:rPr lang="zh-TW" altLang="en-US" dirty="0">
                <a:latin typeface="+mn-ea"/>
                <a:ea typeface="+mn-ea"/>
                <a:cs typeface="標楷體" charset="0"/>
              </a:rPr>
              <a:t>民間有惜字會和收</a:t>
            </a:r>
            <a:r>
              <a:rPr lang="zh-TW" altLang="en-US" dirty="0" smtClean="0">
                <a:latin typeface="+mn-ea"/>
                <a:ea typeface="+mn-ea"/>
                <a:cs typeface="標楷體" charset="0"/>
              </a:rPr>
              <a:t>字紙</a:t>
            </a:r>
            <a:r>
              <a:rPr lang="zh-TW" altLang="en-US" dirty="0">
                <a:latin typeface="+mn-ea"/>
                <a:ea typeface="+mn-ea"/>
                <a:cs typeface="標楷體" charset="0"/>
              </a:rPr>
              <a:t>的風俗</a:t>
            </a:r>
            <a:r>
              <a:rPr lang="zh-TW" altLang="en-US" dirty="0" smtClean="0">
                <a:latin typeface="+mn-ea"/>
                <a:ea typeface="+mn-ea"/>
                <a:cs typeface="標楷體" charset="0"/>
              </a:rPr>
              <a:t>。惜</a:t>
            </a:r>
            <a:r>
              <a:rPr lang="zh-TW" altLang="en-US" dirty="0">
                <a:latin typeface="+mn-ea"/>
                <a:ea typeface="+mn-ea"/>
                <a:cs typeface="標楷體" charset="0"/>
              </a:rPr>
              <a:t>字亭常出現在</a:t>
            </a:r>
            <a:r>
              <a:rPr lang="zh-TW" altLang="en-US" dirty="0" smtClean="0">
                <a:latin typeface="+mn-ea"/>
                <a:ea typeface="+mn-ea"/>
                <a:cs typeface="標楷體" charset="0"/>
              </a:rPr>
              <a:t>街頭巷尾和</a:t>
            </a:r>
            <a:r>
              <a:rPr lang="zh-TW" altLang="en-US" dirty="0">
                <a:latin typeface="+mn-ea"/>
                <a:ea typeface="+mn-ea"/>
                <a:cs typeface="標楷體" charset="0"/>
              </a:rPr>
              <a:t>書院寺院中</a:t>
            </a:r>
            <a:r>
              <a:rPr lang="zh-TW" altLang="en-US" dirty="0" smtClean="0">
                <a:latin typeface="+mn-ea"/>
                <a:ea typeface="+mn-ea"/>
                <a:cs typeface="標楷體" charset="0"/>
              </a:rPr>
              <a:t>。時代轉變，收字紙和惜字亭也逐漸失去作用。</a:t>
            </a:r>
            <a:endParaRPr lang="zh-TW" altLang="en-US" dirty="0">
              <a:latin typeface="+mn-ea"/>
              <a:ea typeface="+mn-ea"/>
              <a:cs typeface="標楷體" charset="0"/>
            </a:endParaRPr>
          </a:p>
        </p:txBody>
      </p:sp>
      <p:sp>
        <p:nvSpPr>
          <p:cNvPr id="12" name="圓角矩形 11"/>
          <p:cNvSpPr/>
          <p:nvPr/>
        </p:nvSpPr>
        <p:spPr>
          <a:xfrm>
            <a:off x="1905000" y="1143001"/>
            <a:ext cx="8280400" cy="936625"/>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a:solidFill>
                  <a:schemeClr val="tx1"/>
                </a:solidFill>
                <a:latin typeface="微軟正黑體" charset="0"/>
                <a:ea typeface="微軟正黑體" charset="0"/>
                <a:cs typeface="微軟正黑體" charset="0"/>
              </a:rPr>
              <a:t>教學方式：以</a:t>
            </a:r>
            <a:r>
              <a:rPr lang="zh-TW" altLang="en-US">
                <a:solidFill>
                  <a:srgbClr val="FF0000"/>
                </a:solidFill>
                <a:latin typeface="微軟正黑體" charset="0"/>
                <a:ea typeface="微軟正黑體" charset="0"/>
                <a:cs typeface="微軟正黑體" charset="0"/>
              </a:rPr>
              <a:t>好摘要的特性</a:t>
            </a:r>
            <a:r>
              <a:rPr lang="zh-TW" altLang="en-US">
                <a:solidFill>
                  <a:schemeClr val="tx1"/>
                </a:solidFill>
                <a:latin typeface="微軟正黑體" charset="0"/>
                <a:ea typeface="微軟正黑體" charset="0"/>
                <a:cs typeface="微軟正黑體" charset="0"/>
              </a:rPr>
              <a:t>評定四段主題句連結而成的課文</a:t>
            </a:r>
            <a:endParaRPr lang="en-US" altLang="zh-TW">
              <a:solidFill>
                <a:schemeClr val="tx1"/>
              </a:solidFill>
              <a:latin typeface="微軟正黑體" charset="0"/>
              <a:ea typeface="微軟正黑體" charset="0"/>
              <a:cs typeface="微軟正黑體" charset="0"/>
            </a:endParaRPr>
          </a:p>
          <a:p>
            <a:pPr eaLnBrk="1" hangingPunct="1">
              <a:defRPr/>
            </a:pPr>
            <a:r>
              <a:rPr lang="zh-TW" altLang="en-US">
                <a:solidFill>
                  <a:schemeClr val="tx1"/>
                </a:solidFill>
                <a:latin typeface="微軟正黑體" charset="0"/>
                <a:ea typeface="微軟正黑體" charset="0"/>
                <a:cs typeface="微軟正黑體" charset="0"/>
              </a:rPr>
              <a:t>                    大意品質，並根據評定結果進行修改。</a:t>
            </a:r>
            <a:endParaRPr lang="en-US" altLang="zh-TW">
              <a:solidFill>
                <a:srgbClr val="10181C"/>
              </a:solidFill>
              <a:latin typeface="微軟正黑體" charset="0"/>
              <a:ea typeface="微軟正黑體" charset="0"/>
              <a:cs typeface="微軟正黑體" charset="0"/>
            </a:endParaRPr>
          </a:p>
        </p:txBody>
      </p:sp>
      <p:sp>
        <p:nvSpPr>
          <p:cNvPr id="16" name="向下箭號圖說文字 15"/>
          <p:cNvSpPr/>
          <p:nvPr/>
        </p:nvSpPr>
        <p:spPr>
          <a:xfrm>
            <a:off x="1828800" y="3657601"/>
            <a:ext cx="8534400" cy="1223963"/>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zh-TW" altLang="en-US">
                <a:solidFill>
                  <a:schemeClr val="tx1"/>
                </a:solidFill>
                <a:latin typeface="微軟正黑體" charset="0"/>
                <a:ea typeface="微軟正黑體" charset="0"/>
                <a:cs typeface="微軟正黑體" charset="0"/>
              </a:rPr>
              <a:t>本摘要符合包含所有重點、沒有不重要細節的特性，</a:t>
            </a:r>
            <a:endParaRPr lang="en-US" altLang="zh-TW">
              <a:solidFill>
                <a:schemeClr val="tx1"/>
              </a:solidFill>
              <a:latin typeface="微軟正黑體" charset="0"/>
              <a:ea typeface="微軟正黑體" charset="0"/>
              <a:cs typeface="微軟正黑體" charset="0"/>
            </a:endParaRPr>
          </a:p>
          <a:p>
            <a:pPr eaLnBrk="1" hangingPunct="1">
              <a:defRPr/>
            </a:pPr>
            <a:r>
              <a:rPr lang="zh-TW" altLang="en-US">
                <a:solidFill>
                  <a:schemeClr val="tx1"/>
                </a:solidFill>
                <a:latin typeface="微軟正黑體" charset="0"/>
                <a:ea typeface="微軟正黑體" charset="0"/>
                <a:cs typeface="微軟正黑體" charset="0"/>
              </a:rPr>
              <a:t>但文句不夠流暢、簡短，因此修改如下：</a:t>
            </a:r>
          </a:p>
        </p:txBody>
      </p:sp>
      <p:sp>
        <p:nvSpPr>
          <p:cNvPr id="17" name="圓角矩形 16"/>
          <p:cNvSpPr/>
          <p:nvPr/>
        </p:nvSpPr>
        <p:spPr>
          <a:xfrm>
            <a:off x="1919288" y="4953000"/>
            <a:ext cx="8424862" cy="1716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lnSpc>
                <a:spcPct val="150000"/>
              </a:lnSpc>
              <a:defRPr/>
            </a:pPr>
            <a:r>
              <a:rPr lang="zh-TW" altLang="en-US" dirty="0" smtClean="0">
                <a:latin typeface="+mn-ea"/>
                <a:ea typeface="+mn-ea"/>
              </a:rPr>
              <a:t>先民因對字的敬重而有「敬惜字紙」的傳統。</a:t>
            </a:r>
            <a:r>
              <a:rPr lang="zh-TW" altLang="en-US" dirty="0">
                <a:latin typeface="+mn-ea"/>
                <a:ea typeface="+mn-ea"/>
                <a:cs typeface="標楷體" charset="0"/>
              </a:rPr>
              <a:t>臺灣民間有惜字會和收字紙的風俗。惜字亭常出現在街頭巷尾和書院寺院中。時代轉變，收字紙和惜字亭也逐漸失去</a:t>
            </a:r>
            <a:r>
              <a:rPr lang="zh-TW" altLang="en-US" dirty="0" smtClean="0">
                <a:latin typeface="+mn-ea"/>
                <a:ea typeface="+mn-ea"/>
                <a:cs typeface="標楷體" charset="0"/>
              </a:rPr>
              <a:t>作用。</a:t>
            </a:r>
            <a:endParaRPr lang="zh-TW" altLang="en-US" dirty="0">
              <a:latin typeface="+mn-ea"/>
              <a:ea typeface="+mn-ea"/>
              <a:cs typeface="標楷體" charset="0"/>
            </a:endParaRPr>
          </a:p>
          <a:p>
            <a:pPr eaLnBrk="1" hangingPunct="1">
              <a:lnSpc>
                <a:spcPct val="150000"/>
              </a:lnSpc>
              <a:defRPr/>
            </a:pPr>
            <a:endParaRPr lang="zh-TW" altLang="en-US" dirty="0">
              <a:latin typeface="+mn-ea"/>
              <a:ea typeface="+mn-ea"/>
            </a:endParaRPr>
          </a:p>
        </p:txBody>
      </p:sp>
    </p:spTree>
    <p:extLst>
      <p:ext uri="{BB962C8B-B14F-4D97-AF65-F5344CB8AC3E}">
        <p14:creationId xmlns:p14="http://schemas.microsoft.com/office/powerpoint/2010/main" val="19383834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1752601" y="1295400"/>
            <a:ext cx="8640763" cy="5329238"/>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CN" altLang="zh-TW" sz="2800" dirty="0"/>
              <a:t>在先人的心中，</a:t>
            </a:r>
            <a:r>
              <a:rPr lang="zh-CN" altLang="zh-TW" sz="2800" u="sng" dirty="0"/>
              <a:t>紙和文字是文明的象徵，也是一</a:t>
            </a:r>
            <a:r>
              <a:rPr lang="zh-CN" altLang="zh-TW" sz="2800" u="sng" dirty="0" smtClean="0"/>
              <a:t>種</a:t>
            </a:r>
            <a:endParaRPr lang="en-US" altLang="zh-CN" sz="2800" u="sng" dirty="0" smtClean="0"/>
          </a:p>
          <a:p>
            <a:pPr>
              <a:defRPr/>
            </a:pPr>
            <a:r>
              <a:rPr lang="zh-CN" altLang="en-US" sz="2800" dirty="0" smtClean="0"/>
              <a:t>                        </a:t>
            </a:r>
            <a:r>
              <a:rPr lang="zh-CN" altLang="en-US" sz="2800" dirty="0" smtClean="0">
                <a:solidFill>
                  <a:schemeClr val="accent1"/>
                </a:solidFill>
              </a:rPr>
              <a:t>（原因</a:t>
            </a:r>
            <a:r>
              <a:rPr lang="en-US" altLang="zh-CN" sz="2800" dirty="0" smtClean="0">
                <a:solidFill>
                  <a:schemeClr val="accent1"/>
                </a:solidFill>
              </a:rPr>
              <a:t>1</a:t>
            </a:r>
            <a:r>
              <a:rPr lang="zh-CN" altLang="en-US" sz="2800" dirty="0" smtClean="0">
                <a:solidFill>
                  <a:schemeClr val="accent1"/>
                </a:solidFill>
              </a:rPr>
              <a:t>）</a:t>
            </a:r>
            <a:endParaRPr lang="en-US" altLang="zh-CN" sz="2800" dirty="0"/>
          </a:p>
          <a:p>
            <a:pPr>
              <a:defRPr/>
            </a:pPr>
            <a:r>
              <a:rPr lang="zh-CN" altLang="zh-TW" sz="2800" u="sng" dirty="0" smtClean="0"/>
              <a:t>傳承</a:t>
            </a:r>
            <a:r>
              <a:rPr lang="zh-CN" altLang="zh-TW" sz="2800" dirty="0"/>
              <a:t>；加上</a:t>
            </a:r>
            <a:r>
              <a:rPr lang="zh-CN" altLang="zh-TW" sz="2800" u="sng" dirty="0"/>
              <a:t>造字不易的印象</a:t>
            </a:r>
            <a:r>
              <a:rPr lang="zh-CN" altLang="zh-TW" sz="2800" dirty="0"/>
              <a:t>，才有</a:t>
            </a:r>
            <a:r>
              <a:rPr lang="zh-CN" altLang="zh-TW" sz="2800" u="sng" dirty="0"/>
              <a:t>「敬惜字紙」的傳統</a:t>
            </a:r>
            <a:r>
              <a:rPr lang="zh-CN" altLang="zh-TW" sz="2800" dirty="0" smtClean="0"/>
              <a:t>。</a:t>
            </a:r>
            <a:endParaRPr lang="en-US" altLang="zh-CN" sz="2800" dirty="0" smtClean="0"/>
          </a:p>
          <a:p>
            <a:pPr>
              <a:defRPr/>
            </a:pPr>
            <a:r>
              <a:rPr lang="zh-CN" altLang="en-US" sz="2800" dirty="0" smtClean="0"/>
              <a:t>                </a:t>
            </a:r>
            <a:r>
              <a:rPr lang="zh-CN" altLang="en-US" sz="2800" dirty="0" smtClean="0">
                <a:solidFill>
                  <a:schemeClr val="accent1"/>
                </a:solidFill>
              </a:rPr>
              <a:t>（原因</a:t>
            </a:r>
            <a:r>
              <a:rPr lang="en-US" altLang="zh-CN" sz="2800" dirty="0" smtClean="0">
                <a:solidFill>
                  <a:schemeClr val="accent1"/>
                </a:solidFill>
              </a:rPr>
              <a:t>2</a:t>
            </a:r>
            <a:r>
              <a:rPr lang="zh-CN" altLang="en-US" sz="2800" dirty="0" smtClean="0">
                <a:solidFill>
                  <a:schemeClr val="accent1"/>
                </a:solidFill>
              </a:rPr>
              <a:t>）                        （結果）</a:t>
            </a:r>
            <a:endParaRPr lang="en-US" altLang="zh-TW" sz="2800" dirty="0">
              <a:solidFill>
                <a:schemeClr val="accent1"/>
              </a:solidFill>
            </a:endParaRPr>
          </a:p>
          <a:p>
            <a:pPr>
              <a:defRPr/>
            </a:pPr>
            <a:r>
              <a:rPr lang="zh-CN" altLang="zh-TW" sz="2800" u="sng" dirty="0"/>
              <a:t>傳統中的「敬惜字紙」，來自先民對「字」的敬重</a:t>
            </a:r>
            <a:r>
              <a:rPr lang="zh-CN" altLang="zh-TW" sz="2800" dirty="0" smtClean="0"/>
              <a:t>。</a:t>
            </a:r>
            <a:endParaRPr lang="en-US" altLang="zh-CN" sz="2800" dirty="0" smtClean="0"/>
          </a:p>
          <a:p>
            <a:pPr>
              <a:defRPr/>
            </a:pPr>
            <a:r>
              <a:rPr lang="zh-CN" altLang="en-US" sz="2800" dirty="0" smtClean="0">
                <a:solidFill>
                  <a:schemeClr val="accent1"/>
                </a:solidFill>
              </a:rPr>
              <a:t>（觀點）</a:t>
            </a:r>
            <a:endParaRPr lang="en-US" altLang="zh-CN" sz="2800" dirty="0">
              <a:solidFill>
                <a:schemeClr val="accent1"/>
              </a:solidFill>
            </a:endParaRPr>
          </a:p>
          <a:p>
            <a:pPr>
              <a:defRPr/>
            </a:pPr>
            <a:r>
              <a:rPr lang="zh-CN" altLang="zh-TW" sz="2800" b="0" i="1" dirty="0" smtClean="0"/>
              <a:t>只要</a:t>
            </a:r>
            <a:r>
              <a:rPr lang="zh-CN" altLang="zh-TW" sz="2800" b="0" i="1" dirty="0"/>
              <a:t>是寫上文字的紙，也不能隨意丟棄，即使是用過的紙也要集中起來，送到專門的「惜字亭」焚燒，讓那些文字飛回天上 向造字者致意。</a:t>
            </a:r>
            <a:endParaRPr lang="zh-TW" altLang="zh-TW" sz="2800" b="0" i="1" dirty="0"/>
          </a:p>
          <a:p>
            <a:pPr>
              <a:defRPr/>
            </a:pPr>
            <a:r>
              <a:rPr lang="zh-CN" altLang="en-US" sz="2800" dirty="0" smtClean="0"/>
              <a:t>（支持的細節）</a:t>
            </a:r>
            <a:endParaRPr lang="zh-TW" altLang="zh-TW" sz="2800" dirty="0"/>
          </a:p>
          <a:p>
            <a:pPr eaLnBrk="1" hangingPunct="1">
              <a:defRPr/>
            </a:pPr>
            <a:endParaRPr lang="zh-TW" altLang="en-US" sz="2800" dirty="0">
              <a:solidFill>
                <a:srgbClr val="30311D"/>
              </a:solidFill>
              <a:latin typeface="標楷體" charset="0"/>
              <a:ea typeface="標楷體" charset="0"/>
            </a:endParaRPr>
          </a:p>
        </p:txBody>
      </p:sp>
      <p:sp>
        <p:nvSpPr>
          <p:cNvPr id="4"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dirty="0">
                <a:effectLst>
                  <a:outerShdw blurRad="38100" dist="38100" dir="2700000" algn="tl">
                    <a:srgbClr val="DDDDDD"/>
                  </a:outerShdw>
                </a:effectLst>
                <a:latin typeface="微軟正黑體" charset="0"/>
                <a:ea typeface="微軟正黑體" charset="0"/>
                <a:cs typeface="微軟正黑體" charset="0"/>
              </a:rPr>
              <a:t>本課課文</a:t>
            </a:r>
            <a:r>
              <a:rPr lang="zh-TW" altLang="en-US" sz="4400" dirty="0" smtClean="0">
                <a:effectLst>
                  <a:outerShdw blurRad="38100" dist="38100" dir="2700000" algn="tl">
                    <a:srgbClr val="DDDDDD"/>
                  </a:outerShdw>
                </a:effectLst>
                <a:latin typeface="微軟正黑體" charset="0"/>
                <a:ea typeface="微軟正黑體" charset="0"/>
                <a:cs typeface="微軟正黑體" charset="0"/>
              </a:rPr>
              <a:t>內容</a:t>
            </a:r>
            <a:r>
              <a:rPr lang="en-US" altLang="zh-CN" sz="4400" dirty="0" smtClean="0">
                <a:effectLst>
                  <a:outerShdw blurRad="38100" dist="38100" dir="2700000" algn="tl">
                    <a:srgbClr val="DDDDDD"/>
                  </a:outerShdw>
                </a:effectLst>
                <a:latin typeface="微軟正黑體" charset="0"/>
                <a:ea typeface="微軟正黑體" charset="0"/>
                <a:cs typeface="微軟正黑體" charset="0"/>
              </a:rPr>
              <a:t>-</a:t>
            </a:r>
            <a:r>
              <a:rPr lang="zh-CN" altLang="en-US" sz="4400" dirty="0" smtClean="0">
                <a:effectLst>
                  <a:outerShdw blurRad="38100" dist="38100" dir="2700000" algn="tl">
                    <a:srgbClr val="DDDDDD"/>
                  </a:outerShdw>
                </a:effectLst>
                <a:latin typeface="微軟正黑體" charset="0"/>
                <a:ea typeface="微軟正黑體" charset="0"/>
                <a:cs typeface="微軟正黑體" charset="0"/>
              </a:rPr>
              <a:t>畫線</a:t>
            </a:r>
            <a:endParaRPr lang="zh-TW" altLang="en-US" sz="4400" dirty="0">
              <a:effectLst>
                <a:outerShdw blurRad="38100" dist="38100" dir="2700000" algn="tl">
                  <a:srgbClr val="DDDDDD"/>
                </a:outerShdw>
              </a:effectLst>
              <a:latin typeface="微軟正黑體" charset="0"/>
              <a:ea typeface="微軟正黑體" charset="0"/>
              <a:cs typeface="微軟正黑體" charset="0"/>
            </a:endParaRPr>
          </a:p>
        </p:txBody>
      </p:sp>
    </p:spTree>
    <p:extLst>
      <p:ext uri="{BB962C8B-B14F-4D97-AF65-F5344CB8AC3E}">
        <p14:creationId xmlns:p14="http://schemas.microsoft.com/office/powerpoint/2010/main" val="159354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81002" y="1676400"/>
            <a:ext cx="5165034" cy="4948238"/>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endParaRPr lang="en-US" altLang="zh-CN" sz="2000" dirty="0" smtClean="0"/>
          </a:p>
          <a:p>
            <a:pPr>
              <a:defRPr/>
            </a:pPr>
            <a:endParaRPr lang="en-US" altLang="zh-CN" sz="2000" dirty="0"/>
          </a:p>
          <a:p>
            <a:pPr>
              <a:defRPr/>
            </a:pPr>
            <a:endParaRPr lang="en-US" altLang="zh-CN" sz="2000" dirty="0" smtClean="0"/>
          </a:p>
          <a:p>
            <a:pPr>
              <a:defRPr/>
            </a:pPr>
            <a:r>
              <a:rPr lang="zh-CN" altLang="zh-TW" sz="2000" dirty="0" smtClean="0"/>
              <a:t>在</a:t>
            </a:r>
            <a:r>
              <a:rPr lang="zh-CN" altLang="zh-TW" sz="2000" dirty="0"/>
              <a:t>先人的心中，</a:t>
            </a:r>
            <a:r>
              <a:rPr lang="zh-CN" altLang="zh-TW" sz="2000" u="sng" dirty="0"/>
              <a:t>紙和文字是文明的象徵，也是一</a:t>
            </a:r>
            <a:r>
              <a:rPr lang="zh-CN" altLang="zh-TW" sz="2000" u="sng" dirty="0" smtClean="0"/>
              <a:t>種</a:t>
            </a:r>
            <a:r>
              <a:rPr lang="zh-CN" altLang="zh-TW" sz="2000" u="sng" dirty="0"/>
              <a:t>傳承</a:t>
            </a:r>
            <a:r>
              <a:rPr lang="zh-CN" altLang="en-US" sz="2000" dirty="0" smtClean="0">
                <a:solidFill>
                  <a:schemeClr val="accent1"/>
                </a:solidFill>
              </a:rPr>
              <a:t>（原因</a:t>
            </a:r>
            <a:r>
              <a:rPr lang="en-US" altLang="zh-CN" sz="2000" dirty="0" smtClean="0">
                <a:solidFill>
                  <a:schemeClr val="accent1"/>
                </a:solidFill>
              </a:rPr>
              <a:t>1</a:t>
            </a:r>
            <a:r>
              <a:rPr lang="zh-CN" altLang="en-US" sz="2000" dirty="0" smtClean="0">
                <a:solidFill>
                  <a:schemeClr val="accent1"/>
                </a:solidFill>
              </a:rPr>
              <a:t>）</a:t>
            </a:r>
            <a:endParaRPr lang="en-US" altLang="zh-CN" sz="2000" dirty="0"/>
          </a:p>
          <a:p>
            <a:pPr>
              <a:defRPr/>
            </a:pPr>
            <a:r>
              <a:rPr lang="zh-CN" altLang="zh-TW" sz="2000" dirty="0" smtClean="0"/>
              <a:t>；</a:t>
            </a:r>
            <a:r>
              <a:rPr lang="zh-CN" altLang="zh-TW" sz="2000" dirty="0"/>
              <a:t>加上</a:t>
            </a:r>
            <a:r>
              <a:rPr lang="zh-CN" altLang="zh-TW" sz="2000" u="sng" dirty="0"/>
              <a:t>造字不易的</a:t>
            </a:r>
            <a:r>
              <a:rPr lang="zh-CN" altLang="zh-TW" sz="2000" u="sng" dirty="0" smtClean="0"/>
              <a:t>印象</a:t>
            </a:r>
            <a:r>
              <a:rPr lang="zh-CN" altLang="en-US" sz="2000" dirty="0">
                <a:solidFill>
                  <a:schemeClr val="accent1"/>
                </a:solidFill>
              </a:rPr>
              <a:t>（原因</a:t>
            </a:r>
            <a:r>
              <a:rPr lang="en-US" altLang="zh-CN" sz="2000" dirty="0" smtClean="0">
                <a:solidFill>
                  <a:schemeClr val="accent1"/>
                </a:solidFill>
              </a:rPr>
              <a:t>2</a:t>
            </a:r>
            <a:r>
              <a:rPr lang="zh-CN" altLang="en-US" sz="2000" dirty="0" smtClean="0">
                <a:solidFill>
                  <a:schemeClr val="accent1"/>
                </a:solidFill>
              </a:rPr>
              <a:t>）</a:t>
            </a:r>
            <a:r>
              <a:rPr lang="zh-CN" altLang="zh-TW" sz="2000" dirty="0" smtClean="0"/>
              <a:t>，</a:t>
            </a:r>
            <a:endParaRPr lang="en-US" altLang="zh-CN" sz="2000" dirty="0" smtClean="0"/>
          </a:p>
          <a:p>
            <a:pPr>
              <a:defRPr/>
            </a:pPr>
            <a:r>
              <a:rPr lang="zh-CN" altLang="zh-TW" sz="2000" dirty="0" smtClean="0"/>
              <a:t>才</a:t>
            </a:r>
            <a:r>
              <a:rPr lang="zh-CN" altLang="zh-TW" sz="2000" dirty="0"/>
              <a:t>有</a:t>
            </a:r>
            <a:r>
              <a:rPr lang="zh-CN" altLang="zh-TW" sz="2000" u="sng" dirty="0"/>
              <a:t>「敬惜字紙」的傳統</a:t>
            </a:r>
            <a:r>
              <a:rPr lang="zh-CN" altLang="zh-TW" sz="2000" dirty="0" smtClean="0"/>
              <a:t>。</a:t>
            </a:r>
            <a:r>
              <a:rPr lang="zh-CN" altLang="en-US" sz="2000" dirty="0">
                <a:solidFill>
                  <a:schemeClr val="accent1"/>
                </a:solidFill>
              </a:rPr>
              <a:t>（結果</a:t>
            </a:r>
            <a:r>
              <a:rPr lang="zh-CN" altLang="en-US" sz="2000" dirty="0" smtClean="0">
                <a:solidFill>
                  <a:schemeClr val="accent1"/>
                </a:solidFill>
              </a:rPr>
              <a:t>）</a:t>
            </a:r>
            <a:endParaRPr lang="en-US" altLang="zh-CN" sz="2000" dirty="0" smtClean="0">
              <a:solidFill>
                <a:schemeClr val="accent1"/>
              </a:solidFill>
            </a:endParaRPr>
          </a:p>
          <a:p>
            <a:pPr>
              <a:defRPr/>
            </a:pPr>
            <a:endParaRPr lang="en-US" altLang="zh-TW" sz="2000" dirty="0" smtClean="0">
              <a:solidFill>
                <a:schemeClr val="accent1"/>
              </a:solidFill>
            </a:endParaRPr>
          </a:p>
          <a:p>
            <a:pPr>
              <a:defRPr/>
            </a:pPr>
            <a:endParaRPr lang="en-US" altLang="zh-TW" sz="2000" dirty="0" smtClean="0">
              <a:solidFill>
                <a:schemeClr val="accent1"/>
              </a:solidFill>
            </a:endParaRPr>
          </a:p>
          <a:p>
            <a:pPr>
              <a:defRPr/>
            </a:pPr>
            <a:endParaRPr lang="en-US" altLang="zh-TW" sz="2000" dirty="0">
              <a:solidFill>
                <a:schemeClr val="accent1"/>
              </a:solidFill>
            </a:endParaRPr>
          </a:p>
          <a:p>
            <a:pPr>
              <a:defRPr/>
            </a:pPr>
            <a:r>
              <a:rPr lang="zh-CN" altLang="zh-TW" sz="2000" u="sng" dirty="0" smtClean="0"/>
              <a:t>傳統</a:t>
            </a:r>
            <a:r>
              <a:rPr lang="zh-CN" altLang="zh-TW" sz="2000" u="sng" dirty="0"/>
              <a:t>中的「敬惜字紙」，來自先民對「字」的敬重</a:t>
            </a:r>
            <a:r>
              <a:rPr lang="zh-CN" altLang="zh-TW" sz="2000" dirty="0" smtClean="0"/>
              <a:t>。</a:t>
            </a:r>
            <a:r>
              <a:rPr lang="zh-CN" altLang="en-US" sz="2000" dirty="0">
                <a:solidFill>
                  <a:schemeClr val="accent1"/>
                </a:solidFill>
              </a:rPr>
              <a:t>（觀點）</a:t>
            </a:r>
            <a:endParaRPr lang="en-US" altLang="zh-CN" sz="2000" dirty="0">
              <a:solidFill>
                <a:schemeClr val="accent1"/>
              </a:solidFill>
            </a:endParaRPr>
          </a:p>
          <a:p>
            <a:pPr>
              <a:defRPr/>
            </a:pPr>
            <a:r>
              <a:rPr lang="zh-CN" altLang="zh-TW" sz="2000" b="0" i="1" dirty="0" smtClean="0"/>
              <a:t>只要</a:t>
            </a:r>
            <a:r>
              <a:rPr lang="zh-CN" altLang="zh-TW" sz="2000" b="0" i="1" dirty="0"/>
              <a:t>是寫上文字的紙，也不能隨意丟棄，即使是用過的紙也要集中起來，送到專門的「惜字亭」焚燒，讓那些文字飛回天上 向造字者致意。</a:t>
            </a:r>
            <a:endParaRPr lang="zh-TW" altLang="zh-TW" sz="2000" b="0" i="1" dirty="0"/>
          </a:p>
          <a:p>
            <a:pPr>
              <a:defRPr/>
            </a:pPr>
            <a:r>
              <a:rPr lang="zh-CN" altLang="en-US" sz="2000" dirty="0" smtClean="0"/>
              <a:t>（支持的細節）</a:t>
            </a:r>
            <a:endParaRPr lang="zh-TW" altLang="zh-TW" sz="2000" dirty="0"/>
          </a:p>
          <a:p>
            <a:pPr eaLnBrk="1" hangingPunct="1">
              <a:defRPr/>
            </a:pPr>
            <a:endParaRPr lang="zh-TW" altLang="en-US" sz="2000" dirty="0">
              <a:solidFill>
                <a:srgbClr val="30311D"/>
              </a:solidFill>
              <a:latin typeface="標楷體" charset="0"/>
              <a:ea typeface="標楷體" charset="0"/>
            </a:endParaRPr>
          </a:p>
        </p:txBody>
      </p:sp>
      <p:sp>
        <p:nvSpPr>
          <p:cNvPr id="4"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dirty="0">
                <a:effectLst>
                  <a:outerShdw blurRad="38100" dist="38100" dir="2700000" algn="tl">
                    <a:srgbClr val="DDDDDD"/>
                  </a:outerShdw>
                </a:effectLst>
                <a:latin typeface="微軟正黑體" charset="0"/>
                <a:ea typeface="微軟正黑體" charset="0"/>
                <a:cs typeface="微軟正黑體" charset="0"/>
              </a:rPr>
              <a:t>本課課文</a:t>
            </a:r>
            <a:r>
              <a:rPr lang="zh-TW" altLang="en-US" sz="4400" dirty="0" smtClean="0">
                <a:effectLst>
                  <a:outerShdw blurRad="38100" dist="38100" dir="2700000" algn="tl">
                    <a:srgbClr val="DDDDDD"/>
                  </a:outerShdw>
                </a:effectLst>
                <a:latin typeface="微軟正黑體" charset="0"/>
                <a:ea typeface="微軟正黑體" charset="0"/>
                <a:cs typeface="微軟正黑體" charset="0"/>
              </a:rPr>
              <a:t>內容</a:t>
            </a:r>
            <a:r>
              <a:rPr lang="en-US" altLang="zh-CN" sz="4400" dirty="0" smtClean="0">
                <a:effectLst>
                  <a:outerShdw blurRad="38100" dist="38100" dir="2700000" algn="tl">
                    <a:srgbClr val="DDDDDD"/>
                  </a:outerShdw>
                </a:effectLst>
                <a:latin typeface="微軟正黑體" charset="0"/>
                <a:ea typeface="微軟正黑體" charset="0"/>
                <a:cs typeface="微軟正黑體" charset="0"/>
              </a:rPr>
              <a:t>-</a:t>
            </a:r>
            <a:r>
              <a:rPr lang="zh-CN" altLang="en-US" sz="4400" dirty="0" smtClean="0">
                <a:effectLst>
                  <a:outerShdw blurRad="38100" dist="38100" dir="2700000" algn="tl">
                    <a:srgbClr val="DDDDDD"/>
                  </a:outerShdw>
                </a:effectLst>
                <a:latin typeface="微軟正黑體" charset="0"/>
                <a:ea typeface="微軟正黑體" charset="0"/>
                <a:cs typeface="微軟正黑體" charset="0"/>
              </a:rPr>
              <a:t>問答策略</a:t>
            </a:r>
            <a:endParaRPr lang="zh-TW" altLang="en-US" sz="4400" dirty="0">
              <a:effectLst>
                <a:outerShdw blurRad="38100" dist="38100" dir="2700000" algn="tl">
                  <a:srgbClr val="DDDDDD"/>
                </a:outerShdw>
              </a:effectLst>
              <a:latin typeface="微軟正黑體" charset="0"/>
              <a:ea typeface="微軟正黑體" charset="0"/>
              <a:cs typeface="微軟正黑體" charset="0"/>
            </a:endParaRPr>
          </a:p>
        </p:txBody>
      </p:sp>
      <p:sp>
        <p:nvSpPr>
          <p:cNvPr id="6" name="向右箭號 5"/>
          <p:cNvSpPr/>
          <p:nvPr/>
        </p:nvSpPr>
        <p:spPr>
          <a:xfrm>
            <a:off x="5367129" y="2560982"/>
            <a:ext cx="1431235" cy="51683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7" name="向右箭號 6"/>
          <p:cNvSpPr/>
          <p:nvPr/>
        </p:nvSpPr>
        <p:spPr>
          <a:xfrm>
            <a:off x="5367129" y="4542183"/>
            <a:ext cx="1431235" cy="51683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8" name="圓角矩形 7"/>
          <p:cNvSpPr/>
          <p:nvPr/>
        </p:nvSpPr>
        <p:spPr>
          <a:xfrm>
            <a:off x="6619457" y="1676400"/>
            <a:ext cx="5165034" cy="4948238"/>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endParaRPr lang="en-US" altLang="zh-CN" sz="2000" dirty="0" smtClean="0"/>
          </a:p>
          <a:p>
            <a:pPr>
              <a:defRPr/>
            </a:pPr>
            <a:endParaRPr lang="en-US" altLang="zh-CN" sz="2000" dirty="0"/>
          </a:p>
          <a:p>
            <a:pPr>
              <a:defRPr/>
            </a:pPr>
            <a:endParaRPr lang="en-US" altLang="zh-CN" sz="2000" dirty="0" smtClean="0"/>
          </a:p>
          <a:p>
            <a:pPr>
              <a:defRPr/>
            </a:pPr>
            <a:r>
              <a:rPr lang="zh-CN" altLang="en-US" sz="2000" dirty="0" smtClean="0"/>
              <a:t>問：先人為什麼有「敬惜字紙」的傳統？</a:t>
            </a:r>
            <a:endParaRPr lang="en-US" altLang="zh-CN" sz="2000" dirty="0" smtClean="0"/>
          </a:p>
          <a:p>
            <a:pPr>
              <a:defRPr/>
            </a:pPr>
            <a:r>
              <a:rPr lang="zh-CN" altLang="en-US" sz="2000" dirty="0" smtClean="0">
                <a:solidFill>
                  <a:schemeClr val="accent1"/>
                </a:solidFill>
              </a:rPr>
              <a:t>答：</a:t>
            </a:r>
            <a:r>
              <a:rPr lang="zh-CN" altLang="en-US" sz="2000" dirty="0" smtClean="0"/>
              <a:t>因為字紙是文明象徵和傳承，加上造字不易，所以先人有「敬惜字紙」的傳統。</a:t>
            </a:r>
            <a:endParaRPr lang="en-US" altLang="zh-TW" sz="2000" dirty="0" smtClean="0"/>
          </a:p>
          <a:p>
            <a:pPr>
              <a:defRPr/>
            </a:pPr>
            <a:endParaRPr lang="en-US" altLang="zh-TW" sz="2000" dirty="0" smtClean="0">
              <a:solidFill>
                <a:schemeClr val="accent1"/>
              </a:solidFill>
            </a:endParaRPr>
          </a:p>
          <a:p>
            <a:pPr>
              <a:defRPr/>
            </a:pPr>
            <a:endParaRPr lang="en-US" altLang="zh-TW" sz="2000" dirty="0" smtClean="0">
              <a:solidFill>
                <a:schemeClr val="accent1"/>
              </a:solidFill>
            </a:endParaRPr>
          </a:p>
          <a:p>
            <a:pPr>
              <a:defRPr/>
            </a:pPr>
            <a:endParaRPr lang="en-US" altLang="zh-TW" sz="2000" dirty="0" smtClean="0">
              <a:solidFill>
                <a:schemeClr val="accent1"/>
              </a:solidFill>
            </a:endParaRPr>
          </a:p>
          <a:p>
            <a:pPr>
              <a:defRPr/>
            </a:pPr>
            <a:endParaRPr lang="en-US" altLang="zh-TW" sz="2000" dirty="0">
              <a:solidFill>
                <a:schemeClr val="accent1"/>
              </a:solidFill>
            </a:endParaRPr>
          </a:p>
          <a:p>
            <a:pPr eaLnBrk="1" hangingPunct="1">
              <a:defRPr/>
            </a:pPr>
            <a:r>
              <a:rPr lang="zh-CN" altLang="en-US" sz="2000" dirty="0" smtClean="0">
                <a:solidFill>
                  <a:srgbClr val="30311D"/>
                </a:solidFill>
                <a:latin typeface="標楷體" charset="0"/>
                <a:ea typeface="標楷體" charset="0"/>
              </a:rPr>
              <a:t>問：作者在文中呈現先民對「字紙」十分敬重，請你從文章中找出支持作者觀點的證據。</a:t>
            </a:r>
            <a:endParaRPr lang="en-US" altLang="zh-CN" sz="2000" dirty="0" smtClean="0">
              <a:solidFill>
                <a:srgbClr val="30311D"/>
              </a:solidFill>
              <a:latin typeface="標楷體" charset="0"/>
              <a:ea typeface="標楷體" charset="0"/>
            </a:endParaRPr>
          </a:p>
          <a:p>
            <a:pPr eaLnBrk="1" hangingPunct="1">
              <a:defRPr/>
            </a:pPr>
            <a:r>
              <a:rPr lang="zh-CN" altLang="en-US" sz="2000" dirty="0" smtClean="0">
                <a:solidFill>
                  <a:srgbClr val="30311D"/>
                </a:solidFill>
                <a:latin typeface="標楷體" charset="0"/>
                <a:ea typeface="標楷體" charset="0"/>
              </a:rPr>
              <a:t>答：寫上文字的紙，不能隨意丟棄 。需要集中送到惜字亭焚燒，讓文字飛回天上 向造字者致敬 </a:t>
            </a:r>
            <a:endParaRPr lang="en-US" altLang="zh-CN" sz="2000" dirty="0" smtClean="0">
              <a:solidFill>
                <a:srgbClr val="30311D"/>
              </a:solidFill>
              <a:latin typeface="標楷體" charset="0"/>
              <a:ea typeface="標楷體" charset="0"/>
            </a:endParaRPr>
          </a:p>
          <a:p>
            <a:pPr eaLnBrk="1" hangingPunct="1">
              <a:defRPr/>
            </a:pPr>
            <a:endParaRPr lang="zh-TW" altLang="en-US" sz="2000" dirty="0">
              <a:solidFill>
                <a:srgbClr val="30311D"/>
              </a:solidFill>
              <a:latin typeface="標楷體" charset="0"/>
              <a:ea typeface="標楷體" charset="0"/>
            </a:endParaRPr>
          </a:p>
        </p:txBody>
      </p:sp>
    </p:spTree>
    <p:extLst>
      <p:ext uri="{BB962C8B-B14F-4D97-AF65-F5344CB8AC3E}">
        <p14:creationId xmlns:p14="http://schemas.microsoft.com/office/powerpoint/2010/main" val="636392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1847851" y="1268414"/>
            <a:ext cx="8640763"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pPr>
              <a:defRPr/>
            </a:pPr>
            <a:r>
              <a:rPr lang="zh-CN" altLang="zh-TW" sz="2800" dirty="0"/>
              <a:t>過去臺灣民間有專為字紙組成的「惜字會」，先民請專門人員，在鄰里間收集字紙，現代臺灣部分地區也還保留收字紙的風俗。例如在屏東萬巒，曾有一位老先生，自願挑著 「敬惜字紙，尊古聖賢」的竹簍子，在大街小巷間收集字紙，再挑到土地公廟旁的敬聖亭焚燒。焚燒之前，老先生還會先將附近打掃乾淨 並持香禮拜。</a:t>
            </a:r>
            <a:endParaRPr lang="zh-TW" altLang="zh-TW" sz="2800" dirty="0"/>
          </a:p>
          <a:p>
            <a:pPr eaLnBrk="1" hangingPunct="1">
              <a:defRPr/>
            </a:pPr>
            <a:endParaRPr lang="zh-TW" altLang="en-US" sz="2800" dirty="0">
              <a:solidFill>
                <a:srgbClr val="30311D"/>
              </a:solidFill>
              <a:latin typeface="標楷體" charset="0"/>
              <a:ea typeface="標楷體" charset="0"/>
            </a:endParaRPr>
          </a:p>
        </p:txBody>
      </p:sp>
      <p:sp>
        <p:nvSpPr>
          <p:cNvPr id="25605"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Tree>
    <p:extLst>
      <p:ext uri="{BB962C8B-B14F-4D97-AF65-F5344CB8AC3E}">
        <p14:creationId xmlns:p14="http://schemas.microsoft.com/office/powerpoint/2010/main" val="1666462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標題 1"/>
          <p:cNvSpPr txBox="1">
            <a:spLocks/>
          </p:cNvSpPr>
          <p:nvPr/>
        </p:nvSpPr>
        <p:spPr bwMode="auto">
          <a:xfrm>
            <a:off x="2194810" y="338528"/>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
        <p:nvSpPr>
          <p:cNvPr id="2" name="矩形 1"/>
          <p:cNvSpPr/>
          <p:nvPr/>
        </p:nvSpPr>
        <p:spPr>
          <a:xfrm>
            <a:off x="584292" y="1331626"/>
            <a:ext cx="6086332" cy="5262979"/>
          </a:xfrm>
          <a:prstGeom prst="rect">
            <a:avLst/>
          </a:prstGeom>
        </p:spPr>
        <p:txBody>
          <a:bodyPr wrap="square">
            <a:spAutoFit/>
          </a:bodyPr>
          <a:lstStyle/>
          <a:p>
            <a:pPr marL="514350" indent="-514350">
              <a:buFont typeface="+mj-lt"/>
              <a:buAutoNum type="arabicPeriod"/>
              <a:defRPr/>
            </a:pPr>
            <a:r>
              <a:rPr lang="zh-CN" altLang="zh-TW" sz="2800" b="1" dirty="0">
                <a:solidFill>
                  <a:schemeClr val="accent1"/>
                </a:solidFill>
              </a:rPr>
              <a:t>過去</a:t>
            </a:r>
            <a:r>
              <a:rPr lang="zh-CN" altLang="zh-TW" sz="2800" dirty="0"/>
              <a:t>臺灣民間有專為字紙組成的「惜字會」，先民請專門人員，在鄰里間收集字紙，</a:t>
            </a:r>
            <a:r>
              <a:rPr lang="zh-CN" altLang="zh-TW" sz="2800" b="1" dirty="0">
                <a:solidFill>
                  <a:schemeClr val="accent1"/>
                </a:solidFill>
              </a:rPr>
              <a:t>現代</a:t>
            </a:r>
            <a:r>
              <a:rPr lang="zh-CN" altLang="zh-TW" sz="2800" dirty="0"/>
              <a:t>臺灣部分地區也還保留收字紙的風俗</a:t>
            </a:r>
            <a:r>
              <a:rPr lang="zh-CN" altLang="zh-TW" sz="2800" dirty="0" smtClean="0"/>
              <a:t>。</a:t>
            </a:r>
            <a:endParaRPr lang="en-US" altLang="zh-CN" sz="2800" dirty="0"/>
          </a:p>
          <a:p>
            <a:pPr marL="514350" indent="-514350">
              <a:buFont typeface="+mj-lt"/>
              <a:buAutoNum type="arabicPeriod"/>
              <a:defRPr/>
            </a:pPr>
            <a:endParaRPr lang="en-US" altLang="zh-CN" sz="2800" dirty="0" smtClean="0"/>
          </a:p>
          <a:p>
            <a:pPr marL="514350" indent="-514350">
              <a:buFont typeface="+mj-lt"/>
              <a:buAutoNum type="arabicPeriod"/>
              <a:defRPr/>
            </a:pPr>
            <a:r>
              <a:rPr lang="zh-CN" altLang="zh-TW" sz="2800" dirty="0" smtClean="0"/>
              <a:t>例如</a:t>
            </a:r>
            <a:r>
              <a:rPr lang="zh-CN" altLang="zh-TW" sz="2800" dirty="0"/>
              <a:t>在屏東萬巒，曾有一位老先生，自願挑著 「敬惜字紙，尊古聖賢」的竹簍子，在大街小巷間收集字紙，再挑到土地公廟旁的敬聖亭焚燒</a:t>
            </a:r>
            <a:r>
              <a:rPr lang="zh-CN" altLang="zh-TW" sz="2800" dirty="0" smtClean="0"/>
              <a:t>。</a:t>
            </a:r>
            <a:endParaRPr lang="en-US" altLang="zh-CN" sz="2800" dirty="0" smtClean="0"/>
          </a:p>
          <a:p>
            <a:pPr marL="514350" indent="-514350">
              <a:buFont typeface="+mj-lt"/>
              <a:buAutoNum type="arabicPeriod"/>
              <a:defRPr/>
            </a:pPr>
            <a:endParaRPr lang="en-US" altLang="zh-CN" sz="2800" dirty="0"/>
          </a:p>
          <a:p>
            <a:pPr marL="514350" indent="-514350">
              <a:buFont typeface="+mj-lt"/>
              <a:buAutoNum type="arabicPeriod"/>
              <a:defRPr/>
            </a:pPr>
            <a:r>
              <a:rPr lang="zh-CN" altLang="zh-TW" sz="2800" dirty="0" smtClean="0"/>
              <a:t>焚燒</a:t>
            </a:r>
            <a:r>
              <a:rPr lang="zh-CN" altLang="zh-TW" sz="2800" dirty="0"/>
              <a:t>之前，老先生還會先將附近打掃乾淨 並持香禮拜。</a:t>
            </a:r>
            <a:endParaRPr lang="zh-TW" altLang="zh-TW" sz="2800" dirty="0"/>
          </a:p>
        </p:txBody>
      </p:sp>
    </p:spTree>
    <p:extLst>
      <p:ext uri="{BB962C8B-B14F-4D97-AF65-F5344CB8AC3E}">
        <p14:creationId xmlns:p14="http://schemas.microsoft.com/office/powerpoint/2010/main" val="76201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1847851" y="1268414"/>
            <a:ext cx="8640763"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lvl1pPr>
              <a:defRPr sz="2400" b="1">
                <a:solidFill>
                  <a:schemeClr val="tx1"/>
                </a:solidFill>
                <a:latin typeface="Arial" charset="0"/>
                <a:ea typeface="ＭＳ Ｐゴシック" charset="-128"/>
              </a:defRPr>
            </a:lvl1pPr>
            <a:lvl2pPr marL="742950" indent="-285750">
              <a:defRPr sz="2400" b="1">
                <a:solidFill>
                  <a:schemeClr val="tx1"/>
                </a:solidFill>
                <a:latin typeface="Arial" charset="0"/>
                <a:ea typeface="ＭＳ Ｐゴシック" charset="-128"/>
              </a:defRPr>
            </a:lvl2pPr>
            <a:lvl3pPr marL="1143000" indent="-228600">
              <a:defRPr sz="2400" b="1">
                <a:solidFill>
                  <a:schemeClr val="tx1"/>
                </a:solidFill>
                <a:latin typeface="Arial" charset="0"/>
                <a:ea typeface="ＭＳ Ｐゴシック" charset="-128"/>
              </a:defRPr>
            </a:lvl3pPr>
            <a:lvl4pPr marL="1600200" indent="-228600">
              <a:defRPr sz="2400" b="1">
                <a:solidFill>
                  <a:schemeClr val="tx1"/>
                </a:solidFill>
                <a:latin typeface="Arial" charset="0"/>
                <a:ea typeface="ＭＳ Ｐゴシック" charset="-128"/>
              </a:defRPr>
            </a:lvl4pPr>
            <a:lvl5pPr marL="2057400" indent="-228600">
              <a:defRPr sz="2400" b="1">
                <a:solidFill>
                  <a:schemeClr val="tx1"/>
                </a:solidFill>
                <a:latin typeface="Arial" charset="0"/>
                <a:ea typeface="ＭＳ Ｐゴシック" charset="-128"/>
              </a:defRPr>
            </a:lvl5pPr>
            <a:lvl6pPr marL="2514600" indent="-228600" fontAlgn="base">
              <a:spcBef>
                <a:spcPct val="0"/>
              </a:spcBef>
              <a:spcAft>
                <a:spcPct val="0"/>
              </a:spcAft>
              <a:defRPr sz="2400" b="1">
                <a:solidFill>
                  <a:schemeClr val="tx1"/>
                </a:solidFill>
                <a:latin typeface="Arial" charset="0"/>
                <a:ea typeface="ＭＳ Ｐゴシック" charset="-128"/>
              </a:defRPr>
            </a:lvl6pPr>
            <a:lvl7pPr marL="2971800" indent="-228600" fontAlgn="base">
              <a:spcBef>
                <a:spcPct val="0"/>
              </a:spcBef>
              <a:spcAft>
                <a:spcPct val="0"/>
              </a:spcAft>
              <a:defRPr sz="2400" b="1">
                <a:solidFill>
                  <a:schemeClr val="tx1"/>
                </a:solidFill>
                <a:latin typeface="Arial" charset="0"/>
                <a:ea typeface="ＭＳ Ｐゴシック" charset="-128"/>
              </a:defRPr>
            </a:lvl7pPr>
            <a:lvl8pPr marL="3429000" indent="-228600" fontAlgn="base">
              <a:spcBef>
                <a:spcPct val="0"/>
              </a:spcBef>
              <a:spcAft>
                <a:spcPct val="0"/>
              </a:spcAft>
              <a:defRPr sz="2400" b="1">
                <a:solidFill>
                  <a:schemeClr val="tx1"/>
                </a:solidFill>
                <a:latin typeface="Arial" charset="0"/>
                <a:ea typeface="ＭＳ Ｐゴシック" charset="-128"/>
              </a:defRPr>
            </a:lvl8pPr>
            <a:lvl9pPr marL="3886200" indent="-228600" fontAlgn="base">
              <a:spcBef>
                <a:spcPct val="0"/>
              </a:spcBef>
              <a:spcAft>
                <a:spcPct val="0"/>
              </a:spcAft>
              <a:defRPr sz="2400" b="1">
                <a:solidFill>
                  <a:schemeClr val="tx1"/>
                </a:solidFill>
                <a:latin typeface="Arial" charset="0"/>
                <a:ea typeface="ＭＳ Ｐゴシック" charset="-128"/>
              </a:defRPr>
            </a:lvl9pPr>
          </a:lstStyle>
          <a:p>
            <a:r>
              <a:rPr lang="zh-CN" altLang="zh-TW" sz="2800" dirty="0"/>
              <a:t>為焚燒字紙而建的惜字亭也相當多，除了出現在街頭巷尾外 ，各地的書院或較重要的寺廟中，也經常可以見到。它的形式、大小及名稱不盡相同，有的高及數丈，有的不及五尺；有的名叫聖蹟亭，也有的叫做敬聖亭或文筆亭…… 早期有些惜字亭還會供奉古代造字者的神位，展現先人惜字之情，傳達敬重之意。</a:t>
            </a:r>
            <a:endParaRPr lang="zh-TW" altLang="zh-TW" sz="2800" dirty="0"/>
          </a:p>
          <a:p>
            <a:pPr eaLnBrk="1" hangingPunct="1">
              <a:defRPr/>
            </a:pPr>
            <a:endParaRPr lang="en-US" altLang="zh-TW" sz="2800" dirty="0" smtClean="0">
              <a:solidFill>
                <a:srgbClr val="30311D"/>
              </a:solidFill>
              <a:latin typeface="標楷體" charset="0"/>
              <a:ea typeface="標楷體" charset="0"/>
            </a:endParaRPr>
          </a:p>
          <a:p>
            <a:pPr>
              <a:defRPr/>
            </a:pPr>
            <a:r>
              <a:rPr lang="zh-CN" altLang="zh-TW" sz="2800" dirty="0"/>
              <a:t>近百年來 由於現代印刷術發達，出版品隨處可見，加上時代的轉變，收字紙的舊有習俗已日漸式微，惜字亭也逐漸失去作用了。</a:t>
            </a:r>
            <a:r>
              <a:rPr lang="zh-TW" altLang="zh-TW" sz="2800" dirty="0"/>
              <a:t> </a:t>
            </a:r>
            <a:endParaRPr lang="zh-TW" altLang="en-US" sz="2800" dirty="0">
              <a:solidFill>
                <a:srgbClr val="30311D"/>
              </a:solidFill>
              <a:latin typeface="標楷體" charset="0"/>
              <a:ea typeface="標楷體" charset="0"/>
            </a:endParaRPr>
          </a:p>
        </p:txBody>
      </p:sp>
      <p:sp>
        <p:nvSpPr>
          <p:cNvPr id="25605" name="標題 1"/>
          <p:cNvSpPr txBox="1">
            <a:spLocks/>
          </p:cNvSpPr>
          <p:nvPr/>
        </p:nvSpPr>
        <p:spPr bwMode="auto">
          <a:xfrm>
            <a:off x="2209800" y="533400"/>
            <a:ext cx="7772400" cy="1143000"/>
          </a:xfrm>
          <a:prstGeom prst="rect">
            <a:avLst/>
          </a:prstGeom>
          <a:noFill/>
          <a:ln w="9525">
            <a:noFill/>
            <a:miter lim="800000"/>
            <a:headEnd/>
            <a:tailEnd/>
          </a:ln>
        </p:spPr>
        <p:txBody>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cs typeface="ＭＳ Ｐゴシック" charset="0"/>
              </a:defRPr>
            </a:lvl2pPr>
            <a:lvl3pPr eaLnBrk="0" hangingPunct="0">
              <a:defRPr sz="2400" b="1">
                <a:solidFill>
                  <a:schemeClr val="tx1"/>
                </a:solidFill>
                <a:latin typeface="Arial" charset="0"/>
                <a:ea typeface="ＭＳ Ｐゴシック" charset="0"/>
                <a:cs typeface="ＭＳ Ｐゴシック" charset="0"/>
              </a:defRPr>
            </a:lvl3pPr>
            <a:lvl4pPr eaLnBrk="0" hangingPunct="0">
              <a:defRPr sz="2400" b="1">
                <a:solidFill>
                  <a:schemeClr val="tx1"/>
                </a:solidFill>
                <a:latin typeface="Arial" charset="0"/>
                <a:ea typeface="ＭＳ Ｐゴシック" charset="0"/>
                <a:cs typeface="ＭＳ Ｐゴシック" charset="0"/>
              </a:defRPr>
            </a:lvl4pPr>
            <a:lvl5pPr eaLnBrk="0" hangingPunct="0">
              <a:defRPr sz="2400" b="1">
                <a:solidFill>
                  <a:schemeClr val="tx1"/>
                </a:solidFill>
                <a:latin typeface="Arial" charset="0"/>
                <a:ea typeface="ＭＳ Ｐゴシック" charset="0"/>
                <a:cs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cs typeface="ＭＳ Ｐゴシック" charset="0"/>
              </a:defRPr>
            </a:lvl9pPr>
          </a:lstStyle>
          <a:p>
            <a:pPr algn="ctr" eaLnBrk="1" hangingPunct="1">
              <a:defRPr/>
            </a:pPr>
            <a:r>
              <a:rPr lang="zh-TW" altLang="en-US" sz="4400">
                <a:effectLst>
                  <a:outerShdw blurRad="38100" dist="38100" dir="2700000" algn="tl">
                    <a:srgbClr val="DDDDDD"/>
                  </a:outerShdw>
                </a:effectLst>
                <a:latin typeface="微軟正黑體" charset="0"/>
                <a:ea typeface="微軟正黑體" charset="0"/>
                <a:cs typeface="微軟正黑體" charset="0"/>
              </a:rPr>
              <a:t>本課課文內容</a:t>
            </a:r>
          </a:p>
        </p:txBody>
      </p:sp>
    </p:spTree>
    <p:extLst>
      <p:ext uri="{BB962C8B-B14F-4D97-AF65-F5344CB8AC3E}">
        <p14:creationId xmlns:p14="http://schemas.microsoft.com/office/powerpoint/2010/main" val="3560371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木刻字型</Template>
  <TotalTime>8165</TotalTime>
  <Words>4538</Words>
  <Application>Microsoft Office PowerPoint</Application>
  <PresentationFormat>自訂</PresentationFormat>
  <Paragraphs>384</Paragraphs>
  <Slides>43</Slides>
  <Notes>40</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木刻字型</vt:lpstr>
      <vt:lpstr>敬字紙與惜字亭</vt:lpstr>
      <vt:lpstr>閱讀理解教學設計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重點策略教學示範 </vt:lpstr>
      <vt:lpstr>PowerPoint 簡報</vt:lpstr>
      <vt:lpstr>推論策略教學示範 </vt:lpstr>
      <vt:lpstr>PowerPoint 簡報</vt:lpstr>
      <vt:lpstr>PowerPoint 簡報</vt:lpstr>
      <vt:lpstr>PowerPoint 簡報</vt:lpstr>
      <vt:lpstr>PowerPoint 簡報</vt:lpstr>
      <vt:lpstr>PowerPoint 簡報</vt:lpstr>
      <vt:lpstr>摘要策略教學示範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評定摘要品質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敬字紙與惜字亭</dc:title>
  <dc:creator>HUMG HUI CHEN</dc:creator>
  <cp:lastModifiedBy>user</cp:lastModifiedBy>
  <cp:revision>31</cp:revision>
  <dcterms:created xsi:type="dcterms:W3CDTF">2016-10-25T00:18:44Z</dcterms:created>
  <dcterms:modified xsi:type="dcterms:W3CDTF">2016-11-02T09:32:05Z</dcterms:modified>
</cp:coreProperties>
</file>