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57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/>
    <p:restoredTop sz="82939"/>
  </p:normalViewPr>
  <p:slideViewPr>
    <p:cSldViewPr snapToGrid="0" snapToObjects="1">
      <p:cViewPr varScale="1">
        <p:scale>
          <a:sx n="128" d="100"/>
          <a:sy n="128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93DB-0C52-E14E-83CA-AE80018966B6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72FFC-E0EA-6F49-8BD2-106F679409A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6380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落在在學生的模擬問答上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72FFC-E0EA-6F49-8BD2-106F679409AD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163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9587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325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67095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673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664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656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479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64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831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7299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35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95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461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9896A82-E77D-5E49-BCEA-1488834F57C8}" type="datetimeFigureOut">
              <a:rPr kumimoji="1" lang="zh-TW" altLang="en-US" smtClean="0"/>
              <a:t>2018/12/16</a:t>
            </a:fld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6307E3C-C080-F14C-BEF3-1A3C3FB313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303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FA44E-45CB-8D48-BD3A-6DEA55801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/>
              <a:t>《</a:t>
            </a:r>
            <a:r>
              <a:rPr kumimoji="1" lang="zh-TW" altLang="en-US" dirty="0"/>
              <a:t>家庭型態的改變</a:t>
            </a:r>
            <a:r>
              <a:rPr kumimoji="1" lang="en-US" altLang="zh-TW" dirty="0"/>
              <a:t>》</a:t>
            </a:r>
            <a:br>
              <a:rPr kumimoji="1" lang="en-US" altLang="zh-TW" dirty="0"/>
            </a:br>
            <a:r>
              <a:rPr kumimoji="1" lang="zh-TW" altLang="en-US" dirty="0"/>
              <a:t>翰林六上社會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7981E6-03B3-AE40-8BC1-1C8D04381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956667"/>
          </a:xfrm>
        </p:spPr>
        <p:txBody>
          <a:bodyPr>
            <a:noAutofit/>
          </a:bodyPr>
          <a:lstStyle/>
          <a:p>
            <a:r>
              <a:rPr kumimoji="1" lang="en-US" altLang="zh-TW" sz="2400" dirty="0"/>
              <a:t>107.12.17</a:t>
            </a:r>
            <a:r>
              <a:rPr kumimoji="1" lang="zh-TW" altLang="en-US" sz="2400" dirty="0"/>
              <a:t>  陳弘輝</a:t>
            </a:r>
          </a:p>
        </p:txBody>
      </p:sp>
    </p:spTree>
    <p:extLst>
      <p:ext uri="{BB962C8B-B14F-4D97-AF65-F5344CB8AC3E}">
        <p14:creationId xmlns:p14="http://schemas.microsoft.com/office/powerpoint/2010/main" val="13490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DA0AF7-8A5D-BA4F-81BC-53A1E5C1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學生知識經驗分析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5A504F-F23B-EB4B-A1F2-A03E5FF24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知識內容分析</a:t>
            </a:r>
            <a:endParaRPr kumimoji="1"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kumimoji="1" lang="zh-TW" altLang="en-US" dirty="0"/>
              <a:t>核心問題：社會變遷元素的閱讀第</a:t>
            </a:r>
            <a:r>
              <a:rPr kumimoji="1" lang="en-US" altLang="zh-TW" dirty="0"/>
              <a:t>2</a:t>
            </a:r>
            <a:r>
              <a:rPr kumimoji="1" lang="zh-TW" altLang="en-US" dirty="0"/>
              <a:t>次（可討論今日學生的初體驗）</a:t>
            </a:r>
            <a:endParaRPr kumimoji="1"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kumimoji="1" lang="zh-TW" altLang="en-US" dirty="0"/>
              <a:t>家庭的多元性其實就在學生週遭，應容易理解</a:t>
            </a:r>
            <a:endParaRPr kumimoji="1" lang="en-US" altLang="zh-TW" dirty="0"/>
          </a:p>
          <a:p>
            <a:r>
              <a:rPr kumimoji="1" lang="zh-TW" altLang="en-US" dirty="0"/>
              <a:t>學習策略分析</a:t>
            </a:r>
            <a:endParaRPr kumimoji="1"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kumimoji="1" lang="zh-TW" altLang="en-US" dirty="0"/>
              <a:t>構念構圖的教學已進行一個月左右，學生的問題停在：</a:t>
            </a:r>
            <a:endParaRPr kumimoji="1" lang="en-US" altLang="zh-TW" dirty="0"/>
          </a:p>
          <a:p>
            <a:pPr marL="1200150" lvl="2" indent="-342900"/>
            <a:r>
              <a:rPr kumimoji="1" lang="zh-TW" altLang="en-US" dirty="0"/>
              <a:t>連結語選擇</a:t>
            </a:r>
            <a:r>
              <a:rPr kumimoji="1" lang="en-US" altLang="zh-TW" dirty="0"/>
              <a:t>/</a:t>
            </a:r>
            <a:r>
              <a:rPr kumimoji="1" lang="zh-TW" altLang="en-US" dirty="0"/>
              <a:t>建構</a:t>
            </a:r>
            <a:endParaRPr kumimoji="1" lang="en-US" altLang="zh-TW" dirty="0"/>
          </a:p>
          <a:p>
            <a:pPr marL="1200150" lvl="2" indent="-342900"/>
            <a:r>
              <a:rPr kumimoji="1" lang="zh-TW" altLang="en-US" dirty="0"/>
              <a:t>概念上下位概念</a:t>
            </a:r>
          </a:p>
        </p:txBody>
      </p:sp>
    </p:spTree>
    <p:extLst>
      <p:ext uri="{BB962C8B-B14F-4D97-AF65-F5344CB8AC3E}">
        <p14:creationId xmlns:p14="http://schemas.microsoft.com/office/powerpoint/2010/main" val="329774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C8B28-06FC-1C4E-91E2-876466C4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kumimoji="1" lang="zh-TW" altLang="en-US"/>
              <a:t>文本分析</a:t>
            </a:r>
            <a:endParaRPr kumimoji="1" lang="zh-TW" altLang="en-US" dirty="0"/>
          </a:p>
        </p:txBody>
      </p:sp>
      <p:pic>
        <p:nvPicPr>
          <p:cNvPr id="5" name="內容版面配置區 4" descr="一張含有 文字, 白板 的圖片&#10;&#10;&#10;&#10;自動產生的描述">
            <a:extLst>
              <a:ext uri="{FF2B5EF4-FFF2-40B4-BE49-F238E27FC236}">
                <a16:creationId xmlns:a16="http://schemas.microsoft.com/office/drawing/2014/main" id="{D7D1CDD7-6B17-2B43-B743-212712E13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7" y="73114"/>
            <a:ext cx="11897590" cy="6538480"/>
          </a:xfrm>
        </p:spPr>
      </p:pic>
    </p:spTree>
    <p:extLst>
      <p:ext uri="{BB962C8B-B14F-4D97-AF65-F5344CB8AC3E}">
        <p14:creationId xmlns:p14="http://schemas.microsoft.com/office/powerpoint/2010/main" val="23889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文字, 白板 的圖片&#10;&#10;&#10;&#10;自動產生的描述">
            <a:extLst>
              <a:ext uri="{FF2B5EF4-FFF2-40B4-BE49-F238E27FC236}">
                <a16:creationId xmlns:a16="http://schemas.microsoft.com/office/drawing/2014/main" id="{F57273C7-0B7B-A942-8E5B-379AB57A6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74" b="17826"/>
          <a:stretch/>
        </p:blipFill>
        <p:spPr>
          <a:xfrm>
            <a:off x="0" y="9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538CBE-A7E0-4F40-A935-E3D69577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教學流程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05B897-ED5D-CA4D-A741-4B2A43CB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kumimoji="1" lang="zh-TW" altLang="en-US" dirty="0"/>
              <a:t>準備活動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教師連結新舊經驗（搭鷹架）：將「變遷」概念意義架構化，教師示範變遷</a:t>
            </a:r>
            <a:r>
              <a:rPr kumimoji="1" lang="en-US" altLang="zh-TW" dirty="0"/>
              <a:t>CM</a:t>
            </a:r>
          </a:p>
          <a:p>
            <a:pPr lvl="1"/>
            <a:r>
              <a:rPr kumimoji="1" lang="zh-TW" altLang="en-US" dirty="0"/>
              <a:t>學生思考發表：「生活中有哪些經驗有</a:t>
            </a:r>
            <a:r>
              <a:rPr kumimoji="1" lang="en-US" altLang="zh-TW" dirty="0"/>
              <a:t>『</a:t>
            </a:r>
            <a:r>
              <a:rPr kumimoji="1" lang="zh-TW" altLang="en-US" dirty="0"/>
              <a:t>變遷</a:t>
            </a:r>
            <a:r>
              <a:rPr kumimoji="1" lang="en-US" altLang="zh-TW" dirty="0"/>
              <a:t>』</a:t>
            </a:r>
            <a:r>
              <a:rPr kumimoji="1" lang="zh-TW" altLang="en-US" dirty="0"/>
              <a:t>的概念？生活上或書本中的例子都好。」</a:t>
            </a:r>
            <a:endParaRPr kumimoji="1" lang="en-US" altLang="zh-TW" dirty="0"/>
          </a:p>
          <a:p>
            <a:pPr>
              <a:buFont typeface="+mj-lt"/>
              <a:buAutoNum type="arabicPeriod"/>
            </a:pPr>
            <a:r>
              <a:rPr kumimoji="1" lang="zh-TW" altLang="en-US" dirty="0"/>
              <a:t>發展活動</a:t>
            </a:r>
            <a:r>
              <a:rPr kumimoji="1" lang="en-US" altLang="zh-TW" dirty="0"/>
              <a:t>-</a:t>
            </a:r>
            <a:r>
              <a:rPr kumimoji="1" lang="zh-TW" altLang="en-US" dirty="0"/>
              <a:t>概念構圖</a:t>
            </a:r>
            <a:r>
              <a:rPr kumimoji="1" lang="en-US" altLang="zh-TW" dirty="0"/>
              <a:t>concept mapping</a:t>
            </a:r>
            <a:r>
              <a:rPr kumimoji="1" lang="zh-TW" altLang="en-US" dirty="0"/>
              <a:t>，以下簡稱</a:t>
            </a:r>
            <a:r>
              <a:rPr kumimoji="1" lang="en-US" altLang="zh-TW" dirty="0"/>
              <a:t>CM</a:t>
            </a:r>
          </a:p>
          <a:p>
            <a:pPr lvl="1"/>
            <a:r>
              <a:rPr kumimoji="1" lang="zh-TW" altLang="en-US" dirty="0"/>
              <a:t>課文</a:t>
            </a:r>
            <a:r>
              <a:rPr kumimoji="1" lang="en-US" altLang="zh-TW" dirty="0"/>
              <a:t>CM</a:t>
            </a:r>
            <a:r>
              <a:rPr kumimoji="1" lang="zh-TW" altLang="en-US" dirty="0"/>
              <a:t>：教師示範</a:t>
            </a:r>
            <a:r>
              <a:rPr kumimoji="1" lang="en-US" altLang="zh-TW" dirty="0"/>
              <a:t>-</a:t>
            </a:r>
            <a:r>
              <a:rPr kumimoji="1" lang="zh-TW" altLang="en-US" dirty="0"/>
              <a:t>師生共同討論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比較對照</a:t>
            </a:r>
            <a:endParaRPr kumimoji="1" lang="en-US" altLang="zh-TW" dirty="0"/>
          </a:p>
          <a:p>
            <a:pPr>
              <a:buFont typeface="+mj-lt"/>
              <a:buAutoNum type="arabicPeriod"/>
            </a:pPr>
            <a:r>
              <a:rPr kumimoji="1" lang="zh-TW" altLang="en-US" dirty="0"/>
              <a:t>總結活動</a:t>
            </a:r>
            <a:r>
              <a:rPr kumimoji="1" lang="en-US" altLang="zh-TW" dirty="0"/>
              <a:t>-</a:t>
            </a:r>
            <a:r>
              <a:rPr kumimoji="1" lang="zh-TW" altLang="en-US" dirty="0"/>
              <a:t>有層次提問</a:t>
            </a:r>
          </a:p>
        </p:txBody>
      </p:sp>
    </p:spTree>
    <p:extLst>
      <p:ext uri="{BB962C8B-B14F-4D97-AF65-F5344CB8AC3E}">
        <p14:creationId xmlns:p14="http://schemas.microsoft.com/office/powerpoint/2010/main" val="248367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4CB2B6-D823-FF40-ABDD-D6C5EA21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8F589C-28E5-934A-B599-D0C3828C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TW" altLang="en-US" dirty="0"/>
              <a:t>有層次的提問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提取</a:t>
            </a:r>
            <a:endParaRPr kumimoji="1" lang="en-US" altLang="zh-TW" dirty="0"/>
          </a:p>
          <a:p>
            <a:pPr marL="1257300" lvl="2" indent="-342900">
              <a:buFont typeface="+mj-lt"/>
              <a:buAutoNum type="arabicPeriod"/>
            </a:pPr>
            <a:r>
              <a:rPr kumimoji="1" lang="zh-TW" altLang="en-US" dirty="0"/>
              <a:t>哪些是家庭的基本功能</a:t>
            </a:r>
            <a:r>
              <a:rPr kumimoji="1" lang="zh-TW" altLang="en-US" dirty="0">
                <a:sym typeface="Wingdings" pitchFamily="2" charset="2"/>
              </a:rPr>
              <a:t>？（</a:t>
            </a:r>
            <a:r>
              <a:rPr kumimoji="1" lang="en-US" altLang="zh-TW" dirty="0">
                <a:sym typeface="Wingdings" pitchFamily="2" charset="2"/>
              </a:rPr>
              <a:t>1</a:t>
            </a:r>
            <a:r>
              <a:rPr kumimoji="1" lang="zh-TW" altLang="en-US" dirty="0">
                <a:sym typeface="Wingdings" pitchFamily="2" charset="2"/>
              </a:rPr>
              <a:t>）維繫情感（</a:t>
            </a:r>
            <a:r>
              <a:rPr kumimoji="1" lang="en-US" altLang="zh-TW" dirty="0">
                <a:sym typeface="Wingdings" pitchFamily="2" charset="2"/>
              </a:rPr>
              <a:t>2</a:t>
            </a:r>
            <a:r>
              <a:rPr kumimoji="1" lang="zh-TW" altLang="en-US" dirty="0">
                <a:sym typeface="Wingdings" pitchFamily="2" charset="2"/>
              </a:rPr>
              <a:t>）維護社會秩序（</a:t>
            </a:r>
            <a:r>
              <a:rPr kumimoji="1" lang="en-US" altLang="zh-TW" dirty="0">
                <a:sym typeface="Wingdings" pitchFamily="2" charset="2"/>
              </a:rPr>
              <a:t>3</a:t>
            </a:r>
            <a:r>
              <a:rPr kumimoji="1" lang="zh-TW" altLang="en-US" dirty="0">
                <a:sym typeface="Wingdings" pitchFamily="2" charset="2"/>
              </a:rPr>
              <a:t>）促進經濟發展（</a:t>
            </a:r>
            <a:r>
              <a:rPr kumimoji="1" lang="en-US" altLang="zh-TW" dirty="0">
                <a:sym typeface="Wingdings" pitchFamily="2" charset="2"/>
              </a:rPr>
              <a:t>4</a:t>
            </a:r>
            <a:r>
              <a:rPr kumimoji="1" lang="zh-TW" altLang="en-US" dirty="0">
                <a:sym typeface="Wingdings" pitchFamily="2" charset="2"/>
              </a:rPr>
              <a:t>）文化傳遞</a:t>
            </a:r>
            <a:endParaRPr kumimoji="1" lang="en-US" altLang="zh-TW" dirty="0">
              <a:sym typeface="Wingdings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kumimoji="1" lang="zh-TW" altLang="en-US" dirty="0">
                <a:sym typeface="Wingdings" pitchFamily="2" charset="2"/>
              </a:rPr>
              <a:t>哪些不是家庭型態改變帶來的現象？（</a:t>
            </a:r>
            <a:r>
              <a:rPr kumimoji="1" lang="en-US" altLang="zh-TW" dirty="0">
                <a:sym typeface="Wingdings" pitchFamily="2" charset="2"/>
              </a:rPr>
              <a:t>1</a:t>
            </a:r>
            <a:r>
              <a:rPr kumimoji="1" lang="zh-TW" altLang="en-US" dirty="0">
                <a:sym typeface="Wingdings" pitchFamily="2" charset="2"/>
              </a:rPr>
              <a:t>）獨居老人（</a:t>
            </a:r>
            <a:r>
              <a:rPr kumimoji="1" lang="en-US" altLang="zh-TW" dirty="0">
                <a:sym typeface="Wingdings" pitchFamily="2" charset="2"/>
              </a:rPr>
              <a:t>2</a:t>
            </a:r>
            <a:r>
              <a:rPr kumimoji="1" lang="zh-TW" altLang="en-US" dirty="0">
                <a:sym typeface="Wingdings" pitchFamily="2" charset="2"/>
              </a:rPr>
              <a:t>）子女教養（</a:t>
            </a:r>
            <a:r>
              <a:rPr kumimoji="1" lang="en-US" altLang="zh-TW" dirty="0">
                <a:sym typeface="Wingdings" pitchFamily="2" charset="2"/>
              </a:rPr>
              <a:t>3</a:t>
            </a:r>
            <a:r>
              <a:rPr kumimoji="1" lang="zh-TW" altLang="en-US" dirty="0">
                <a:sym typeface="Wingdings" pitchFamily="2" charset="2"/>
              </a:rPr>
              <a:t>）少子化（</a:t>
            </a:r>
            <a:r>
              <a:rPr kumimoji="1" lang="en-US" altLang="zh-TW" dirty="0">
                <a:sym typeface="Wingdings" pitchFamily="2" charset="2"/>
              </a:rPr>
              <a:t>4</a:t>
            </a:r>
            <a:r>
              <a:rPr kumimoji="1" lang="zh-TW" altLang="en-US" dirty="0">
                <a:sym typeface="Wingdings" pitchFamily="2" charset="2"/>
              </a:rPr>
              <a:t>）都市化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推論</a:t>
            </a:r>
            <a:endParaRPr kumimoji="1" lang="en-US" altLang="zh-TW" dirty="0"/>
          </a:p>
          <a:p>
            <a:pPr marL="1257300" lvl="2" indent="-342900">
              <a:buFont typeface="+mj-lt"/>
              <a:buAutoNum type="arabicPeriod"/>
            </a:pPr>
            <a:r>
              <a:rPr kumimoji="1" lang="zh-TW" altLang="en-US" dirty="0"/>
              <a:t>你的家庭是哪一種型態？並說明家庭成員組成，來支持你的說法。</a:t>
            </a:r>
            <a:endParaRPr kumimoji="1" lang="en-US" altLang="zh-TW" dirty="0"/>
          </a:p>
          <a:p>
            <a:pPr marL="1257300" lvl="2" indent="-342900">
              <a:buFont typeface="+mj-lt"/>
              <a:buAutoNum type="arabicPeriod"/>
            </a:pPr>
            <a:r>
              <a:rPr kumimoji="1" lang="zh-TW" altLang="en-US" dirty="0"/>
              <a:t>家庭型態的改變帶來許多變遷。請說明哪種新的家庭型態可能有獨居老人的問題？哪種新的家庭型態可能有子女教養的問題？</a:t>
            </a:r>
            <a:endParaRPr kumimoji="1" lang="en-US" altLang="zh-TW" dirty="0"/>
          </a:p>
          <a:p>
            <a:pPr marL="1257300" lvl="2" indent="-342900">
              <a:buFont typeface="+mj-lt"/>
              <a:buAutoNum type="arabicPeriod"/>
            </a:pPr>
            <a:endParaRPr kumimoji="1" lang="en-US" altLang="zh-TW" dirty="0"/>
          </a:p>
          <a:p>
            <a:r>
              <a:rPr kumimoji="1" lang="zh-TW" altLang="en-US" dirty="0"/>
              <a:t>遷移的可能距離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找出含有「變遷」元素的議題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課初口頭發表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課後構念構圖作品</a:t>
            </a:r>
          </a:p>
        </p:txBody>
      </p:sp>
    </p:spTree>
    <p:extLst>
      <p:ext uri="{BB962C8B-B14F-4D97-AF65-F5344CB8AC3E}">
        <p14:creationId xmlns:p14="http://schemas.microsoft.com/office/powerpoint/2010/main" val="352472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至理名言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至理名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至理名言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{8B83C921-F6A5-FC40-B9B0-08634265DEDE}tf10001121</Template>
  <TotalTime>90</TotalTime>
  <Words>319</Words>
  <Application>Microsoft Macintosh PowerPoint</Application>
  <PresentationFormat>寬螢幕</PresentationFormat>
  <Paragraphs>34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至理名言</vt:lpstr>
      <vt:lpstr>《家庭型態的改變》 翰林六上社會</vt:lpstr>
      <vt:lpstr>學生知識經驗分析</vt:lpstr>
      <vt:lpstr>文本分析</vt:lpstr>
      <vt:lpstr>PowerPoint 簡報</vt:lpstr>
      <vt:lpstr>教學流程</vt:lpstr>
      <vt:lpstr>評量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家庭型態的改變</dc:title>
  <dc:creator>HUMG HUI CHEN</dc:creator>
  <cp:lastModifiedBy>HUMG HUI CHEN</cp:lastModifiedBy>
  <cp:revision>7</cp:revision>
  <dcterms:created xsi:type="dcterms:W3CDTF">2018-12-16T11:43:56Z</dcterms:created>
  <dcterms:modified xsi:type="dcterms:W3CDTF">2018-12-16T13:27:01Z</dcterms:modified>
</cp:coreProperties>
</file>